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9" r:id="rId4"/>
  </p:sldMasterIdLst>
  <p:notesMasterIdLst>
    <p:notesMasterId r:id="rId30"/>
  </p:notesMasterIdLst>
  <p:sldIdLst>
    <p:sldId id="256" r:id="rId5"/>
    <p:sldId id="260" r:id="rId6"/>
    <p:sldId id="257" r:id="rId7"/>
    <p:sldId id="259" r:id="rId8"/>
    <p:sldId id="258" r:id="rId9"/>
    <p:sldId id="263" r:id="rId10"/>
    <p:sldId id="261" r:id="rId11"/>
    <p:sldId id="264" r:id="rId12"/>
    <p:sldId id="268" r:id="rId13"/>
    <p:sldId id="266" r:id="rId14"/>
    <p:sldId id="267" r:id="rId15"/>
    <p:sldId id="269" r:id="rId16"/>
    <p:sldId id="270" r:id="rId17"/>
    <p:sldId id="271" r:id="rId18"/>
    <p:sldId id="272" r:id="rId19"/>
    <p:sldId id="273" r:id="rId20"/>
    <p:sldId id="275" r:id="rId21"/>
    <p:sldId id="276" r:id="rId22"/>
    <p:sldId id="279" r:id="rId23"/>
    <p:sldId id="280" r:id="rId24"/>
    <p:sldId id="281" r:id="rId25"/>
    <p:sldId id="282" r:id="rId26"/>
    <p:sldId id="278" r:id="rId27"/>
    <p:sldId id="277" r:id="rId28"/>
    <p:sldId id="283" r:id="rId29"/>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AD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014" autoAdjust="0"/>
  </p:normalViewPr>
  <p:slideViewPr>
    <p:cSldViewPr>
      <p:cViewPr varScale="1">
        <p:scale>
          <a:sx n="61" d="100"/>
          <a:sy n="61" d="100"/>
        </p:scale>
        <p:origin x="-162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F022D4-DDC6-43D0-90CD-4E61291C35BA}" type="datetimeFigureOut">
              <a:rPr lang="bg-BG" smtClean="0"/>
              <a:t>6.11.2015 г.</a:t>
            </a:fld>
            <a:endParaRPr lang="bg-BG"/>
          </a:p>
        </p:txBody>
      </p:sp>
      <p:sp>
        <p:nvSpPr>
          <p:cNvPr id="4" name="Контейнер за изображение на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B2AB5F-8DDF-4AFD-8378-22BAF9CE2D58}" type="slidenum">
              <a:rPr lang="bg-BG" smtClean="0"/>
              <a:t>‹#›</a:t>
            </a:fld>
            <a:endParaRPr lang="bg-BG"/>
          </a:p>
        </p:txBody>
      </p:sp>
    </p:spTree>
    <p:extLst>
      <p:ext uri="{BB962C8B-B14F-4D97-AF65-F5344CB8AC3E}">
        <p14:creationId xmlns:p14="http://schemas.microsoft.com/office/powerpoint/2010/main" val="180414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3</a:t>
            </a:fld>
            <a:endParaRPr lang="bg-BG"/>
          </a:p>
        </p:txBody>
      </p:sp>
    </p:spTree>
    <p:extLst>
      <p:ext uri="{BB962C8B-B14F-4D97-AF65-F5344CB8AC3E}">
        <p14:creationId xmlns:p14="http://schemas.microsoft.com/office/powerpoint/2010/main" val="3955703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endParaRPr>
          </a:p>
          <a:p>
            <a:endParaRPr lang="bg-BG" dirty="0"/>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4</a:t>
            </a:fld>
            <a:endParaRPr lang="bg-BG"/>
          </a:p>
        </p:txBody>
      </p:sp>
    </p:spTree>
    <p:extLst>
      <p:ext uri="{BB962C8B-B14F-4D97-AF65-F5344CB8AC3E}">
        <p14:creationId xmlns:p14="http://schemas.microsoft.com/office/powerpoint/2010/main" val="3828500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bg-BG" altLang="bg-BG" sz="1200" b="0" i="0" u="none" strike="noStrike" kern="1200" cap="none" spc="0" normalizeH="0" baseline="0" noProof="0" dirty="0" smtClean="0">
                <a:ln>
                  <a:noFill/>
                </a:ln>
                <a:solidFill>
                  <a:srgbClr val="000099"/>
                </a:solidFill>
                <a:effectLst/>
                <a:uLnTx/>
                <a:uFillTx/>
                <a:latin typeface="Arial" charset="0"/>
                <a:ea typeface="+mn-ea"/>
                <a:cs typeface="Arial" charset="0"/>
              </a:rPr>
              <a:t>Калиакра е една от първите защитени територии в България, обявен за природен резерват през 1941 г. Днес защитената зона обхваща сухоземна територия и акватория с обща площ 687,5 хектара. Калиакра е единствения резерват в България, включващ и защитена морска акватория.</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endParaRPr>
          </a:p>
          <a:p>
            <a:endParaRPr lang="bg-BG" dirty="0"/>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5</a:t>
            </a:fld>
            <a:endParaRPr lang="bg-BG"/>
          </a:p>
        </p:txBody>
      </p:sp>
    </p:spTree>
    <p:extLst>
      <p:ext uri="{BB962C8B-B14F-4D97-AF65-F5344CB8AC3E}">
        <p14:creationId xmlns:p14="http://schemas.microsoft.com/office/powerpoint/2010/main" val="3561625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Калиакра е единствената засега в България защитена морска акватория;</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единственият по-обширен остатък в България, най-близък до естествените степи;</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разнообразие от естествени среди, включващи скалист морски бряг, степи, гора,  тревни </a:t>
            </a:r>
            <a:r>
              <a:rPr kumimoji="0" lang="bg-BG" altLang="bg-BG" sz="1200" b="0" i="0" u="none" strike="noStrike" kern="1200" cap="none" spc="0" normalizeH="0" baseline="0" noProof="0" dirty="0" err="1" smtClean="0">
                <a:ln>
                  <a:noFill/>
                </a:ln>
                <a:solidFill>
                  <a:srgbClr val="000000"/>
                </a:solidFill>
                <a:effectLst/>
                <a:uLnTx/>
                <a:uFillTx/>
                <a:latin typeface="Arial" charset="0"/>
                <a:ea typeface="+mn-ea"/>
                <a:cs typeface="Arial" charset="0"/>
              </a:rPr>
              <a:t>съобщества</a:t>
            </a: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 и морска акватория, обуславящи многообразие от </a:t>
            </a:r>
            <a:r>
              <a:rPr kumimoji="0" lang="bg-BG" altLang="bg-BG" sz="1200" b="0" i="0" u="none" strike="noStrike" kern="1200" cap="none" spc="0" normalizeH="0" baseline="0" noProof="0" dirty="0" err="1" smtClean="0">
                <a:ln>
                  <a:noFill/>
                </a:ln>
                <a:solidFill>
                  <a:srgbClr val="000000"/>
                </a:solidFill>
                <a:effectLst/>
                <a:uLnTx/>
                <a:uFillTx/>
                <a:latin typeface="Arial" charset="0"/>
                <a:ea typeface="+mn-ea"/>
                <a:cs typeface="Arial" charset="0"/>
              </a:rPr>
              <a:t>хабитати</a:t>
            </a: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;забележителен пейзаж, единствен по рода си по Българското крайбрежие забележителни исторически, археологически паметници и легенди;</a:t>
            </a:r>
            <a:r>
              <a:rPr kumimoji="0" lang="en-US"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 </a:t>
            </a: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важна екологична ниша за застрашени, редки видове животински организми от различни систематични групи: риби, птици, дребни бозайници,  морски безгръбначни, земноводни и влечуги.</a:t>
            </a:r>
          </a:p>
          <a:p>
            <a:endParaRPr lang="bg-BG" dirty="0"/>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6</a:t>
            </a:fld>
            <a:endParaRPr lang="bg-BG"/>
          </a:p>
        </p:txBody>
      </p:sp>
    </p:spTree>
    <p:extLst>
      <p:ext uri="{BB962C8B-B14F-4D97-AF65-F5344CB8AC3E}">
        <p14:creationId xmlns:p14="http://schemas.microsoft.com/office/powerpoint/2010/main" val="141708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pPr fontAlgn="base">
              <a:spcBef>
                <a:spcPts val="430"/>
              </a:spcBef>
              <a:spcAft>
                <a:spcPts val="0"/>
              </a:spcAft>
            </a:pPr>
            <a:r>
              <a:rPr lang="bg-BG" sz="1200" kern="1200" dirty="0" smtClean="0">
                <a:solidFill>
                  <a:srgbClr val="000000"/>
                </a:solidFill>
                <a:effectLst/>
                <a:latin typeface="Arial"/>
                <a:ea typeface="+mn-ea"/>
              </a:rPr>
              <a:t>Нос Калиакра е най-югоизточната част на Добруджанското плато. Намира се близо до селата Българево и Свети Никола на 12 км от Каварна и на 60 километра североизточно от Варна. Носът е вдаден на 2 км навътре в морето и наподобява полуостров, представлява природен и археологически резерват и един от Стоте национални туристически обекта.</a:t>
            </a:r>
            <a:endParaRPr lang="en-US" sz="1200" kern="1200" dirty="0" smtClean="0">
              <a:solidFill>
                <a:srgbClr val="000000"/>
              </a:solidFill>
              <a:effectLst/>
              <a:latin typeface="Arial"/>
              <a:ea typeface="+mn-ea"/>
            </a:endParaRPr>
          </a:p>
          <a:p>
            <a:pPr fontAlgn="base">
              <a:spcBef>
                <a:spcPts val="430"/>
              </a:spcBef>
              <a:spcAft>
                <a:spcPts val="0"/>
              </a:spcAft>
            </a:pPr>
            <a:endParaRPr lang="bg-BG" sz="1200" dirty="0" smtClean="0">
              <a:effectLst/>
              <a:latin typeface="Times New Roman"/>
              <a:ea typeface="Times New Roman"/>
            </a:endParaRPr>
          </a:p>
          <a:p>
            <a:endParaRPr lang="bg-BG" dirty="0"/>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7</a:t>
            </a:fld>
            <a:endParaRPr lang="bg-BG"/>
          </a:p>
        </p:txBody>
      </p:sp>
    </p:spTree>
    <p:extLst>
      <p:ext uri="{BB962C8B-B14F-4D97-AF65-F5344CB8AC3E}">
        <p14:creationId xmlns:p14="http://schemas.microsoft.com/office/powerpoint/2010/main" val="545803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FDEBB4-9FDF-4FA2-9CE9-8E7869E7F8F6}" type="slidenum">
              <a:rPr lang="bg-BG" altLang="bg-BG">
                <a:solidFill>
                  <a:prstClr val="black"/>
                </a:solidFill>
              </a:rPr>
              <a:pPr/>
              <a:t>8</a:t>
            </a:fld>
            <a:endParaRPr lang="bg-BG" altLang="bg-BG">
              <a:solidFill>
                <a:prstClr val="black"/>
              </a:solidFill>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bg-BG" altLang="bg-BG" sz="2400" b="0" i="0" u="none" strike="noStrike" kern="1200" cap="none" spc="0" normalizeH="0" baseline="0" noProof="0" dirty="0" smtClean="0">
                <a:ln>
                  <a:noFill/>
                </a:ln>
                <a:solidFill>
                  <a:srgbClr val="000099"/>
                </a:solidFill>
                <a:effectLst/>
                <a:uLnTx/>
                <a:uFillTx/>
                <a:latin typeface="Arial" charset="0"/>
                <a:ea typeface="+mn-ea"/>
                <a:cs typeface="Arial" charset="0"/>
              </a:rPr>
              <a:t>Флората на резервата и прилежащите към него територии включва 359 тревисти, 17 храстови и 18 дървесни вида.</a:t>
            </a:r>
          </a:p>
          <a:p>
            <a:pPr algn="l"/>
            <a:r>
              <a:rPr lang="bg-BG" altLang="bg-BG" b="0" dirty="0" smtClean="0"/>
              <a:t>Те </a:t>
            </a:r>
            <a:r>
              <a:rPr lang="bg-BG" altLang="bg-BG" b="0" dirty="0"/>
              <a:t>се отнасят  към 59 семейства и 229 рода. Установени са </a:t>
            </a:r>
            <a:r>
              <a:rPr lang="bg-BG" altLang="bg-BG" b="0" dirty="0" smtClean="0"/>
              <a:t>40 </a:t>
            </a:r>
            <a:r>
              <a:rPr lang="bg-BG" altLang="bg-BG" b="0" dirty="0"/>
              <a:t>вида редки, застрашени от изчезване и ендемични растителни вида </a:t>
            </a:r>
            <a:r>
              <a:rPr lang="bg-BG" altLang="bg-BG" dirty="0"/>
              <a:t>и подвида. От тях 8 са вписани в Европейския списък на редките, застрашените и ендемични растения, 20 са включени в Червената книга на България, 12 са балкански </a:t>
            </a:r>
            <a:r>
              <a:rPr lang="bg-BG" altLang="bg-BG" dirty="0" err="1"/>
              <a:t>ендемити</a:t>
            </a:r>
            <a:r>
              <a:rPr lang="bg-BG" altLang="bg-BG" dirty="0"/>
              <a:t>, 2 са български, 15 са в категорията редки и 10 са застрашени от изчезване. От общо установените 359 тревисти вида 33 са декоративни и 38 лечебни. Редки и застрашени  от изчезване и типични степни са 15 </a:t>
            </a:r>
            <a:r>
              <a:rPr lang="bg-BG" altLang="bg-BG" dirty="0" smtClean="0"/>
              <a:t>вида.</a:t>
            </a:r>
            <a:endParaRPr lang="bg-BG" altLang="bg-BG"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800" b="0" i="0" u="none" strike="noStrike" kern="1200" cap="none" spc="0" normalizeH="0" baseline="0" noProof="0" dirty="0" smtClean="0">
                <a:ln>
                  <a:noFill/>
                </a:ln>
                <a:solidFill>
                  <a:prstClr val="black"/>
                </a:solidFill>
                <a:effectLst/>
                <a:uLnTx/>
                <a:uFillTx/>
                <a:latin typeface="Times New Roman"/>
                <a:ea typeface="Times New Roman"/>
                <a:cs typeface="+mn-cs"/>
              </a:rPr>
              <a:t>Растения, които се срещат само на Калиакра и никъде другаде в света. Тяхната численост е намаляла значително през последните години.</a:t>
            </a:r>
          </a:p>
          <a:p>
            <a:pPr>
              <a:spcAft>
                <a:spcPts val="0"/>
              </a:spcAft>
            </a:pPr>
            <a:r>
              <a:rPr kumimoji="0" lang="bg-BG" sz="1800" b="0" i="0" u="none" strike="noStrike" kern="1200" cap="none" spc="0" normalizeH="0" baseline="0" noProof="0" dirty="0" smtClean="0">
                <a:ln>
                  <a:noFill/>
                </a:ln>
                <a:solidFill>
                  <a:prstClr val="black"/>
                </a:solidFill>
                <a:effectLst/>
                <a:uLnTx/>
                <a:uFillTx/>
                <a:latin typeface="Times New Roman"/>
                <a:ea typeface="+mn-ea"/>
                <a:cs typeface="+mn-cs"/>
              </a:rPr>
              <a:t>Едно от тях е </a:t>
            </a:r>
            <a:r>
              <a:rPr kumimoji="0" lang="bg-BG" sz="1800" b="0" i="0" u="none" strike="noStrike" kern="1200" cap="none" spc="0" normalizeH="0" baseline="0" noProof="0" dirty="0" err="1" smtClean="0">
                <a:ln>
                  <a:noFill/>
                </a:ln>
                <a:solidFill>
                  <a:prstClr val="black"/>
                </a:solidFill>
                <a:effectLst/>
                <a:uLnTx/>
                <a:uFillTx/>
                <a:latin typeface="Times New Roman"/>
                <a:ea typeface="+mn-ea"/>
                <a:cs typeface="+mn-cs"/>
              </a:rPr>
              <a:t>Калиакренското</a:t>
            </a:r>
            <a:r>
              <a:rPr kumimoji="0" lang="bg-BG" sz="1800" b="0" i="0" u="none" strike="noStrike" kern="1200" cap="none" spc="0" normalizeH="0" baseline="0" noProof="0" dirty="0" smtClean="0">
                <a:ln>
                  <a:noFill/>
                </a:ln>
                <a:solidFill>
                  <a:prstClr val="black"/>
                </a:solidFill>
                <a:effectLst/>
                <a:uLnTx/>
                <a:uFillTx/>
                <a:latin typeface="Times New Roman"/>
                <a:ea typeface="+mn-ea"/>
                <a:cs typeface="+mn-cs"/>
              </a:rPr>
              <a:t> </a:t>
            </a:r>
            <a:r>
              <a:rPr kumimoji="0" lang="bg-BG" sz="1800" b="0" i="0" u="none" strike="noStrike" kern="1200" cap="none" spc="0" normalizeH="0" baseline="0" noProof="0" dirty="0" err="1" smtClean="0">
                <a:ln>
                  <a:noFill/>
                </a:ln>
                <a:solidFill>
                  <a:prstClr val="black"/>
                </a:solidFill>
                <a:effectLst/>
                <a:uLnTx/>
                <a:uFillTx/>
                <a:latin typeface="Times New Roman"/>
                <a:ea typeface="+mn-ea"/>
                <a:cs typeface="+mn-cs"/>
              </a:rPr>
              <a:t>плюскавиче</a:t>
            </a:r>
            <a:r>
              <a:rPr kumimoji="0" lang="bg-BG" sz="1800" b="0" i="0" u="none" strike="noStrike" kern="1200" cap="none" spc="0" normalizeH="0" baseline="0" noProof="0" dirty="0" smtClean="0">
                <a:ln>
                  <a:noFill/>
                </a:ln>
                <a:solidFill>
                  <a:prstClr val="black"/>
                </a:solidFill>
                <a:effectLst/>
                <a:uLnTx/>
                <a:uFillTx/>
                <a:latin typeface="Times New Roman"/>
                <a:ea typeface="+mn-ea"/>
                <a:cs typeface="+mn-cs"/>
              </a:rPr>
              <a:t>. Живее върху </a:t>
            </a:r>
            <a:r>
              <a:rPr kumimoji="0" lang="ru-RU" sz="1800" b="0" i="0" u="none" strike="noStrike" kern="1200" cap="none" spc="0" normalizeH="0" baseline="0" noProof="0" dirty="0" smtClean="0">
                <a:ln>
                  <a:noFill/>
                </a:ln>
                <a:solidFill>
                  <a:schemeClr val="tx1"/>
                </a:solidFill>
                <a:effectLst/>
                <a:uLnTx/>
                <a:uFillTx/>
                <a:latin typeface="+mn-lt"/>
                <a:ea typeface="+mn-ea"/>
                <a:cs typeface="+mn-cs"/>
              </a:rPr>
              <a:t>в</a:t>
            </a:r>
            <a:r>
              <a:rPr lang="ru-RU" sz="1800" dirty="0" err="1" smtClean="0"/>
              <a:t>аровити</a:t>
            </a:r>
            <a:r>
              <a:rPr lang="ru-RU" sz="1800" dirty="0" smtClean="0"/>
              <a:t> </a:t>
            </a:r>
            <a:r>
              <a:rPr lang="ru-RU" sz="1800" dirty="0" err="1" smtClean="0"/>
              <a:t>скали</a:t>
            </a:r>
            <a:r>
              <a:rPr lang="ru-RU" sz="1800" dirty="0" smtClean="0"/>
              <a:t> по </a:t>
            </a:r>
            <a:r>
              <a:rPr lang="ru-RU" sz="1800" dirty="0" err="1" smtClean="0"/>
              <a:t>морския</a:t>
            </a:r>
            <a:r>
              <a:rPr lang="ru-RU" sz="1800" dirty="0" smtClean="0"/>
              <a:t> </a:t>
            </a:r>
            <a:r>
              <a:rPr lang="ru-RU" sz="1800" dirty="0" err="1" smtClean="0"/>
              <a:t>бряг</a:t>
            </a:r>
            <a:r>
              <a:rPr lang="ru-RU" sz="1800" dirty="0" smtClean="0"/>
              <a:t> или в </a:t>
            </a:r>
            <a:r>
              <a:rPr lang="ru-RU" sz="1800" dirty="0" err="1" smtClean="0"/>
              <a:t>непосредствена</a:t>
            </a:r>
            <a:r>
              <a:rPr lang="ru-RU" sz="1800" dirty="0" smtClean="0"/>
              <a:t> </a:t>
            </a:r>
            <a:r>
              <a:rPr lang="ru-RU" sz="1800" dirty="0" err="1" smtClean="0"/>
              <a:t>близост</a:t>
            </a:r>
            <a:r>
              <a:rPr lang="ru-RU" sz="1800" dirty="0" smtClean="0"/>
              <a:t> до него, почти </a:t>
            </a:r>
            <a:r>
              <a:rPr lang="ru-RU" sz="1800" dirty="0" err="1" smtClean="0"/>
              <a:t>винаги</a:t>
            </a:r>
            <a:r>
              <a:rPr lang="ru-RU" sz="1800" dirty="0" smtClean="0"/>
              <a:t> в </a:t>
            </a:r>
            <a:r>
              <a:rPr lang="ru-RU" sz="1800" dirty="0" err="1" smtClean="0"/>
              <a:t>скални</a:t>
            </a:r>
            <a:r>
              <a:rPr lang="ru-RU" sz="1800" dirty="0" smtClean="0"/>
              <a:t> </a:t>
            </a:r>
            <a:r>
              <a:rPr lang="ru-RU" sz="1800" dirty="0" err="1" smtClean="0"/>
              <a:t>пукнатини</a:t>
            </a:r>
            <a:r>
              <a:rPr lang="ru-RU" sz="1800" dirty="0" smtClean="0"/>
              <a:t>.</a:t>
            </a:r>
            <a:r>
              <a:rPr lang="ru-RU" sz="1800" baseline="0" dirty="0" smtClean="0"/>
              <a:t> </a:t>
            </a:r>
            <a:r>
              <a:rPr lang="ru-RU" sz="1800" baseline="0" dirty="0" err="1" smtClean="0"/>
              <a:t>Други</a:t>
            </a:r>
            <a:r>
              <a:rPr lang="ru-RU" sz="1800" baseline="0" dirty="0" smtClean="0"/>
              <a:t> </a:t>
            </a:r>
            <a:r>
              <a:rPr lang="ru-RU" sz="1800" baseline="0" dirty="0" err="1" smtClean="0"/>
              <a:t>ендемити</a:t>
            </a:r>
            <a:r>
              <a:rPr lang="ru-RU" sz="1800" baseline="0" dirty="0" smtClean="0"/>
              <a:t> </a:t>
            </a:r>
            <a:r>
              <a:rPr lang="ru-RU" sz="1800" baseline="0" dirty="0" err="1" smtClean="0"/>
              <a:t>са</a:t>
            </a:r>
            <a:r>
              <a:rPr lang="ru-RU" sz="1800" baseline="0" dirty="0" smtClean="0"/>
              <a:t> </a:t>
            </a:r>
            <a:r>
              <a:rPr lang="bg-BG" sz="1800" kern="1200" dirty="0" err="1" smtClean="0">
                <a:solidFill>
                  <a:srgbClr val="000000"/>
                </a:solidFill>
                <a:effectLst/>
                <a:latin typeface="+mn-lt"/>
                <a:ea typeface="+mn-ea"/>
                <a:cs typeface="+mn-cs"/>
              </a:rPr>
              <a:t>калиакренска</a:t>
            </a:r>
            <a:r>
              <a:rPr lang="bg-BG" sz="1800" kern="1200" dirty="0" smtClean="0">
                <a:solidFill>
                  <a:srgbClr val="000000"/>
                </a:solidFill>
                <a:effectLst/>
                <a:latin typeface="+mn-lt"/>
                <a:ea typeface="+mn-ea"/>
                <a:cs typeface="+mn-cs"/>
              </a:rPr>
              <a:t> метличина </a:t>
            </a:r>
            <a:r>
              <a:rPr lang="en-US" sz="1800" kern="1200" dirty="0" smtClean="0">
                <a:solidFill>
                  <a:srgbClr val="000000"/>
                </a:solidFill>
                <a:effectLst/>
                <a:latin typeface="+mn-lt"/>
                <a:ea typeface="+mn-ea"/>
                <a:cs typeface="+mn-cs"/>
              </a:rPr>
              <a:t>,</a:t>
            </a:r>
            <a:r>
              <a:rPr lang="bg-BG" sz="1800" kern="1200" dirty="0" smtClean="0">
                <a:solidFill>
                  <a:srgbClr val="000000"/>
                </a:solidFill>
                <a:effectLst/>
                <a:latin typeface="+mn-lt"/>
                <a:ea typeface="+mn-ea"/>
                <a:cs typeface="+mn-cs"/>
              </a:rPr>
              <a:t> </a:t>
            </a:r>
            <a:r>
              <a:rPr lang="bg-BG" sz="1800" kern="1200" dirty="0" err="1" smtClean="0">
                <a:solidFill>
                  <a:srgbClr val="000000"/>
                </a:solidFill>
                <a:effectLst/>
                <a:latin typeface="+mn-lt"/>
                <a:ea typeface="+mn-ea"/>
                <a:cs typeface="+mn-cs"/>
              </a:rPr>
              <a:t>калиакренски</a:t>
            </a:r>
            <a:r>
              <a:rPr lang="bg-BG" sz="1800" kern="1200" dirty="0" smtClean="0">
                <a:solidFill>
                  <a:srgbClr val="000000"/>
                </a:solidFill>
                <a:effectLst/>
                <a:latin typeface="+mn-lt"/>
                <a:ea typeface="+mn-ea"/>
                <a:cs typeface="+mn-cs"/>
              </a:rPr>
              <a:t> </a:t>
            </a:r>
            <a:r>
              <a:rPr lang="bg-BG" sz="1800" kern="1200" dirty="0" err="1" smtClean="0">
                <a:solidFill>
                  <a:srgbClr val="000000"/>
                </a:solidFill>
                <a:effectLst/>
                <a:latin typeface="+mn-lt"/>
                <a:ea typeface="+mn-ea"/>
                <a:cs typeface="+mn-cs"/>
              </a:rPr>
              <a:t>игловръх</a:t>
            </a:r>
            <a:r>
              <a:rPr lang="en-US" sz="1800" kern="1200" dirty="0" smtClean="0">
                <a:solidFill>
                  <a:srgbClr val="000000"/>
                </a:solidFill>
                <a:effectLst/>
                <a:latin typeface="+mn-lt"/>
                <a:ea typeface="+mn-ea"/>
                <a:cs typeface="+mn-cs"/>
              </a:rPr>
              <a:t>,</a:t>
            </a:r>
            <a:r>
              <a:rPr lang="bg-BG" sz="1800" kern="1200" dirty="0" err="1" smtClean="0">
                <a:solidFill>
                  <a:srgbClr val="000000"/>
                </a:solidFill>
                <a:effectLst/>
                <a:latin typeface="+mn-lt"/>
                <a:ea typeface="+mn-ea"/>
                <a:cs typeface="+mn-cs"/>
              </a:rPr>
              <a:t>теснолистен</a:t>
            </a:r>
            <a:r>
              <a:rPr lang="bg-BG" sz="1800" kern="1200" dirty="0" smtClean="0">
                <a:solidFill>
                  <a:srgbClr val="000000"/>
                </a:solidFill>
                <a:effectLst/>
                <a:latin typeface="+mn-lt"/>
                <a:ea typeface="+mn-ea"/>
                <a:cs typeface="+mn-cs"/>
              </a:rPr>
              <a:t> божур</a:t>
            </a:r>
            <a:r>
              <a:rPr lang="en-US" sz="1800" kern="1200" dirty="0" smtClean="0">
                <a:solidFill>
                  <a:srgbClr val="000000"/>
                </a:solidFill>
                <a:effectLst/>
                <a:latin typeface="+mn-lt"/>
                <a:ea typeface="+mn-ea"/>
                <a:cs typeface="+mn-cs"/>
              </a:rPr>
              <a:t>, </a:t>
            </a:r>
            <a:r>
              <a:rPr lang="bg-BG" sz="1800" kern="1200" dirty="0" smtClean="0">
                <a:solidFill>
                  <a:srgbClr val="000000"/>
                </a:solidFill>
                <a:effectLst/>
                <a:latin typeface="+mn-lt"/>
                <a:ea typeface="+mn-ea"/>
                <a:cs typeface="+mn-cs"/>
              </a:rPr>
              <a:t>широколистна гърлица</a:t>
            </a:r>
            <a:r>
              <a:rPr lang="en-US" sz="1800" kern="1200" dirty="0" smtClean="0">
                <a:solidFill>
                  <a:srgbClr val="000000"/>
                </a:solidFill>
                <a:effectLst/>
                <a:latin typeface="+mn-lt"/>
                <a:ea typeface="+mn-ea"/>
                <a:cs typeface="+mn-cs"/>
              </a:rPr>
              <a:t>,</a:t>
            </a:r>
            <a:r>
              <a:rPr lang="bg-BG" sz="1800" kern="1200" dirty="0" smtClean="0">
                <a:solidFill>
                  <a:srgbClr val="000000"/>
                </a:solidFill>
                <a:effectLst/>
                <a:latin typeface="+mn-lt"/>
                <a:ea typeface="+mn-ea"/>
                <a:cs typeface="+mn-cs"/>
              </a:rPr>
              <a:t> седефче</a:t>
            </a:r>
            <a:r>
              <a:rPr lang="en-US" sz="1800" kern="1200" dirty="0" smtClean="0">
                <a:solidFill>
                  <a:srgbClr val="000000"/>
                </a:solidFill>
                <a:effectLst/>
                <a:latin typeface="+mn-lt"/>
                <a:ea typeface="+mn-ea"/>
                <a:cs typeface="+mn-cs"/>
              </a:rPr>
              <a:t>, </a:t>
            </a:r>
            <a:r>
              <a:rPr lang="bg-BG" sz="1800" kern="1200" dirty="0" err="1" smtClean="0">
                <a:solidFill>
                  <a:srgbClr val="000000"/>
                </a:solidFill>
                <a:effectLst/>
                <a:latin typeface="+mn-lt"/>
                <a:ea typeface="+mn-ea"/>
                <a:cs typeface="+mn-cs"/>
              </a:rPr>
              <a:t>лесингово</a:t>
            </a:r>
            <a:r>
              <a:rPr lang="bg-BG" sz="1800" kern="1200" dirty="0" smtClean="0">
                <a:solidFill>
                  <a:srgbClr val="000000"/>
                </a:solidFill>
                <a:effectLst/>
                <a:latin typeface="+mn-lt"/>
                <a:ea typeface="+mn-ea"/>
                <a:cs typeface="+mn-cs"/>
              </a:rPr>
              <a:t> </a:t>
            </a:r>
            <a:r>
              <a:rPr lang="bg-BG" sz="1800" kern="1200" dirty="0" err="1" smtClean="0">
                <a:solidFill>
                  <a:srgbClr val="000000"/>
                </a:solidFill>
                <a:effectLst/>
                <a:latin typeface="+mn-lt"/>
                <a:ea typeface="+mn-ea"/>
                <a:cs typeface="+mn-cs"/>
              </a:rPr>
              <a:t>коило</a:t>
            </a:r>
            <a:r>
              <a:rPr lang="en-US" sz="1800" kern="1200" dirty="0" smtClean="0">
                <a:solidFill>
                  <a:srgbClr val="000000"/>
                </a:solidFill>
                <a:effectLst/>
                <a:latin typeface="+mn-lt"/>
                <a:ea typeface="+mn-ea"/>
                <a:cs typeface="+mn-cs"/>
              </a:rPr>
              <a:t>,</a:t>
            </a:r>
            <a:r>
              <a:rPr lang="bg-BG" sz="1800" kern="1200" dirty="0" smtClean="0">
                <a:solidFill>
                  <a:srgbClr val="000000"/>
                </a:solidFill>
                <a:effectLst/>
                <a:latin typeface="+mn-lt"/>
                <a:ea typeface="+mn-ea"/>
                <a:cs typeface="+mn-cs"/>
              </a:rPr>
              <a:t> сарматска </a:t>
            </a:r>
            <a:r>
              <a:rPr lang="bg-BG" sz="1800" kern="1200" dirty="0" err="1" smtClean="0">
                <a:solidFill>
                  <a:srgbClr val="000000"/>
                </a:solidFill>
                <a:effectLst/>
                <a:latin typeface="+mn-lt"/>
                <a:ea typeface="+mn-ea"/>
                <a:cs typeface="+mn-cs"/>
              </a:rPr>
              <a:t>белевалия</a:t>
            </a:r>
            <a:r>
              <a:rPr lang="en-US" sz="1800" kern="1200" dirty="0" smtClean="0">
                <a:solidFill>
                  <a:srgbClr val="000000"/>
                </a:solidFill>
                <a:effectLst/>
                <a:latin typeface="+mn-lt"/>
                <a:ea typeface="+mn-ea"/>
                <a:cs typeface="+mn-cs"/>
              </a:rPr>
              <a:t>, </a:t>
            </a:r>
            <a:r>
              <a:rPr lang="bg-BG" sz="1800" kern="1200" dirty="0" smtClean="0">
                <a:solidFill>
                  <a:srgbClr val="000000"/>
                </a:solidFill>
                <a:effectLst/>
                <a:latin typeface="+mn-lt"/>
                <a:ea typeface="+mn-ea"/>
                <a:cs typeface="+mn-cs"/>
              </a:rPr>
              <a:t>кавказки пелин, </a:t>
            </a:r>
            <a:r>
              <a:rPr lang="bg-BG" sz="1800" dirty="0" smtClean="0">
                <a:effectLst/>
                <a:latin typeface="Times New Roman"/>
                <a:ea typeface="Times New Roman"/>
              </a:rPr>
              <a:t>сарматска </a:t>
            </a:r>
            <a:r>
              <a:rPr lang="bg-BG" sz="1800" dirty="0" err="1" smtClean="0">
                <a:effectLst/>
                <a:latin typeface="Times New Roman"/>
                <a:ea typeface="Times New Roman"/>
              </a:rPr>
              <a:t>белевалия</a:t>
            </a:r>
            <a:r>
              <a:rPr lang="bg-BG" sz="1800" dirty="0" smtClean="0">
                <a:effectLst/>
                <a:latin typeface="Times New Roman"/>
                <a:ea typeface="Times New Roman"/>
              </a:rPr>
              <a:t>.</a:t>
            </a:r>
            <a:endParaRPr kumimoji="0" lang="bg-BG" sz="1800" b="0" i="0" u="none" strike="noStrike" kern="1200" cap="none" spc="0" normalizeH="0" baseline="0" noProof="0" dirty="0" smtClean="0">
              <a:ln>
                <a:noFill/>
              </a:ln>
              <a:solidFill>
                <a:prstClr val="black"/>
              </a:solidFill>
              <a:effectLst/>
              <a:uLnTx/>
              <a:uFillTx/>
              <a:latin typeface="+mn-lt"/>
              <a:ea typeface="+mn-ea"/>
              <a:cs typeface="+mn-cs"/>
            </a:endParaRPr>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9</a:t>
            </a:fld>
            <a:endParaRPr lang="bg-BG"/>
          </a:p>
        </p:txBody>
      </p:sp>
    </p:spTree>
    <p:extLst>
      <p:ext uri="{BB962C8B-B14F-4D97-AF65-F5344CB8AC3E}">
        <p14:creationId xmlns:p14="http://schemas.microsoft.com/office/powerpoint/2010/main" val="2347033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10</a:t>
            </a:fld>
            <a:endParaRPr lang="bg-BG"/>
          </a:p>
        </p:txBody>
      </p:sp>
    </p:spTree>
    <p:extLst>
      <p:ext uri="{BB962C8B-B14F-4D97-AF65-F5344CB8AC3E}">
        <p14:creationId xmlns:p14="http://schemas.microsoft.com/office/powerpoint/2010/main" val="1974990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BB38D3-8052-4D09-8139-28CBA3FC7EDA}" type="slidenum">
              <a:rPr lang="bg-BG" altLang="bg-BG">
                <a:solidFill>
                  <a:prstClr val="black"/>
                </a:solidFill>
              </a:rPr>
              <a:pPr/>
              <a:t>12</a:t>
            </a:fld>
            <a:endParaRPr lang="bg-BG" altLang="bg-BG">
              <a:solidFill>
                <a:prstClr val="black"/>
              </a:solidFill>
            </a:endParaRP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r>
              <a:rPr lang="bg-BG" altLang="bg-BG" dirty="0"/>
              <a:t>Опашатите земноводни са </a:t>
            </a:r>
            <a:r>
              <a:rPr lang="bg-BG" altLang="bg-BG" dirty="0" err="1"/>
              <a:t>предсавени</a:t>
            </a:r>
            <a:r>
              <a:rPr lang="bg-BG" altLang="bg-BG" dirty="0"/>
              <a:t> само от голям </a:t>
            </a:r>
            <a:r>
              <a:rPr lang="bg-BG" altLang="bg-BG" dirty="0" err="1"/>
              <a:t>гребенест</a:t>
            </a:r>
            <a:r>
              <a:rPr lang="bg-BG" altLang="bg-BG" dirty="0"/>
              <a:t> тритон, срещащ се </a:t>
            </a:r>
            <a:r>
              <a:rPr lang="bg-BG" altLang="bg-BG" dirty="0" smtClean="0"/>
              <a:t>единствено</a:t>
            </a:r>
            <a:r>
              <a:rPr lang="bg-BG" altLang="bg-BG" baseline="0" dirty="0" smtClean="0"/>
              <a:t> в региона</a:t>
            </a:r>
            <a:r>
              <a:rPr lang="bg-BG" altLang="bg-BG" dirty="0" smtClean="0"/>
              <a:t>. </a:t>
            </a:r>
            <a:r>
              <a:rPr lang="bg-BG" altLang="bg-BG" dirty="0"/>
              <a:t>От установените 6 вида жаби, повече индивиди са регистрирани при </a:t>
            </a:r>
            <a:r>
              <a:rPr lang="bg-BG" altLang="bg-BG" dirty="0" err="1"/>
              <a:t>серийската</a:t>
            </a:r>
            <a:r>
              <a:rPr lang="bg-BG" altLang="bg-BG" dirty="0"/>
              <a:t> </a:t>
            </a:r>
            <a:r>
              <a:rPr lang="bg-BG" altLang="bg-BG" dirty="0" err="1"/>
              <a:t>чесновница</a:t>
            </a:r>
            <a:r>
              <a:rPr lang="bg-BG" altLang="bg-BG" dirty="0"/>
              <a:t>. От установените 6 вида гущери, най-многочислени популации формира стенния гущер. Застрашен от изчезване в района е </a:t>
            </a:r>
            <a:r>
              <a:rPr lang="bg-BG" altLang="bg-BG" dirty="0" err="1"/>
              <a:t>слепоока</a:t>
            </a:r>
            <a:r>
              <a:rPr lang="bg-BG" altLang="bg-BG" dirty="0"/>
              <a:t>, а </a:t>
            </a:r>
            <a:r>
              <a:rPr lang="bg-BG" altLang="bg-BG" dirty="0" err="1"/>
              <a:t>змиегущера</a:t>
            </a:r>
            <a:r>
              <a:rPr lang="bg-BG" altLang="bg-BG" dirty="0"/>
              <a:t> се среща рядко. От представените в района 4 вида змии с най-широко присъствие е смока-стрелец. Добра численост имат </a:t>
            </a:r>
            <a:r>
              <a:rPr lang="bg-BG" altLang="bg-BG" dirty="0" err="1"/>
              <a:t>жълтоухата</a:t>
            </a:r>
            <a:r>
              <a:rPr lang="bg-BG" altLang="bg-BG" dirty="0"/>
              <a:t> водна змия и сивата водна змия в местността Болата, а пепелянката – на нос Калиакра и </a:t>
            </a:r>
            <a:r>
              <a:rPr lang="bg-BG" altLang="bg-BG" dirty="0" err="1"/>
              <a:t>Яйлата</a:t>
            </a:r>
            <a:r>
              <a:rPr lang="bg-BG" altLang="bg-BG" dirty="0"/>
              <a:t>.</a:t>
            </a:r>
          </a:p>
          <a:p>
            <a:endParaRPr lang="bg-BG" altLang="bg-BG"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r>
              <a:rPr lang="bg-BG" sz="1200" dirty="0" smtClean="0">
                <a:effectLst/>
                <a:latin typeface="Times New Roman"/>
                <a:ea typeface="Times New Roman"/>
              </a:rPr>
              <a:t>На територията на Калиакра са установени общо 310 вида птици, за 100 от които се изискват специални мерки за опазване на техните местообитания по Закона за биологичното разнообразие. От значение за Европейския съюз са 95 вида.</a:t>
            </a:r>
            <a:endParaRPr lang="bg-BG" dirty="0"/>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14</a:t>
            </a:fld>
            <a:endParaRPr lang="bg-BG"/>
          </a:p>
        </p:txBody>
      </p:sp>
    </p:spTree>
    <p:extLst>
      <p:ext uri="{BB962C8B-B14F-4D97-AF65-F5344CB8AC3E}">
        <p14:creationId xmlns:p14="http://schemas.microsoft.com/office/powerpoint/2010/main" val="3342760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r>
              <a:rPr lang="bg-BG" sz="1200" dirty="0" smtClean="0">
                <a:effectLst/>
                <a:latin typeface="Times New Roman"/>
                <a:ea typeface="Times New Roman"/>
              </a:rPr>
              <a:t>Тук обитават характерни степни видове– </a:t>
            </a:r>
            <a:r>
              <a:rPr lang="bg-BG" sz="1200" dirty="0" err="1" smtClean="0">
                <a:effectLst/>
                <a:latin typeface="Times New Roman"/>
                <a:ea typeface="Times New Roman"/>
              </a:rPr>
              <a:t>совоок</a:t>
            </a:r>
            <a:r>
              <a:rPr lang="bg-BG" sz="1200" dirty="0" smtClean="0">
                <a:effectLst/>
                <a:latin typeface="Times New Roman"/>
                <a:ea typeface="Times New Roman"/>
              </a:rPr>
              <a:t> дъждосвирец,късопръста и </a:t>
            </a:r>
            <a:r>
              <a:rPr lang="bg-BG" sz="1200" dirty="0" err="1" smtClean="0">
                <a:effectLst/>
                <a:latin typeface="Times New Roman"/>
                <a:ea typeface="Times New Roman"/>
              </a:rPr>
              <a:t>дебелоклюна</a:t>
            </a:r>
            <a:r>
              <a:rPr lang="bg-BG" sz="1200" dirty="0" smtClean="0">
                <a:effectLst/>
                <a:latin typeface="Times New Roman"/>
                <a:ea typeface="Times New Roman"/>
              </a:rPr>
              <a:t> чучулиги, розов скорец.</a:t>
            </a:r>
            <a:endParaRPr lang="bg-BG" dirty="0"/>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15</a:t>
            </a:fld>
            <a:endParaRPr lang="bg-BG"/>
          </a:p>
        </p:txBody>
      </p:sp>
    </p:spTree>
    <p:extLst>
      <p:ext uri="{BB962C8B-B14F-4D97-AF65-F5344CB8AC3E}">
        <p14:creationId xmlns:p14="http://schemas.microsoft.com/office/powerpoint/2010/main" val="3134633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bg-BG" sz="1200" dirty="0" smtClean="0">
                <a:effectLst/>
                <a:latin typeface="Times New Roman"/>
                <a:ea typeface="Times New Roman"/>
              </a:rPr>
              <a:t>Почти цялата гнездова популация на </a:t>
            </a:r>
            <a:r>
              <a:rPr lang="bg-BG" sz="1200" dirty="0" err="1" smtClean="0">
                <a:effectLst/>
                <a:latin typeface="Times New Roman"/>
                <a:ea typeface="Times New Roman"/>
              </a:rPr>
              <a:t>черногърбото</a:t>
            </a:r>
            <a:r>
              <a:rPr lang="bg-BG" sz="1200" dirty="0" smtClean="0">
                <a:effectLst/>
                <a:latin typeface="Times New Roman"/>
                <a:ea typeface="Times New Roman"/>
              </a:rPr>
              <a:t> </a:t>
            </a:r>
            <a:r>
              <a:rPr lang="bg-BG" sz="1200" dirty="0" err="1" smtClean="0">
                <a:effectLst/>
                <a:latin typeface="Times New Roman"/>
                <a:ea typeface="Times New Roman"/>
              </a:rPr>
              <a:t>каменарче</a:t>
            </a:r>
            <a:r>
              <a:rPr lang="bg-BG" sz="1200" dirty="0" smtClean="0">
                <a:effectLst/>
                <a:latin typeface="Times New Roman"/>
                <a:ea typeface="Times New Roman"/>
              </a:rPr>
              <a:t> е концентрирана на територията на Калиакра.</a:t>
            </a:r>
            <a:r>
              <a:rPr lang="bg-BG" sz="1200" baseline="0" dirty="0" smtClean="0">
                <a:effectLst/>
                <a:latin typeface="Times New Roman"/>
                <a:ea typeface="Times New Roman"/>
              </a:rPr>
              <a:t> </a:t>
            </a:r>
            <a:r>
              <a:rPr kumimoji="0" lang="bg-BG" altLang="bg-BG" sz="1200" b="0" i="0" u="none" strike="noStrike" kern="1200" cap="none" spc="0" normalizeH="0" baseline="0" noProof="0" dirty="0" err="1" smtClean="0">
                <a:ln>
                  <a:noFill/>
                </a:ln>
                <a:solidFill>
                  <a:srgbClr val="000000"/>
                </a:solidFill>
                <a:effectLst/>
                <a:uLnTx/>
                <a:uFillTx/>
                <a:latin typeface="Arial" charset="0"/>
                <a:ea typeface="+mn-ea"/>
                <a:cs typeface="Arial" charset="0"/>
              </a:rPr>
              <a:t>Белоопашатият</a:t>
            </a: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 </a:t>
            </a:r>
            <a:r>
              <a:rPr kumimoji="0" lang="bg-BG" altLang="bg-BG" sz="1200" b="0" i="0" u="none" strike="noStrike" kern="1200" cap="none" spc="0" normalizeH="0" baseline="0" noProof="0" dirty="0" err="1" smtClean="0">
                <a:ln>
                  <a:noFill/>
                </a:ln>
                <a:solidFill>
                  <a:srgbClr val="000000"/>
                </a:solidFill>
                <a:effectLst/>
                <a:uLnTx/>
                <a:uFillTx/>
                <a:latin typeface="Arial" charset="0"/>
                <a:ea typeface="+mn-ea"/>
                <a:cs typeface="Arial" charset="0"/>
              </a:rPr>
              <a:t>мишелов</a:t>
            </a: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 който гнезди в скалите северно от Болата, е застрашен вид, фигуриращ в Червената книга на България. </a:t>
            </a:r>
            <a:r>
              <a:rPr kumimoji="0" lang="bg-BG" altLang="bg-BG" sz="1200" b="0" i="0" u="none" strike="noStrike" kern="1200" cap="none" spc="0" normalizeH="0" baseline="0" noProof="0" dirty="0" err="1" smtClean="0">
                <a:ln>
                  <a:noFill/>
                </a:ln>
                <a:solidFill>
                  <a:srgbClr val="000000"/>
                </a:solidFill>
                <a:effectLst/>
                <a:uLnTx/>
                <a:uFillTx/>
                <a:latin typeface="Arial" charset="0"/>
                <a:ea typeface="+mn-ea"/>
                <a:cs typeface="Arial" charset="0"/>
              </a:rPr>
              <a:t>Аристотелевият</a:t>
            </a: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 </a:t>
            </a:r>
            <a:r>
              <a:rPr kumimoji="0" lang="bg-BG" altLang="bg-BG" sz="1200" b="0" i="0" u="none" strike="noStrike" kern="1200" cap="none" spc="0" normalizeH="0" baseline="0" noProof="0" dirty="0" err="1" smtClean="0">
                <a:ln>
                  <a:noFill/>
                </a:ln>
                <a:solidFill>
                  <a:srgbClr val="000000"/>
                </a:solidFill>
                <a:effectLst/>
                <a:uLnTx/>
                <a:uFillTx/>
                <a:latin typeface="Arial" charset="0"/>
                <a:ea typeface="+mn-ea"/>
                <a:cs typeface="Arial" charset="0"/>
              </a:rPr>
              <a:t>корморан</a:t>
            </a:r>
            <a:r>
              <a:rPr kumimoji="0" lang="bg-BG" altLang="bg-BG" sz="1200" b="0" i="0" u="none" strike="noStrike" kern="1200" cap="none" spc="0" normalizeH="0" baseline="0" noProof="0" dirty="0" smtClean="0">
                <a:ln>
                  <a:noFill/>
                </a:ln>
                <a:solidFill>
                  <a:srgbClr val="000000"/>
                </a:solidFill>
                <a:effectLst/>
                <a:uLnTx/>
                <a:uFillTx/>
                <a:latin typeface="Arial" charset="0"/>
                <a:ea typeface="+mn-ea"/>
                <a:cs typeface="Arial" charset="0"/>
              </a:rPr>
              <a:t>, който гнезди в пещерите северно от нос Калиакра, също е застрашен вид. </a:t>
            </a:r>
          </a:p>
          <a:p>
            <a:endParaRPr lang="bg-BG" dirty="0"/>
          </a:p>
        </p:txBody>
      </p:sp>
      <p:sp>
        <p:nvSpPr>
          <p:cNvPr id="4" name="Контейнер за номер на слайда 3"/>
          <p:cNvSpPr>
            <a:spLocks noGrp="1"/>
          </p:cNvSpPr>
          <p:nvPr>
            <p:ph type="sldNum" sz="quarter" idx="10"/>
          </p:nvPr>
        </p:nvSpPr>
        <p:spPr/>
        <p:txBody>
          <a:bodyPr/>
          <a:lstStyle/>
          <a:p>
            <a:fld id="{75B2AB5F-8DDF-4AFD-8378-22BAF9CE2D58}" type="slidenum">
              <a:rPr lang="bg-BG" smtClean="0"/>
              <a:t>16</a:t>
            </a:fld>
            <a:endParaRPr lang="bg-BG"/>
          </a:p>
        </p:txBody>
      </p:sp>
    </p:spTree>
    <p:extLst>
      <p:ext uri="{BB962C8B-B14F-4D97-AF65-F5344CB8AC3E}">
        <p14:creationId xmlns:p14="http://schemas.microsoft.com/office/powerpoint/2010/main" val="1441876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D81041-C3B6-4C33-849E-00AFCD7E77DF}" type="slidenum">
              <a:rPr lang="bg-BG" altLang="bg-BG"/>
              <a:pPr/>
              <a:t>17</a:t>
            </a:fld>
            <a:endParaRPr lang="bg-BG" altLang="bg-BG"/>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bg-BG" altLang="bg-BG" dirty="0"/>
              <a:t>От дребните сухоземни бозайници са установени основно 5 </a:t>
            </a:r>
            <a:r>
              <a:rPr lang="bg-BG" altLang="bg-BG" dirty="0" err="1"/>
              <a:t>биотипа</a:t>
            </a:r>
            <a:r>
              <a:rPr lang="bg-BG" altLang="bg-BG" dirty="0"/>
              <a:t>. </a:t>
            </a:r>
            <a:r>
              <a:rPr lang="bg-BG" altLang="bg-BG" dirty="0" smtClean="0"/>
              <a:t>Добруджанският </a:t>
            </a:r>
            <a:r>
              <a:rPr lang="bg-BG" altLang="bg-BG" dirty="0" err="1"/>
              <a:t>хомяк</a:t>
            </a:r>
            <a:r>
              <a:rPr lang="bg-BG" altLang="bg-BG" dirty="0"/>
              <a:t> </a:t>
            </a:r>
            <a:r>
              <a:rPr lang="bg-BG" altLang="bg-BG" dirty="0" smtClean="0"/>
              <a:t> е локален </a:t>
            </a:r>
            <a:r>
              <a:rPr lang="bg-BG" altLang="bg-BG" dirty="0" err="1" smtClean="0"/>
              <a:t>ендемит</a:t>
            </a:r>
            <a:r>
              <a:rPr lang="bg-BG" altLang="bg-BG" dirty="0" smtClean="0"/>
              <a:t>. От </a:t>
            </a:r>
            <a:r>
              <a:rPr lang="bg-BG" altLang="bg-BG" dirty="0"/>
              <a:t>установените в резервата дребни бозайници в Световната Червена книга са включени като уязвими лалугерът, сляпото куче и </a:t>
            </a:r>
            <a:r>
              <a:rPr lang="bg-BG" altLang="bg-BG" dirty="0" err="1"/>
              <a:t>добруджанскиа</a:t>
            </a:r>
            <a:r>
              <a:rPr lang="bg-BG" altLang="bg-BG" dirty="0"/>
              <a:t> </a:t>
            </a:r>
            <a:r>
              <a:rPr lang="bg-BG" altLang="bg-BG" dirty="0" err="1"/>
              <a:t>хомяк</a:t>
            </a:r>
            <a:r>
              <a:rPr lang="bg-BG" altLang="bg-BG" dirty="0"/>
              <a:t>, и като почти застрашени – голям сънливец, горски сънливец и степната мишка.</a:t>
            </a:r>
          </a:p>
          <a:p>
            <a:endParaRPr lang="bg-BG" altLang="bg-BG"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7368E6-F91C-4A49-8C13-BF58F05353DA}" type="slidenum">
              <a:rPr lang="bg-BG" altLang="bg-BG"/>
              <a:pPr/>
              <a:t>18</a:t>
            </a:fld>
            <a:endParaRPr lang="bg-BG" altLang="bg-BG"/>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r>
              <a:rPr lang="bg-BG" altLang="bg-BG" dirty="0"/>
              <a:t>Районът на нос Калиакра се счита за най-голямото находище на тюлена-монах за България и през 1936г. е имало 128, а през 1941-45г. между 20 и 30 екземпляра. В пещерите под самия нос през 1979г. е регистрирана последната </a:t>
            </a:r>
            <a:r>
              <a:rPr lang="bg-BG" altLang="bg-BG" dirty="0" smtClean="0"/>
              <a:t>двойка.</a:t>
            </a:r>
            <a:endParaRPr lang="bg-BG" altLang="bg-BG"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7368E6-F91C-4A49-8C13-BF58F05353DA}" type="slidenum">
              <a:rPr lang="bg-BG" altLang="bg-BG"/>
              <a:pPr/>
              <a:t>19</a:t>
            </a:fld>
            <a:endParaRPr lang="bg-BG" altLang="bg-BG"/>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r>
              <a:rPr lang="bg-BG" altLang="bg-BG" dirty="0" smtClean="0"/>
              <a:t>В </a:t>
            </a:r>
            <a:r>
              <a:rPr lang="bg-BG" altLang="bg-BG" dirty="0"/>
              <a:t>морската част се срещат три вида делфини: </a:t>
            </a:r>
            <a:r>
              <a:rPr lang="bg-BG" altLang="bg-BG" dirty="0" err="1"/>
              <a:t>обикновенният</a:t>
            </a:r>
            <a:r>
              <a:rPr lang="bg-BG" altLang="bg-BG" dirty="0"/>
              <a:t>, големият делфин или наричан още </a:t>
            </a:r>
            <a:r>
              <a:rPr lang="bg-BG" altLang="bg-BG" dirty="0" err="1"/>
              <a:t>афала</a:t>
            </a:r>
            <a:r>
              <a:rPr lang="bg-BG" altLang="bg-BG" dirty="0"/>
              <a:t> и делфинът морска свиня или </a:t>
            </a:r>
            <a:r>
              <a:rPr lang="bg-BG" altLang="bg-BG" dirty="0" err="1"/>
              <a:t>муткар</a:t>
            </a:r>
            <a:r>
              <a:rPr lang="bg-BG" altLang="bg-BG" dirty="0"/>
              <a:t>.</a:t>
            </a:r>
          </a:p>
          <a:p>
            <a:endParaRPr lang="bg-BG" altLang="bg-BG"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Заглавен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bg-BG" smtClean="0"/>
              <a:t>Редакт. стил загл. образец</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редакция стил подзагл. обр.</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273CC536-4F3D-4E22-A9F1-A3C6D40310AC}" type="datetimeFigureOut">
              <a:rPr lang="bg-BG" smtClean="0"/>
              <a:t>6.11.2015 г.</a:t>
            </a:fld>
            <a:endParaRPr lang="bg-BG"/>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bg-BG"/>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353F3F3C-A60D-426C-8F94-912700854F7B}" type="slidenum">
              <a:rPr lang="bg-BG" smtClean="0"/>
              <a:t>‹#›</a:t>
            </a:fld>
            <a:endParaRPr lang="bg-BG"/>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a:p>
        </p:txBody>
      </p:sp>
      <p:sp>
        <p:nvSpPr>
          <p:cNvPr id="3" name="Content Placeholder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bg-BG" smtClean="0"/>
              <a:t>Редакт. стил загл. образец</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Щракнете, за да редактирате стиловете на текста в образеца</a:t>
            </a:r>
          </a:p>
        </p:txBody>
      </p:sp>
      <p:sp>
        <p:nvSpPr>
          <p:cNvPr id="4" name="Date Placeholder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a:p>
        </p:txBody>
      </p:sp>
      <p:sp>
        <p:nvSpPr>
          <p:cNvPr id="5" name="Date Placeholder 4"/>
          <p:cNvSpPr>
            <a:spLocks noGrp="1"/>
          </p:cNvSpPr>
          <p:nvPr>
            <p:ph type="dt" sz="half" idx="10"/>
          </p:nvPr>
        </p:nvSpPr>
        <p:spPr/>
        <p:txBody>
          <a:bodyPr/>
          <a:lstStyle/>
          <a:p>
            <a:fld id="{273CC536-4F3D-4E22-A9F1-A3C6D40310AC}" type="datetimeFigureOut">
              <a:rPr lang="bg-BG" smtClean="0"/>
              <a:t>6.11.2015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t>‹#›</a:t>
            </a:fld>
            <a:endParaRPr lang="bg-BG"/>
          </a:p>
        </p:txBody>
      </p:sp>
      <p:sp>
        <p:nvSpPr>
          <p:cNvPr id="9" name="Content Placeholder 8"/>
          <p:cNvSpPr>
            <a:spLocks noGrp="1"/>
          </p:cNvSpPr>
          <p:nvPr>
            <p:ph sz="quarter" idx="13"/>
          </p:nvPr>
        </p:nvSpPr>
        <p:spPr>
          <a:xfrm>
            <a:off x="1042416" y="2313432"/>
            <a:ext cx="3419856" cy="3493008"/>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bg-BG" smtClean="0"/>
              <a:t>Редакт. стил загл. образец</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7" name="Date Placeholder 6"/>
          <p:cNvSpPr>
            <a:spLocks noGrp="1"/>
          </p:cNvSpPr>
          <p:nvPr>
            <p:ph type="dt" sz="half" idx="10"/>
          </p:nvPr>
        </p:nvSpPr>
        <p:spPr/>
        <p:txBody>
          <a:bodyPr/>
          <a:lstStyle/>
          <a:p>
            <a:fld id="{273CC536-4F3D-4E22-A9F1-A3C6D40310AC}" type="datetimeFigureOut">
              <a:rPr lang="bg-BG" smtClean="0"/>
              <a:t>6.11.2015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a:p>
        </p:txBody>
      </p:sp>
      <p:sp>
        <p:nvSpPr>
          <p:cNvPr id="3" name="Date Placeholder 2"/>
          <p:cNvSpPr>
            <a:spLocks noGrp="1"/>
          </p:cNvSpPr>
          <p:nvPr>
            <p:ph type="dt" sz="half" idx="10"/>
          </p:nvPr>
        </p:nvSpPr>
        <p:spPr/>
        <p:txBody>
          <a:bodyPr/>
          <a:lstStyle/>
          <a:p>
            <a:fld id="{273CC536-4F3D-4E22-A9F1-A3C6D40310AC}" type="datetimeFigureOut">
              <a:rPr lang="bg-BG" smtClean="0"/>
              <a:t>6.11.2015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3CC536-4F3D-4E22-A9F1-A3C6D40310AC}" type="datetimeFigureOut">
              <a:rPr lang="bg-BG" smtClean="0"/>
              <a:t>6.11.2015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Съдържание с надпис">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73CC536-4F3D-4E22-A9F1-A3C6D40310AC}" type="datetimeFigureOut">
              <a:rPr lang="bg-BG" smtClean="0"/>
              <a:t>6.11.2015 г.</a:t>
            </a:fld>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t>‹#›</a:t>
            </a:fld>
            <a:endParaRPr lang="bg-BG"/>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bg-BG"/>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bg-BG" smtClean="0"/>
              <a:t>Редакт. стил загл. образец</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Картина с надпис">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bg-BG" smtClean="0"/>
              <a:t>Редакт. стил загл. образец</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273CC536-4F3D-4E22-A9F1-A3C6D40310AC}" type="datetimeFigureOut">
              <a:rPr lang="bg-BG" smtClean="0"/>
              <a:t>6.11.2015 г.</a:t>
            </a:fld>
            <a:endParaRPr lang="bg-BG"/>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a:p>
        </p:txBody>
      </p:sp>
      <p:sp>
        <p:nvSpPr>
          <p:cNvPr id="3" name="Vertical Text Placeholder 2"/>
          <p:cNvSpPr>
            <a:spLocks noGrp="1"/>
          </p:cNvSpPr>
          <p:nvPr>
            <p:ph type="body" orient="vert" idx="1"/>
          </p:nvPr>
        </p:nvSpPr>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bg-BG" smtClean="0"/>
              <a:t>Редакт. стил загл. образец</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2130425"/>
            <a:ext cx="7772400" cy="1470025"/>
          </a:xfrm>
        </p:spPr>
        <p:txBody>
          <a:bodyPr/>
          <a:lstStyle/>
          <a:p>
            <a:r>
              <a:rPr lang="bg-BG" smtClean="0"/>
              <a:t>Редакт. стил загл. образец</a:t>
            </a:r>
            <a:endParaRPr lang="bg-BG"/>
          </a:p>
        </p:txBody>
      </p:sp>
      <p:sp>
        <p:nvSpPr>
          <p:cNvPr id="3" name="Подзаглавие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редакция стил подзагл. обр.</a:t>
            </a:r>
            <a:endParaRPr lang="bg-BG"/>
          </a:p>
        </p:txBody>
      </p:sp>
      <p:sp>
        <p:nvSpPr>
          <p:cNvPr id="4" name="Контейнер за дата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2799107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2010884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Щракнете, за да редактирате стиловете на текста в образеца</a:t>
            </a:r>
          </a:p>
        </p:txBody>
      </p:sp>
      <p:sp>
        <p:nvSpPr>
          <p:cNvPr id="4" name="Контейнер за дата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3456962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Контейнер за дата 4"/>
          <p:cNvSpPr>
            <a:spLocks noGrp="1"/>
          </p:cNvSpPr>
          <p:nvPr>
            <p:ph type="dt" sz="half" idx="10"/>
          </p:nvPr>
        </p:nvSpPr>
        <p:spPr/>
        <p:txBody>
          <a:bodyPr/>
          <a:lstStyle/>
          <a:p>
            <a:fld id="{273CC536-4F3D-4E22-A9F1-A3C6D40310AC}" type="datetimeFigureOut">
              <a:rPr lang="bg-BG" smtClean="0"/>
              <a:t>6.11.2015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1101372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lvl1pPr>
              <a:defRPr/>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дата 6"/>
          <p:cNvSpPr>
            <a:spLocks noGrp="1"/>
          </p:cNvSpPr>
          <p:nvPr>
            <p:ph type="dt" sz="half" idx="10"/>
          </p:nvPr>
        </p:nvSpPr>
        <p:spPr/>
        <p:txBody>
          <a:bodyPr/>
          <a:lstStyle/>
          <a:p>
            <a:fld id="{273CC536-4F3D-4E22-A9F1-A3C6D40310AC}" type="datetimeFigureOut">
              <a:rPr lang="bg-BG" smtClean="0"/>
              <a:t>6.11.2015 г.</a:t>
            </a:fld>
            <a:endParaRPr lang="bg-BG"/>
          </a:p>
        </p:txBody>
      </p:sp>
      <p:sp>
        <p:nvSpPr>
          <p:cNvPr id="8" name="Контейнер за долния колонтитул 7"/>
          <p:cNvSpPr>
            <a:spLocks noGrp="1"/>
          </p:cNvSpPr>
          <p:nvPr>
            <p:ph type="ftr" sz="quarter" idx="11"/>
          </p:nvPr>
        </p:nvSpPr>
        <p:spPr/>
        <p:txBody>
          <a:bodyPr/>
          <a:lstStyle/>
          <a:p>
            <a:endParaRPr lang="bg-BG"/>
          </a:p>
        </p:txBody>
      </p:sp>
      <p:sp>
        <p:nvSpPr>
          <p:cNvPr id="9" name="Контейнер за номер на слайда 8"/>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1596935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дата 2"/>
          <p:cNvSpPr>
            <a:spLocks noGrp="1"/>
          </p:cNvSpPr>
          <p:nvPr>
            <p:ph type="dt" sz="half" idx="10"/>
          </p:nvPr>
        </p:nvSpPr>
        <p:spPr/>
        <p:txBody>
          <a:bodyPr/>
          <a:lstStyle/>
          <a:p>
            <a:fld id="{273CC536-4F3D-4E22-A9F1-A3C6D40310AC}" type="datetimeFigureOut">
              <a:rPr lang="bg-BG" smtClean="0"/>
              <a:t>6.11.2015 г.</a:t>
            </a:fld>
            <a:endParaRPr lang="bg-BG"/>
          </a:p>
        </p:txBody>
      </p:sp>
      <p:sp>
        <p:nvSpPr>
          <p:cNvPr id="4" name="Контейнер за долния колонтитул 3"/>
          <p:cNvSpPr>
            <a:spLocks noGrp="1"/>
          </p:cNvSpPr>
          <p:nvPr>
            <p:ph type="ftr" sz="quarter" idx="11"/>
          </p:nvPr>
        </p:nvSpPr>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37682312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273CC536-4F3D-4E22-A9F1-A3C6D40310AC}" type="datetimeFigureOut">
              <a:rPr lang="bg-BG" smtClean="0"/>
              <a:t>6.11.2015 г.</a:t>
            </a:fld>
            <a:endParaRPr lang="bg-BG"/>
          </a:p>
        </p:txBody>
      </p:sp>
      <p:sp>
        <p:nvSpPr>
          <p:cNvPr id="3" name="Контейнер за долния колонтитул 2"/>
          <p:cNvSpPr>
            <a:spLocks noGrp="1"/>
          </p:cNvSpPr>
          <p:nvPr>
            <p:ph type="ftr" sz="quarter" idx="11"/>
          </p:nvPr>
        </p:nvSpPr>
        <p:spPr/>
        <p:txBody>
          <a:bodyPr/>
          <a:lstStyle/>
          <a:p>
            <a:endParaRPr lang="bg-BG"/>
          </a:p>
        </p:txBody>
      </p:sp>
      <p:sp>
        <p:nvSpPr>
          <p:cNvPr id="4" name="Контейнер за номер на слайда 3"/>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1595196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Редакт. стил загл. образец</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273CC536-4F3D-4E22-A9F1-A3C6D40310AC}" type="datetimeFigureOut">
              <a:rPr lang="bg-BG" smtClean="0"/>
              <a:t>6.11.2015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12130671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Редакт. стил загл. образец</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273CC536-4F3D-4E22-A9F1-A3C6D40310AC}" type="datetimeFigureOut">
              <a:rPr lang="bg-BG" smtClean="0"/>
              <a:t>6.11.2015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11676697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1371627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274638"/>
            <a:ext cx="2057400" cy="5851525"/>
          </a:xfrm>
        </p:spPr>
        <p:txBody>
          <a:bodyPr vert="eaVert"/>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a:xfrm>
            <a:off x="457200" y="274638"/>
            <a:ext cx="6019800" cy="5851525"/>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353F3F3C-A60D-426C-8F94-912700854F7B}" type="slidenum">
              <a:rPr lang="bg-BG" smtClean="0"/>
              <a:t>‹#›</a:t>
            </a:fld>
            <a:endParaRPr lang="bg-BG"/>
          </a:p>
        </p:txBody>
      </p:sp>
    </p:spTree>
    <p:extLst>
      <p:ext uri="{BB962C8B-B14F-4D97-AF65-F5344CB8AC3E}">
        <p14:creationId xmlns:p14="http://schemas.microsoft.com/office/powerpoint/2010/main" val="8847368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Заглавен слайд">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2743200" y="1752600"/>
            <a:ext cx="5486400" cy="838200"/>
          </a:xfrm>
        </p:spPr>
        <p:txBody>
          <a:bodyPr/>
          <a:lstStyle>
            <a:lvl1pPr>
              <a:defRPr/>
            </a:lvl1pPr>
          </a:lstStyle>
          <a:p>
            <a:pPr lvl="0"/>
            <a:r>
              <a:rPr lang="bg-BG" altLang="bg-BG" noProof="0" smtClean="0"/>
              <a:t>Щракнете, за да редактирате стила на заглавието образец</a:t>
            </a:r>
          </a:p>
        </p:txBody>
      </p:sp>
      <p:sp>
        <p:nvSpPr>
          <p:cNvPr id="51203" name="Rectangle 3"/>
          <p:cNvSpPr>
            <a:spLocks noGrp="1" noChangeArrowheads="1"/>
          </p:cNvSpPr>
          <p:nvPr>
            <p:ph type="subTitle" idx="1"/>
          </p:nvPr>
        </p:nvSpPr>
        <p:spPr>
          <a:xfrm>
            <a:off x="2743200" y="2743200"/>
            <a:ext cx="5486400" cy="457200"/>
          </a:xfrm>
        </p:spPr>
        <p:txBody>
          <a:bodyPr/>
          <a:lstStyle>
            <a:lvl1pPr marL="0" indent="0">
              <a:buFontTx/>
              <a:buNone/>
              <a:defRPr sz="2000"/>
            </a:lvl1pPr>
          </a:lstStyle>
          <a:p>
            <a:pPr lvl="0"/>
            <a:r>
              <a:rPr lang="bg-BG" altLang="bg-BG" noProof="0" smtClean="0"/>
              <a:t>Щракнете, за да редактирате стила на подзаглавието образец</a:t>
            </a:r>
          </a:p>
        </p:txBody>
      </p:sp>
      <p:sp>
        <p:nvSpPr>
          <p:cNvPr id="51204" name="Rectangle 4"/>
          <p:cNvSpPr>
            <a:spLocks noGrp="1" noChangeArrowheads="1"/>
          </p:cNvSpPr>
          <p:nvPr>
            <p:ph type="dt" sz="half" idx="2"/>
          </p:nvPr>
        </p:nvSpPr>
        <p:spPr/>
        <p:txBody>
          <a:bodyPr/>
          <a:lstStyle>
            <a:lvl1pPr>
              <a:defRPr/>
            </a:lvl1pPr>
          </a:lstStyle>
          <a:p>
            <a:endParaRPr lang="bg-BG" altLang="bg-BG"/>
          </a:p>
        </p:txBody>
      </p:sp>
      <p:sp>
        <p:nvSpPr>
          <p:cNvPr id="51205" name="Rectangle 5"/>
          <p:cNvSpPr>
            <a:spLocks noGrp="1" noChangeArrowheads="1"/>
          </p:cNvSpPr>
          <p:nvPr>
            <p:ph type="ftr" sz="quarter" idx="3"/>
          </p:nvPr>
        </p:nvSpPr>
        <p:spPr/>
        <p:txBody>
          <a:bodyPr/>
          <a:lstStyle>
            <a:lvl1pPr>
              <a:defRPr/>
            </a:lvl1pPr>
          </a:lstStyle>
          <a:p>
            <a:endParaRPr lang="bg-BG" altLang="bg-BG"/>
          </a:p>
        </p:txBody>
      </p:sp>
      <p:sp>
        <p:nvSpPr>
          <p:cNvPr id="51206" name="Rectangle 6"/>
          <p:cNvSpPr>
            <a:spLocks noGrp="1" noChangeArrowheads="1"/>
          </p:cNvSpPr>
          <p:nvPr>
            <p:ph type="sldNum" sz="quarter" idx="4"/>
          </p:nvPr>
        </p:nvSpPr>
        <p:spPr/>
        <p:txBody>
          <a:bodyPr/>
          <a:lstStyle>
            <a:lvl1pPr>
              <a:defRPr/>
            </a:lvl1pPr>
          </a:lstStyle>
          <a:p>
            <a:fld id="{70155E38-62A6-48FA-B4BF-DDDD774AAB9E}" type="slidenum">
              <a:rPr lang="bg-BG" altLang="bg-BG"/>
              <a:pPr/>
              <a:t>‹#›</a:t>
            </a:fld>
            <a:endParaRPr lang="bg-BG" altLang="bg-BG"/>
          </a:p>
        </p:txBody>
      </p:sp>
    </p:spTree>
    <p:extLst>
      <p:ext uri="{BB962C8B-B14F-4D97-AF65-F5344CB8AC3E}">
        <p14:creationId xmlns:p14="http://schemas.microsoft.com/office/powerpoint/2010/main" val="34733185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lvl1pPr>
              <a:defRPr/>
            </a:lvl1pPr>
          </a:lstStyle>
          <a:p>
            <a:endParaRPr lang="bg-BG" altLang="bg-BG"/>
          </a:p>
        </p:txBody>
      </p:sp>
      <p:sp>
        <p:nvSpPr>
          <p:cNvPr id="5" name="Контейнер за долния колонтитул 4"/>
          <p:cNvSpPr>
            <a:spLocks noGrp="1"/>
          </p:cNvSpPr>
          <p:nvPr>
            <p:ph type="ftr" sz="quarter" idx="11"/>
          </p:nvPr>
        </p:nvSpPr>
        <p:spPr/>
        <p:txBody>
          <a:bodyPr/>
          <a:lstStyle>
            <a:lvl1pPr>
              <a:defRPr/>
            </a:lvl1pPr>
          </a:lstStyle>
          <a:p>
            <a:endParaRPr lang="bg-BG" altLang="bg-BG"/>
          </a:p>
        </p:txBody>
      </p:sp>
      <p:sp>
        <p:nvSpPr>
          <p:cNvPr id="6" name="Контейнер за номер на слайда 5"/>
          <p:cNvSpPr>
            <a:spLocks noGrp="1"/>
          </p:cNvSpPr>
          <p:nvPr>
            <p:ph type="sldNum" sz="quarter" idx="12"/>
          </p:nvPr>
        </p:nvSpPr>
        <p:spPr/>
        <p:txBody>
          <a:bodyPr/>
          <a:lstStyle>
            <a:lvl1pPr>
              <a:defRPr/>
            </a:lvl1pPr>
          </a:lstStyle>
          <a:p>
            <a:fld id="{91BE774F-7170-41DD-B41C-AE0189CB41AC}" type="slidenum">
              <a:rPr lang="bg-BG" altLang="bg-BG"/>
              <a:pPr/>
              <a:t>‹#›</a:t>
            </a:fld>
            <a:endParaRPr lang="bg-BG" altLang="bg-BG"/>
          </a:p>
        </p:txBody>
      </p:sp>
    </p:spTree>
    <p:extLst>
      <p:ext uri="{BB962C8B-B14F-4D97-AF65-F5344CB8AC3E}">
        <p14:creationId xmlns:p14="http://schemas.microsoft.com/office/powerpoint/2010/main" val="42935601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bg-BG" smtClean="0"/>
              <a:t>Щракнете, за да редактирате стиловете на текста в образеца</a:t>
            </a:r>
          </a:p>
        </p:txBody>
      </p:sp>
      <p:sp>
        <p:nvSpPr>
          <p:cNvPr id="4" name="Контейнер за дата 3"/>
          <p:cNvSpPr>
            <a:spLocks noGrp="1"/>
          </p:cNvSpPr>
          <p:nvPr>
            <p:ph type="dt" sz="half" idx="10"/>
          </p:nvPr>
        </p:nvSpPr>
        <p:spPr/>
        <p:txBody>
          <a:bodyPr/>
          <a:lstStyle>
            <a:lvl1pPr>
              <a:defRPr/>
            </a:lvl1pPr>
          </a:lstStyle>
          <a:p>
            <a:endParaRPr lang="bg-BG" altLang="bg-BG"/>
          </a:p>
        </p:txBody>
      </p:sp>
      <p:sp>
        <p:nvSpPr>
          <p:cNvPr id="5" name="Контейнер за долния колонтитул 4"/>
          <p:cNvSpPr>
            <a:spLocks noGrp="1"/>
          </p:cNvSpPr>
          <p:nvPr>
            <p:ph type="ftr" sz="quarter" idx="11"/>
          </p:nvPr>
        </p:nvSpPr>
        <p:spPr/>
        <p:txBody>
          <a:bodyPr/>
          <a:lstStyle>
            <a:lvl1pPr>
              <a:defRPr/>
            </a:lvl1pPr>
          </a:lstStyle>
          <a:p>
            <a:endParaRPr lang="bg-BG" altLang="bg-BG"/>
          </a:p>
        </p:txBody>
      </p:sp>
      <p:sp>
        <p:nvSpPr>
          <p:cNvPr id="6" name="Контейнер за номер на слайда 5"/>
          <p:cNvSpPr>
            <a:spLocks noGrp="1"/>
          </p:cNvSpPr>
          <p:nvPr>
            <p:ph type="sldNum" sz="quarter" idx="12"/>
          </p:nvPr>
        </p:nvSpPr>
        <p:spPr/>
        <p:txBody>
          <a:bodyPr/>
          <a:lstStyle>
            <a:lvl1pPr>
              <a:defRPr/>
            </a:lvl1pPr>
          </a:lstStyle>
          <a:p>
            <a:fld id="{19EA2EEC-44DD-42FD-8D44-62F153B640B9}" type="slidenum">
              <a:rPr lang="bg-BG" altLang="bg-BG"/>
              <a:pPr/>
              <a:t>‹#›</a:t>
            </a:fld>
            <a:endParaRPr lang="bg-BG" altLang="bg-BG"/>
          </a:p>
        </p:txBody>
      </p:sp>
    </p:spTree>
    <p:extLst>
      <p:ext uri="{BB962C8B-B14F-4D97-AF65-F5344CB8AC3E}">
        <p14:creationId xmlns:p14="http://schemas.microsoft.com/office/powerpoint/2010/main" val="29389226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sz="half" idx="1"/>
          </p:nvPr>
        </p:nvSpPr>
        <p:spPr>
          <a:xfrm>
            <a:off x="2741613" y="1828800"/>
            <a:ext cx="2665412"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5559425" y="1828800"/>
            <a:ext cx="2667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Контейнер за дата 4"/>
          <p:cNvSpPr>
            <a:spLocks noGrp="1"/>
          </p:cNvSpPr>
          <p:nvPr>
            <p:ph type="dt" sz="half" idx="10"/>
          </p:nvPr>
        </p:nvSpPr>
        <p:spPr/>
        <p:txBody>
          <a:bodyPr/>
          <a:lstStyle>
            <a:lvl1pPr>
              <a:defRPr/>
            </a:lvl1pPr>
          </a:lstStyle>
          <a:p>
            <a:endParaRPr lang="bg-BG" altLang="bg-BG"/>
          </a:p>
        </p:txBody>
      </p:sp>
      <p:sp>
        <p:nvSpPr>
          <p:cNvPr id="6" name="Контейнер за долния колонтитул 5"/>
          <p:cNvSpPr>
            <a:spLocks noGrp="1"/>
          </p:cNvSpPr>
          <p:nvPr>
            <p:ph type="ftr" sz="quarter" idx="11"/>
          </p:nvPr>
        </p:nvSpPr>
        <p:spPr/>
        <p:txBody>
          <a:bodyPr/>
          <a:lstStyle>
            <a:lvl1pPr>
              <a:defRPr/>
            </a:lvl1pPr>
          </a:lstStyle>
          <a:p>
            <a:endParaRPr lang="bg-BG" altLang="bg-BG"/>
          </a:p>
        </p:txBody>
      </p:sp>
      <p:sp>
        <p:nvSpPr>
          <p:cNvPr id="7" name="Контейнер за номер на слайда 6"/>
          <p:cNvSpPr>
            <a:spLocks noGrp="1"/>
          </p:cNvSpPr>
          <p:nvPr>
            <p:ph type="sldNum" sz="quarter" idx="12"/>
          </p:nvPr>
        </p:nvSpPr>
        <p:spPr/>
        <p:txBody>
          <a:bodyPr/>
          <a:lstStyle>
            <a:lvl1pPr>
              <a:defRPr/>
            </a:lvl1pPr>
          </a:lstStyle>
          <a:p>
            <a:fld id="{05E6DCDA-2212-421B-9C21-E048FB0C8D35}" type="slidenum">
              <a:rPr lang="bg-BG" altLang="bg-BG"/>
              <a:pPr/>
              <a:t>‹#›</a:t>
            </a:fld>
            <a:endParaRPr lang="bg-BG" altLang="bg-BG"/>
          </a:p>
        </p:txBody>
      </p:sp>
    </p:spTree>
    <p:extLst>
      <p:ext uri="{BB962C8B-B14F-4D97-AF65-F5344CB8AC3E}">
        <p14:creationId xmlns:p14="http://schemas.microsoft.com/office/powerpoint/2010/main" val="28279433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143000"/>
          </a:xfrm>
        </p:spPr>
        <p:txBody>
          <a:bodyPr/>
          <a:lstStyle>
            <a:lvl1pPr>
              <a:defRPr/>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дата 6"/>
          <p:cNvSpPr>
            <a:spLocks noGrp="1"/>
          </p:cNvSpPr>
          <p:nvPr>
            <p:ph type="dt" sz="half" idx="10"/>
          </p:nvPr>
        </p:nvSpPr>
        <p:spPr/>
        <p:txBody>
          <a:bodyPr/>
          <a:lstStyle>
            <a:lvl1pPr>
              <a:defRPr/>
            </a:lvl1pPr>
          </a:lstStyle>
          <a:p>
            <a:endParaRPr lang="bg-BG" altLang="bg-BG"/>
          </a:p>
        </p:txBody>
      </p:sp>
      <p:sp>
        <p:nvSpPr>
          <p:cNvPr id="8" name="Контейнер за долния колонтитул 7"/>
          <p:cNvSpPr>
            <a:spLocks noGrp="1"/>
          </p:cNvSpPr>
          <p:nvPr>
            <p:ph type="ftr" sz="quarter" idx="11"/>
          </p:nvPr>
        </p:nvSpPr>
        <p:spPr/>
        <p:txBody>
          <a:bodyPr/>
          <a:lstStyle>
            <a:lvl1pPr>
              <a:defRPr/>
            </a:lvl1pPr>
          </a:lstStyle>
          <a:p>
            <a:endParaRPr lang="bg-BG" altLang="bg-BG"/>
          </a:p>
        </p:txBody>
      </p:sp>
      <p:sp>
        <p:nvSpPr>
          <p:cNvPr id="9" name="Контейнер за номер на слайда 8"/>
          <p:cNvSpPr>
            <a:spLocks noGrp="1"/>
          </p:cNvSpPr>
          <p:nvPr>
            <p:ph type="sldNum" sz="quarter" idx="12"/>
          </p:nvPr>
        </p:nvSpPr>
        <p:spPr/>
        <p:txBody>
          <a:bodyPr/>
          <a:lstStyle>
            <a:lvl1pPr>
              <a:defRPr/>
            </a:lvl1pPr>
          </a:lstStyle>
          <a:p>
            <a:fld id="{094B24FB-63E8-4B81-8676-BA46F3E5A93B}" type="slidenum">
              <a:rPr lang="bg-BG" altLang="bg-BG"/>
              <a:pPr/>
              <a:t>‹#›</a:t>
            </a:fld>
            <a:endParaRPr lang="bg-BG" altLang="bg-BG"/>
          </a:p>
        </p:txBody>
      </p:sp>
    </p:spTree>
    <p:extLst>
      <p:ext uri="{BB962C8B-B14F-4D97-AF65-F5344CB8AC3E}">
        <p14:creationId xmlns:p14="http://schemas.microsoft.com/office/powerpoint/2010/main" val="41075986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дата 2"/>
          <p:cNvSpPr>
            <a:spLocks noGrp="1"/>
          </p:cNvSpPr>
          <p:nvPr>
            <p:ph type="dt" sz="half" idx="10"/>
          </p:nvPr>
        </p:nvSpPr>
        <p:spPr/>
        <p:txBody>
          <a:bodyPr/>
          <a:lstStyle>
            <a:lvl1pPr>
              <a:defRPr/>
            </a:lvl1pPr>
          </a:lstStyle>
          <a:p>
            <a:endParaRPr lang="bg-BG" altLang="bg-BG"/>
          </a:p>
        </p:txBody>
      </p:sp>
      <p:sp>
        <p:nvSpPr>
          <p:cNvPr id="4" name="Контейнер за долния колонтитул 3"/>
          <p:cNvSpPr>
            <a:spLocks noGrp="1"/>
          </p:cNvSpPr>
          <p:nvPr>
            <p:ph type="ftr" sz="quarter" idx="11"/>
          </p:nvPr>
        </p:nvSpPr>
        <p:spPr/>
        <p:txBody>
          <a:bodyPr/>
          <a:lstStyle>
            <a:lvl1pPr>
              <a:defRPr/>
            </a:lvl1pPr>
          </a:lstStyle>
          <a:p>
            <a:endParaRPr lang="bg-BG" altLang="bg-BG"/>
          </a:p>
        </p:txBody>
      </p:sp>
      <p:sp>
        <p:nvSpPr>
          <p:cNvPr id="5" name="Контейнер за номер на слайда 4"/>
          <p:cNvSpPr>
            <a:spLocks noGrp="1"/>
          </p:cNvSpPr>
          <p:nvPr>
            <p:ph type="sldNum" sz="quarter" idx="12"/>
          </p:nvPr>
        </p:nvSpPr>
        <p:spPr/>
        <p:txBody>
          <a:bodyPr/>
          <a:lstStyle>
            <a:lvl1pPr>
              <a:defRPr/>
            </a:lvl1pPr>
          </a:lstStyle>
          <a:p>
            <a:fld id="{FD22283C-9939-409A-83F1-93007CC73C85}" type="slidenum">
              <a:rPr lang="bg-BG" altLang="bg-BG"/>
              <a:pPr/>
              <a:t>‹#›</a:t>
            </a:fld>
            <a:endParaRPr lang="bg-BG" altLang="bg-BG"/>
          </a:p>
        </p:txBody>
      </p:sp>
    </p:spTree>
    <p:extLst>
      <p:ext uri="{BB962C8B-B14F-4D97-AF65-F5344CB8AC3E}">
        <p14:creationId xmlns:p14="http://schemas.microsoft.com/office/powerpoint/2010/main" val="194093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lvl1pPr>
              <a:defRPr/>
            </a:lvl1pPr>
          </a:lstStyle>
          <a:p>
            <a:endParaRPr lang="bg-BG" altLang="bg-BG"/>
          </a:p>
        </p:txBody>
      </p:sp>
      <p:sp>
        <p:nvSpPr>
          <p:cNvPr id="3" name="Контейнер за долния колонтитул 2"/>
          <p:cNvSpPr>
            <a:spLocks noGrp="1"/>
          </p:cNvSpPr>
          <p:nvPr>
            <p:ph type="ftr" sz="quarter" idx="11"/>
          </p:nvPr>
        </p:nvSpPr>
        <p:spPr/>
        <p:txBody>
          <a:bodyPr/>
          <a:lstStyle>
            <a:lvl1pPr>
              <a:defRPr/>
            </a:lvl1pPr>
          </a:lstStyle>
          <a:p>
            <a:endParaRPr lang="bg-BG" altLang="bg-BG"/>
          </a:p>
        </p:txBody>
      </p:sp>
      <p:sp>
        <p:nvSpPr>
          <p:cNvPr id="4" name="Контейнер за номер на слайда 3"/>
          <p:cNvSpPr>
            <a:spLocks noGrp="1"/>
          </p:cNvSpPr>
          <p:nvPr>
            <p:ph type="sldNum" sz="quarter" idx="12"/>
          </p:nvPr>
        </p:nvSpPr>
        <p:spPr/>
        <p:txBody>
          <a:bodyPr/>
          <a:lstStyle>
            <a:lvl1pPr>
              <a:defRPr/>
            </a:lvl1pPr>
          </a:lstStyle>
          <a:p>
            <a:fld id="{CC5AA869-6B18-41C4-B69C-D17D8A29B66C}" type="slidenum">
              <a:rPr lang="bg-BG" altLang="bg-BG"/>
              <a:pPr/>
              <a:t>‹#›</a:t>
            </a:fld>
            <a:endParaRPr lang="bg-BG" altLang="bg-BG"/>
          </a:p>
        </p:txBody>
      </p:sp>
    </p:spTree>
    <p:extLst>
      <p:ext uri="{BB962C8B-B14F-4D97-AF65-F5344CB8AC3E}">
        <p14:creationId xmlns:p14="http://schemas.microsoft.com/office/powerpoint/2010/main" val="1353933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Редакт. стил загл. образец</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lvl1pPr>
              <a:defRPr/>
            </a:lvl1pPr>
          </a:lstStyle>
          <a:p>
            <a:endParaRPr lang="bg-BG" altLang="bg-BG"/>
          </a:p>
        </p:txBody>
      </p:sp>
      <p:sp>
        <p:nvSpPr>
          <p:cNvPr id="6" name="Контейнер за долния колонтитул 5"/>
          <p:cNvSpPr>
            <a:spLocks noGrp="1"/>
          </p:cNvSpPr>
          <p:nvPr>
            <p:ph type="ftr" sz="quarter" idx="11"/>
          </p:nvPr>
        </p:nvSpPr>
        <p:spPr/>
        <p:txBody>
          <a:bodyPr/>
          <a:lstStyle>
            <a:lvl1pPr>
              <a:defRPr/>
            </a:lvl1pPr>
          </a:lstStyle>
          <a:p>
            <a:endParaRPr lang="bg-BG" altLang="bg-BG"/>
          </a:p>
        </p:txBody>
      </p:sp>
      <p:sp>
        <p:nvSpPr>
          <p:cNvPr id="7" name="Контейнер за номер на слайда 6"/>
          <p:cNvSpPr>
            <a:spLocks noGrp="1"/>
          </p:cNvSpPr>
          <p:nvPr>
            <p:ph type="sldNum" sz="quarter" idx="12"/>
          </p:nvPr>
        </p:nvSpPr>
        <p:spPr/>
        <p:txBody>
          <a:bodyPr/>
          <a:lstStyle>
            <a:lvl1pPr>
              <a:defRPr/>
            </a:lvl1pPr>
          </a:lstStyle>
          <a:p>
            <a:fld id="{83117C95-3B2F-465D-8D29-FC277CE89989}" type="slidenum">
              <a:rPr lang="bg-BG" altLang="bg-BG"/>
              <a:pPr/>
              <a:t>‹#›</a:t>
            </a:fld>
            <a:endParaRPr lang="bg-BG" altLang="bg-BG"/>
          </a:p>
        </p:txBody>
      </p:sp>
    </p:spTree>
    <p:extLst>
      <p:ext uri="{BB962C8B-B14F-4D97-AF65-F5344CB8AC3E}">
        <p14:creationId xmlns:p14="http://schemas.microsoft.com/office/powerpoint/2010/main" val="33635752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Редакт. стил загл. образец</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lvl1pPr>
              <a:defRPr/>
            </a:lvl1pPr>
          </a:lstStyle>
          <a:p>
            <a:endParaRPr lang="bg-BG" altLang="bg-BG"/>
          </a:p>
        </p:txBody>
      </p:sp>
      <p:sp>
        <p:nvSpPr>
          <p:cNvPr id="6" name="Контейнер за долния колонтитул 5"/>
          <p:cNvSpPr>
            <a:spLocks noGrp="1"/>
          </p:cNvSpPr>
          <p:nvPr>
            <p:ph type="ftr" sz="quarter" idx="11"/>
          </p:nvPr>
        </p:nvSpPr>
        <p:spPr/>
        <p:txBody>
          <a:bodyPr/>
          <a:lstStyle>
            <a:lvl1pPr>
              <a:defRPr/>
            </a:lvl1pPr>
          </a:lstStyle>
          <a:p>
            <a:endParaRPr lang="bg-BG" altLang="bg-BG"/>
          </a:p>
        </p:txBody>
      </p:sp>
      <p:sp>
        <p:nvSpPr>
          <p:cNvPr id="7" name="Контейнер за номер на слайда 6"/>
          <p:cNvSpPr>
            <a:spLocks noGrp="1"/>
          </p:cNvSpPr>
          <p:nvPr>
            <p:ph type="sldNum" sz="quarter" idx="12"/>
          </p:nvPr>
        </p:nvSpPr>
        <p:spPr/>
        <p:txBody>
          <a:bodyPr/>
          <a:lstStyle>
            <a:lvl1pPr>
              <a:defRPr/>
            </a:lvl1pPr>
          </a:lstStyle>
          <a:p>
            <a:fld id="{63796A92-1E53-4CE8-9ABC-28FC87C58267}" type="slidenum">
              <a:rPr lang="bg-BG" altLang="bg-BG"/>
              <a:pPr/>
              <a:t>‹#›</a:t>
            </a:fld>
            <a:endParaRPr lang="bg-BG" altLang="bg-BG"/>
          </a:p>
        </p:txBody>
      </p:sp>
    </p:spTree>
    <p:extLst>
      <p:ext uri="{BB962C8B-B14F-4D97-AF65-F5344CB8AC3E}">
        <p14:creationId xmlns:p14="http://schemas.microsoft.com/office/powerpoint/2010/main" val="27474348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lvl1pPr>
              <a:defRPr/>
            </a:lvl1pPr>
          </a:lstStyle>
          <a:p>
            <a:endParaRPr lang="bg-BG" altLang="bg-BG"/>
          </a:p>
        </p:txBody>
      </p:sp>
      <p:sp>
        <p:nvSpPr>
          <p:cNvPr id="5" name="Контейнер за долния колонтитул 4"/>
          <p:cNvSpPr>
            <a:spLocks noGrp="1"/>
          </p:cNvSpPr>
          <p:nvPr>
            <p:ph type="ftr" sz="quarter" idx="11"/>
          </p:nvPr>
        </p:nvSpPr>
        <p:spPr/>
        <p:txBody>
          <a:bodyPr/>
          <a:lstStyle>
            <a:lvl1pPr>
              <a:defRPr/>
            </a:lvl1pPr>
          </a:lstStyle>
          <a:p>
            <a:endParaRPr lang="bg-BG" altLang="bg-BG"/>
          </a:p>
        </p:txBody>
      </p:sp>
      <p:sp>
        <p:nvSpPr>
          <p:cNvPr id="6" name="Контейнер за номер на слайда 5"/>
          <p:cNvSpPr>
            <a:spLocks noGrp="1"/>
          </p:cNvSpPr>
          <p:nvPr>
            <p:ph type="sldNum" sz="quarter" idx="12"/>
          </p:nvPr>
        </p:nvSpPr>
        <p:spPr/>
        <p:txBody>
          <a:bodyPr/>
          <a:lstStyle>
            <a:lvl1pPr>
              <a:defRPr/>
            </a:lvl1pPr>
          </a:lstStyle>
          <a:p>
            <a:fld id="{6244DE34-51F6-451C-B6C5-CB9DA739FCA7}" type="slidenum">
              <a:rPr lang="bg-BG" altLang="bg-BG"/>
              <a:pPr/>
              <a:t>‹#›</a:t>
            </a:fld>
            <a:endParaRPr lang="bg-BG" altLang="bg-BG"/>
          </a:p>
        </p:txBody>
      </p:sp>
    </p:spTree>
    <p:extLst>
      <p:ext uri="{BB962C8B-B14F-4D97-AF65-F5344CB8AC3E}">
        <p14:creationId xmlns:p14="http://schemas.microsoft.com/office/powerpoint/2010/main" val="39752973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856413" y="762000"/>
            <a:ext cx="1370012" cy="4953000"/>
          </a:xfrm>
        </p:spPr>
        <p:txBody>
          <a:bodyPr vert="eaVert"/>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a:xfrm>
            <a:off x="2741613" y="762000"/>
            <a:ext cx="3962400" cy="4953000"/>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lvl1pPr>
              <a:defRPr/>
            </a:lvl1pPr>
          </a:lstStyle>
          <a:p>
            <a:endParaRPr lang="bg-BG" altLang="bg-BG"/>
          </a:p>
        </p:txBody>
      </p:sp>
      <p:sp>
        <p:nvSpPr>
          <p:cNvPr id="5" name="Контейнер за долния колонтитул 4"/>
          <p:cNvSpPr>
            <a:spLocks noGrp="1"/>
          </p:cNvSpPr>
          <p:nvPr>
            <p:ph type="ftr" sz="quarter" idx="11"/>
          </p:nvPr>
        </p:nvSpPr>
        <p:spPr/>
        <p:txBody>
          <a:bodyPr/>
          <a:lstStyle>
            <a:lvl1pPr>
              <a:defRPr/>
            </a:lvl1pPr>
          </a:lstStyle>
          <a:p>
            <a:endParaRPr lang="bg-BG" altLang="bg-BG"/>
          </a:p>
        </p:txBody>
      </p:sp>
      <p:sp>
        <p:nvSpPr>
          <p:cNvPr id="6" name="Контейнер за номер на слайда 5"/>
          <p:cNvSpPr>
            <a:spLocks noGrp="1"/>
          </p:cNvSpPr>
          <p:nvPr>
            <p:ph type="sldNum" sz="quarter" idx="12"/>
          </p:nvPr>
        </p:nvSpPr>
        <p:spPr/>
        <p:txBody>
          <a:bodyPr/>
          <a:lstStyle>
            <a:lvl1pPr>
              <a:defRPr/>
            </a:lvl1pPr>
          </a:lstStyle>
          <a:p>
            <a:fld id="{6BD1F6A7-1BC2-466B-BECD-0C6AC9BCAC7E}" type="slidenum">
              <a:rPr lang="bg-BG" altLang="bg-BG"/>
              <a:pPr/>
              <a:t>‹#›</a:t>
            </a:fld>
            <a:endParaRPr lang="bg-BG" altLang="bg-BG"/>
          </a:p>
        </p:txBody>
      </p:sp>
    </p:spTree>
    <p:extLst>
      <p:ext uri="{BB962C8B-B14F-4D97-AF65-F5344CB8AC3E}">
        <p14:creationId xmlns:p14="http://schemas.microsoft.com/office/powerpoint/2010/main" val="1758706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Media" preserve="1">
  <p:cSld name="Заглавие, текст и медиен клип">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741613" y="762000"/>
            <a:ext cx="5484812" cy="914400"/>
          </a:xfrm>
        </p:spPr>
        <p:txBody>
          <a:bodyPr/>
          <a:lstStyle/>
          <a:p>
            <a:r>
              <a:rPr lang="bg-BG" smtClean="0"/>
              <a:t>Редакт. стил загл. образец</a:t>
            </a:r>
            <a:endParaRPr lang="bg-BG"/>
          </a:p>
        </p:txBody>
      </p:sp>
      <p:sp>
        <p:nvSpPr>
          <p:cNvPr id="3" name="Текстов контейнер 2"/>
          <p:cNvSpPr>
            <a:spLocks noGrp="1"/>
          </p:cNvSpPr>
          <p:nvPr>
            <p:ph type="body" sz="half" idx="1"/>
          </p:nvPr>
        </p:nvSpPr>
        <p:spPr>
          <a:xfrm>
            <a:off x="2741613" y="1828800"/>
            <a:ext cx="2665412" cy="3886200"/>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мултимедия 3"/>
          <p:cNvSpPr>
            <a:spLocks noGrp="1"/>
          </p:cNvSpPr>
          <p:nvPr>
            <p:ph type="media" sz="half" idx="2"/>
          </p:nvPr>
        </p:nvSpPr>
        <p:spPr>
          <a:xfrm>
            <a:off x="5559425" y="1828800"/>
            <a:ext cx="2667000" cy="3886200"/>
          </a:xfrm>
        </p:spPr>
        <p:txBody>
          <a:bodyPr/>
          <a:lstStyle/>
          <a:p>
            <a:endParaRPr lang="bg-BG"/>
          </a:p>
        </p:txBody>
      </p:sp>
      <p:sp>
        <p:nvSpPr>
          <p:cNvPr id="5" name="Контейнер за дата 4"/>
          <p:cNvSpPr>
            <a:spLocks noGrp="1"/>
          </p:cNvSpPr>
          <p:nvPr>
            <p:ph type="dt" sz="half" idx="10"/>
          </p:nvPr>
        </p:nvSpPr>
        <p:spPr>
          <a:xfrm>
            <a:off x="914400" y="5886450"/>
            <a:ext cx="1752600" cy="381000"/>
          </a:xfrm>
        </p:spPr>
        <p:txBody>
          <a:bodyPr/>
          <a:lstStyle>
            <a:lvl1pPr>
              <a:defRPr/>
            </a:lvl1pPr>
          </a:lstStyle>
          <a:p>
            <a:endParaRPr lang="bg-BG" altLang="bg-BG"/>
          </a:p>
        </p:txBody>
      </p:sp>
      <p:sp>
        <p:nvSpPr>
          <p:cNvPr id="6" name="Контейнер за долния колонтитул 5"/>
          <p:cNvSpPr>
            <a:spLocks noGrp="1"/>
          </p:cNvSpPr>
          <p:nvPr>
            <p:ph type="ftr" sz="quarter" idx="11"/>
          </p:nvPr>
        </p:nvSpPr>
        <p:spPr>
          <a:xfrm>
            <a:off x="3124200" y="5886450"/>
            <a:ext cx="2895600" cy="381000"/>
          </a:xfrm>
        </p:spPr>
        <p:txBody>
          <a:bodyPr/>
          <a:lstStyle>
            <a:lvl1pPr>
              <a:defRPr/>
            </a:lvl1pPr>
          </a:lstStyle>
          <a:p>
            <a:endParaRPr lang="bg-BG" altLang="bg-BG"/>
          </a:p>
        </p:txBody>
      </p:sp>
      <p:sp>
        <p:nvSpPr>
          <p:cNvPr id="7" name="Контейнер за номер на слайда 6"/>
          <p:cNvSpPr>
            <a:spLocks noGrp="1"/>
          </p:cNvSpPr>
          <p:nvPr>
            <p:ph type="sldNum" sz="quarter" idx="12"/>
          </p:nvPr>
        </p:nvSpPr>
        <p:spPr>
          <a:xfrm>
            <a:off x="6477000" y="5886450"/>
            <a:ext cx="1752600" cy="381000"/>
          </a:xfrm>
        </p:spPr>
        <p:txBody>
          <a:bodyPr/>
          <a:lstStyle>
            <a:lvl1pPr>
              <a:defRPr/>
            </a:lvl1pPr>
          </a:lstStyle>
          <a:p>
            <a:fld id="{6A58362B-B94A-4FDE-BB98-B79C119490DA}" type="slidenum">
              <a:rPr lang="bg-BG" altLang="bg-BG"/>
              <a:pPr/>
              <a:t>‹#›</a:t>
            </a:fld>
            <a:endParaRPr lang="bg-BG" altLang="bg-BG"/>
          </a:p>
        </p:txBody>
      </p:sp>
    </p:spTree>
    <p:extLst>
      <p:ext uri="{BB962C8B-B14F-4D97-AF65-F5344CB8AC3E}">
        <p14:creationId xmlns:p14="http://schemas.microsoft.com/office/powerpoint/2010/main" val="16426219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bg-BG" smtClean="0"/>
              <a:t>Редакт. стил загл. образец</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редакция стил подзагл. обр.</a:t>
            </a:r>
            <a:endParaRPr lang="en-US" dirty="0"/>
          </a:p>
        </p:txBody>
      </p:sp>
      <p:sp>
        <p:nvSpPr>
          <p:cNvPr id="7" name="Date Placeholder 6"/>
          <p:cNvSpPr>
            <a:spLocks noGrp="1"/>
          </p:cNvSpPr>
          <p:nvPr>
            <p:ph type="dt" sz="half" idx="10"/>
          </p:nvPr>
        </p:nvSpPr>
        <p:spPr/>
        <p:txBody>
          <a:bodyPr/>
          <a:lstStyle/>
          <a:p>
            <a:fld id="{273CC536-4F3D-4E22-A9F1-A3C6D40310AC}" type="datetimeFigureOut">
              <a:rPr lang="bg-BG" smtClean="0"/>
              <a:t>6.11.2015 г.</a:t>
            </a:fld>
            <a:endParaRPr lang="bg-BG"/>
          </a:p>
        </p:txBody>
      </p:sp>
      <p:sp>
        <p:nvSpPr>
          <p:cNvPr id="8" name="Slide Number Placeholder 7"/>
          <p:cNvSpPr>
            <a:spLocks noGrp="1"/>
          </p:cNvSpPr>
          <p:nvPr>
            <p:ph type="sldNum" sz="quarter" idx="11"/>
          </p:nvPr>
        </p:nvSpPr>
        <p:spPr/>
        <p:txBody>
          <a:bodyPr/>
          <a:lstStyle/>
          <a:p>
            <a:fld id="{353F3F3C-A60D-426C-8F94-912700854F7B}" type="slidenum">
              <a:rPr lang="bg-BG" smtClean="0"/>
              <a:t>‹#›</a:t>
            </a:fld>
            <a:endParaRPr lang="bg-BG"/>
          </a:p>
        </p:txBody>
      </p:sp>
      <p:sp>
        <p:nvSpPr>
          <p:cNvPr id="9" name="Footer Placeholder 8"/>
          <p:cNvSpPr>
            <a:spLocks noGrp="1"/>
          </p:cNvSpPr>
          <p:nvPr>
            <p:ph type="ftr" sz="quarter" idx="12"/>
          </p:nvPr>
        </p:nvSpPr>
        <p:spPr/>
        <p:txBody>
          <a:bodyPr/>
          <a:lstStyle/>
          <a:p>
            <a:endParaRPr lang="bg-BG"/>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smtClean="0"/>
          </a:p>
        </p:txBody>
      </p:sp>
      <p:sp>
        <p:nvSpPr>
          <p:cNvPr id="4" name="Date Placeholder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bg-BG" smtClean="0"/>
              <a:t>Редакт. стил загл. образец</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Щракнете, за да редактирате стиловете на текста в образеца</a:t>
            </a:r>
          </a:p>
        </p:txBody>
      </p:sp>
      <p:sp>
        <p:nvSpPr>
          <p:cNvPr id="4" name="Date Placeholder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smtClean="0"/>
          </a:p>
        </p:txBody>
      </p:sp>
      <p:sp>
        <p:nvSpPr>
          <p:cNvPr id="5" name="Date Placeholder 4"/>
          <p:cNvSpPr>
            <a:spLocks noGrp="1"/>
          </p:cNvSpPr>
          <p:nvPr>
            <p:ph type="dt" sz="half" idx="10"/>
          </p:nvPr>
        </p:nvSpPr>
        <p:spPr/>
        <p:txBody>
          <a:bodyPr/>
          <a:lstStyle/>
          <a:p>
            <a:fld id="{273CC536-4F3D-4E22-A9F1-A3C6D40310AC}" type="datetimeFigureOut">
              <a:rPr lang="bg-BG" smtClean="0"/>
              <a:t>6.11.2015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t>‹#›</a:t>
            </a:fld>
            <a:endParaRPr lang="bg-BG"/>
          </a:p>
        </p:txBody>
      </p:sp>
      <p:sp>
        <p:nvSpPr>
          <p:cNvPr id="9" name="Content Placeholder 8"/>
          <p:cNvSpPr>
            <a:spLocks noGrp="1"/>
          </p:cNvSpPr>
          <p:nvPr>
            <p:ph sz="quarter" idx="13"/>
          </p:nvPr>
        </p:nvSpPr>
        <p:spPr>
          <a:xfrm>
            <a:off x="365760" y="1600200"/>
            <a:ext cx="4041648" cy="4526280"/>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bg-BG" smtClean="0"/>
              <a:t>Редакт. стил загл. образец</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7" name="Date Placeholder 6"/>
          <p:cNvSpPr>
            <a:spLocks noGrp="1"/>
          </p:cNvSpPr>
          <p:nvPr>
            <p:ph type="dt" sz="half" idx="10"/>
          </p:nvPr>
        </p:nvSpPr>
        <p:spPr/>
        <p:txBody>
          <a:bodyPr/>
          <a:lstStyle/>
          <a:p>
            <a:fld id="{273CC536-4F3D-4E22-A9F1-A3C6D40310AC}" type="datetimeFigureOut">
              <a:rPr lang="bg-BG" smtClean="0"/>
              <a:t>6.11.2015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353F3F3C-A60D-426C-8F94-912700854F7B}" type="slidenum">
              <a:rPr lang="bg-BG" smtClean="0"/>
              <a:t>‹#›</a:t>
            </a:fld>
            <a:endParaRPr lang="bg-BG"/>
          </a:p>
        </p:txBody>
      </p:sp>
      <p:sp>
        <p:nvSpPr>
          <p:cNvPr id="11" name="Content Placeholder 10"/>
          <p:cNvSpPr>
            <a:spLocks noGrp="1"/>
          </p:cNvSpPr>
          <p:nvPr>
            <p:ph sz="quarter" idx="13"/>
          </p:nvPr>
        </p:nvSpPr>
        <p:spPr>
          <a:xfrm>
            <a:off x="457200" y="2212848"/>
            <a:ext cx="4041648" cy="3913632"/>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Date Placeholder 2"/>
          <p:cNvSpPr>
            <a:spLocks noGrp="1"/>
          </p:cNvSpPr>
          <p:nvPr>
            <p:ph type="dt" sz="half" idx="10"/>
          </p:nvPr>
        </p:nvSpPr>
        <p:spPr/>
        <p:txBody>
          <a:bodyPr/>
          <a:lstStyle/>
          <a:p>
            <a:fld id="{273CC536-4F3D-4E22-A9F1-A3C6D40310AC}" type="datetimeFigureOut">
              <a:rPr lang="bg-BG" smtClean="0"/>
              <a:t>6.11.2015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3CC536-4F3D-4E22-A9F1-A3C6D40310AC}" type="datetimeFigureOut">
              <a:rPr lang="bg-BG" smtClean="0"/>
              <a:t>6.11.2015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bg-BG" smtClean="0"/>
              <a:t>Редакт. стил загл. образец</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273CC536-4F3D-4E22-A9F1-A3C6D40310AC}" type="datetimeFigureOut">
              <a:rPr lang="bg-BG" smtClean="0"/>
              <a:t>6.11.2015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bg-BG" smtClean="0"/>
              <a:t>Редакт. стил загл. образец</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273CC536-4F3D-4E22-A9F1-A3C6D40310AC}" type="datetimeFigureOut">
              <a:rPr lang="bg-BG" smtClean="0"/>
              <a:t>6.11.2015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Vertical Text Placeholder 2"/>
          <p:cNvSpPr>
            <a:spLocks noGrp="1"/>
          </p:cNvSpPr>
          <p:nvPr>
            <p:ph type="body" orient="vert" idx="1"/>
          </p:nvPr>
        </p:nvSpPr>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bg-BG" smtClean="0"/>
              <a:t>Редакт. стил загл. образец</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t>6.11.2015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bg-BG" smtClean="0"/>
              <a:t>Редакт. стил загл. образец</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73CC536-4F3D-4E22-A9F1-A3C6D40310AC}" type="datetimeFigureOut">
              <a:rPr lang="bg-BG" smtClean="0"/>
              <a:t>6.11.2015 г.</a:t>
            </a:fld>
            <a:endParaRPr lang="bg-BG"/>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bg-BG"/>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353F3F3C-A60D-426C-8F94-912700854F7B}" type="slidenum">
              <a:rPr lang="bg-BG" smtClean="0"/>
              <a:t>‹#›</a:t>
            </a:fld>
            <a:endParaRPr lang="bg-BG"/>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CC536-4F3D-4E22-A9F1-A3C6D40310AC}" type="datetimeFigureOut">
              <a:rPr lang="bg-BG" smtClean="0"/>
              <a:t>6.11.2015 г.</a:t>
            </a:fld>
            <a:endParaRPr lang="bg-BG"/>
          </a:p>
        </p:txBody>
      </p:sp>
      <p:sp>
        <p:nvSpPr>
          <p:cNvPr id="5" name="Контейнер за долния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3F3F3C-A60D-426C-8F94-912700854F7B}" type="slidenum">
              <a:rPr lang="bg-BG" smtClean="0"/>
              <a:t>‹#›</a:t>
            </a:fld>
            <a:endParaRPr lang="bg-BG"/>
          </a:p>
        </p:txBody>
      </p:sp>
    </p:spTree>
    <p:extLst>
      <p:ext uri="{BB962C8B-B14F-4D97-AF65-F5344CB8AC3E}">
        <p14:creationId xmlns:p14="http://schemas.microsoft.com/office/powerpoint/2010/main" val="269963861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2741613" y="762000"/>
            <a:ext cx="5484812"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bg-BG" altLang="bg-BG" smtClean="0"/>
              <a:t>Щракнете, за да редактирате стила на заглавието образец</a:t>
            </a:r>
          </a:p>
        </p:txBody>
      </p:sp>
      <p:sp>
        <p:nvSpPr>
          <p:cNvPr id="50179" name="Rectangle 3"/>
          <p:cNvSpPr>
            <a:spLocks noGrp="1" noChangeArrowheads="1"/>
          </p:cNvSpPr>
          <p:nvPr>
            <p:ph type="body" idx="1"/>
          </p:nvPr>
        </p:nvSpPr>
        <p:spPr bwMode="auto">
          <a:xfrm>
            <a:off x="2741613" y="1828800"/>
            <a:ext cx="548481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bg-BG" altLang="bg-BG" smtClean="0"/>
              <a:t>Щракнете, за да редактирате стиловете на заглавията образци</a:t>
            </a:r>
          </a:p>
          <a:p>
            <a:pPr lvl="1"/>
            <a:r>
              <a:rPr lang="bg-BG" altLang="bg-BG" smtClean="0"/>
              <a:t>Второ ниво</a:t>
            </a:r>
          </a:p>
          <a:p>
            <a:pPr lvl="2"/>
            <a:r>
              <a:rPr lang="bg-BG" altLang="bg-BG" smtClean="0"/>
              <a:t>Трето ниво</a:t>
            </a:r>
          </a:p>
          <a:p>
            <a:pPr lvl="3"/>
            <a:r>
              <a:rPr lang="bg-BG" altLang="bg-BG" smtClean="0"/>
              <a:t>Четвърто ниво</a:t>
            </a:r>
          </a:p>
          <a:p>
            <a:pPr lvl="4"/>
            <a:r>
              <a:rPr lang="bg-BG" altLang="bg-BG" smtClean="0"/>
              <a:t>Пето ниво</a:t>
            </a:r>
          </a:p>
        </p:txBody>
      </p:sp>
      <p:sp>
        <p:nvSpPr>
          <p:cNvPr id="50180" name="Rectangle 4"/>
          <p:cNvSpPr>
            <a:spLocks noGrp="1" noChangeArrowheads="1"/>
          </p:cNvSpPr>
          <p:nvPr>
            <p:ph type="dt" sz="half" idx="2"/>
          </p:nvPr>
        </p:nvSpPr>
        <p:spPr bwMode="auto">
          <a:xfrm>
            <a:off x="914400" y="5886450"/>
            <a:ext cx="1752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rgbClr val="79551B"/>
                </a:solidFill>
                <a:latin typeface="+mn-lt"/>
              </a:defRPr>
            </a:lvl1pPr>
          </a:lstStyle>
          <a:p>
            <a:pPr fontAlgn="base">
              <a:spcBef>
                <a:spcPct val="0"/>
              </a:spcBef>
              <a:spcAft>
                <a:spcPct val="0"/>
              </a:spcAft>
            </a:pPr>
            <a:endParaRPr lang="bg-BG" altLang="bg-BG" smtClean="0">
              <a:cs typeface="Arial" charset="0"/>
            </a:endParaRPr>
          </a:p>
        </p:txBody>
      </p:sp>
      <p:sp>
        <p:nvSpPr>
          <p:cNvPr id="50181" name="Rectangle 5"/>
          <p:cNvSpPr>
            <a:spLocks noGrp="1" noChangeArrowheads="1"/>
          </p:cNvSpPr>
          <p:nvPr>
            <p:ph type="ftr" sz="quarter" idx="3"/>
          </p:nvPr>
        </p:nvSpPr>
        <p:spPr bwMode="auto">
          <a:xfrm>
            <a:off x="3124200" y="5886450"/>
            <a:ext cx="2895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b="0">
                <a:solidFill>
                  <a:srgbClr val="79551B"/>
                </a:solidFill>
                <a:latin typeface="+mn-lt"/>
              </a:defRPr>
            </a:lvl1pPr>
          </a:lstStyle>
          <a:p>
            <a:pPr fontAlgn="base">
              <a:spcBef>
                <a:spcPct val="0"/>
              </a:spcBef>
              <a:spcAft>
                <a:spcPct val="0"/>
              </a:spcAft>
            </a:pPr>
            <a:endParaRPr lang="bg-BG" altLang="bg-BG" smtClean="0">
              <a:cs typeface="Arial" charset="0"/>
            </a:endParaRPr>
          </a:p>
        </p:txBody>
      </p:sp>
      <p:sp>
        <p:nvSpPr>
          <p:cNvPr id="50182" name="Rectangle 6"/>
          <p:cNvSpPr>
            <a:spLocks noGrp="1" noChangeArrowheads="1"/>
          </p:cNvSpPr>
          <p:nvPr>
            <p:ph type="sldNum" sz="quarter" idx="4"/>
          </p:nvPr>
        </p:nvSpPr>
        <p:spPr bwMode="auto">
          <a:xfrm>
            <a:off x="6477000" y="5886450"/>
            <a:ext cx="1752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rgbClr val="79551B"/>
                </a:solidFill>
                <a:latin typeface="+mn-lt"/>
              </a:defRPr>
            </a:lvl1pPr>
          </a:lstStyle>
          <a:p>
            <a:pPr fontAlgn="base">
              <a:spcBef>
                <a:spcPct val="0"/>
              </a:spcBef>
              <a:spcAft>
                <a:spcPct val="0"/>
              </a:spcAft>
            </a:pPr>
            <a:fld id="{5A2692BC-EC7D-4E97-A59A-4049E1BA1110}" type="slidenum">
              <a:rPr lang="bg-BG" altLang="bg-BG" smtClean="0">
                <a:cs typeface="Arial" charset="0"/>
              </a:rPr>
              <a:pPr fontAlgn="base">
                <a:spcBef>
                  <a:spcPct val="0"/>
                </a:spcBef>
                <a:spcAft>
                  <a:spcPct val="0"/>
                </a:spcAft>
              </a:pPr>
              <a:t>‹#›</a:t>
            </a:fld>
            <a:endParaRPr lang="bg-BG" altLang="bg-BG" smtClean="0">
              <a:cs typeface="Arial" charset="0"/>
            </a:endParaRPr>
          </a:p>
        </p:txBody>
      </p:sp>
    </p:spTree>
    <p:extLst>
      <p:ext uri="{BB962C8B-B14F-4D97-AF65-F5344CB8AC3E}">
        <p14:creationId xmlns:p14="http://schemas.microsoft.com/office/powerpoint/2010/main" val="4167448125"/>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fontAlgn="base">
        <a:spcBef>
          <a:spcPct val="0"/>
        </a:spcBef>
        <a:spcAft>
          <a:spcPct val="0"/>
        </a:spcAft>
        <a:defRPr sz="3200">
          <a:solidFill>
            <a:srgbClr val="79551B"/>
          </a:solidFill>
          <a:latin typeface="+mj-lt"/>
          <a:ea typeface="+mj-ea"/>
          <a:cs typeface="+mj-cs"/>
        </a:defRPr>
      </a:lvl1pPr>
      <a:lvl2pPr algn="l" rtl="0" fontAlgn="base">
        <a:spcBef>
          <a:spcPct val="0"/>
        </a:spcBef>
        <a:spcAft>
          <a:spcPct val="0"/>
        </a:spcAft>
        <a:defRPr sz="3200">
          <a:solidFill>
            <a:srgbClr val="79551B"/>
          </a:solidFill>
          <a:latin typeface="Palatino Linotype" pitchFamily="18" charset="0"/>
        </a:defRPr>
      </a:lvl2pPr>
      <a:lvl3pPr algn="l" rtl="0" fontAlgn="base">
        <a:spcBef>
          <a:spcPct val="0"/>
        </a:spcBef>
        <a:spcAft>
          <a:spcPct val="0"/>
        </a:spcAft>
        <a:defRPr sz="3200">
          <a:solidFill>
            <a:srgbClr val="79551B"/>
          </a:solidFill>
          <a:latin typeface="Palatino Linotype" pitchFamily="18" charset="0"/>
        </a:defRPr>
      </a:lvl3pPr>
      <a:lvl4pPr algn="l" rtl="0" fontAlgn="base">
        <a:spcBef>
          <a:spcPct val="0"/>
        </a:spcBef>
        <a:spcAft>
          <a:spcPct val="0"/>
        </a:spcAft>
        <a:defRPr sz="3200">
          <a:solidFill>
            <a:srgbClr val="79551B"/>
          </a:solidFill>
          <a:latin typeface="Palatino Linotype" pitchFamily="18" charset="0"/>
        </a:defRPr>
      </a:lvl4pPr>
      <a:lvl5pPr algn="l" rtl="0" fontAlgn="base">
        <a:spcBef>
          <a:spcPct val="0"/>
        </a:spcBef>
        <a:spcAft>
          <a:spcPct val="0"/>
        </a:spcAft>
        <a:defRPr sz="3200">
          <a:solidFill>
            <a:srgbClr val="79551B"/>
          </a:solidFill>
          <a:latin typeface="Palatino Linotype" pitchFamily="18" charset="0"/>
        </a:defRPr>
      </a:lvl5pPr>
      <a:lvl6pPr marL="457200" algn="l" rtl="0" fontAlgn="base">
        <a:spcBef>
          <a:spcPct val="0"/>
        </a:spcBef>
        <a:spcAft>
          <a:spcPct val="0"/>
        </a:spcAft>
        <a:defRPr sz="3200">
          <a:solidFill>
            <a:srgbClr val="79551B"/>
          </a:solidFill>
          <a:latin typeface="Palatino Linotype" pitchFamily="18" charset="0"/>
        </a:defRPr>
      </a:lvl6pPr>
      <a:lvl7pPr marL="914400" algn="l" rtl="0" fontAlgn="base">
        <a:spcBef>
          <a:spcPct val="0"/>
        </a:spcBef>
        <a:spcAft>
          <a:spcPct val="0"/>
        </a:spcAft>
        <a:defRPr sz="3200">
          <a:solidFill>
            <a:srgbClr val="79551B"/>
          </a:solidFill>
          <a:latin typeface="Palatino Linotype" pitchFamily="18" charset="0"/>
        </a:defRPr>
      </a:lvl7pPr>
      <a:lvl8pPr marL="1371600" algn="l" rtl="0" fontAlgn="base">
        <a:spcBef>
          <a:spcPct val="0"/>
        </a:spcBef>
        <a:spcAft>
          <a:spcPct val="0"/>
        </a:spcAft>
        <a:defRPr sz="3200">
          <a:solidFill>
            <a:srgbClr val="79551B"/>
          </a:solidFill>
          <a:latin typeface="Palatino Linotype" pitchFamily="18" charset="0"/>
        </a:defRPr>
      </a:lvl8pPr>
      <a:lvl9pPr marL="1828800" algn="l" rtl="0" fontAlgn="base">
        <a:spcBef>
          <a:spcPct val="0"/>
        </a:spcBef>
        <a:spcAft>
          <a:spcPct val="0"/>
        </a:spcAft>
        <a:defRPr sz="3200">
          <a:solidFill>
            <a:srgbClr val="79551B"/>
          </a:solidFill>
          <a:latin typeface="Palatino Linotype" pitchFamily="18" charset="0"/>
        </a:defRPr>
      </a:lvl9pPr>
    </p:titleStyle>
    <p:bodyStyle>
      <a:lvl1pPr marL="342900" indent="-342900" algn="l" rtl="0" fontAlgn="base">
        <a:spcBef>
          <a:spcPct val="20000"/>
        </a:spcBef>
        <a:spcAft>
          <a:spcPct val="0"/>
        </a:spcAft>
        <a:buChar char="•"/>
        <a:defRPr sz="2800">
          <a:solidFill>
            <a:srgbClr val="79551B"/>
          </a:solidFill>
          <a:latin typeface="+mn-lt"/>
          <a:ea typeface="+mn-ea"/>
          <a:cs typeface="+mn-cs"/>
        </a:defRPr>
      </a:lvl1pPr>
      <a:lvl2pPr marL="742950" indent="-285750" algn="l" rtl="0" fontAlgn="base">
        <a:spcBef>
          <a:spcPct val="20000"/>
        </a:spcBef>
        <a:spcAft>
          <a:spcPct val="0"/>
        </a:spcAft>
        <a:buChar char="–"/>
        <a:defRPr sz="2400">
          <a:solidFill>
            <a:srgbClr val="79551B"/>
          </a:solidFill>
          <a:latin typeface="+mn-lt"/>
        </a:defRPr>
      </a:lvl2pPr>
      <a:lvl3pPr marL="1143000" indent="-228600" algn="l" rtl="0" fontAlgn="base">
        <a:spcBef>
          <a:spcPct val="20000"/>
        </a:spcBef>
        <a:spcAft>
          <a:spcPct val="0"/>
        </a:spcAft>
        <a:buChar char="•"/>
        <a:defRPr sz="2000">
          <a:solidFill>
            <a:srgbClr val="79551B"/>
          </a:solidFill>
          <a:latin typeface="+mn-lt"/>
        </a:defRPr>
      </a:lvl3pPr>
      <a:lvl4pPr marL="1600200" indent="-228600" algn="l" rtl="0" fontAlgn="base">
        <a:spcBef>
          <a:spcPct val="20000"/>
        </a:spcBef>
        <a:spcAft>
          <a:spcPct val="0"/>
        </a:spcAft>
        <a:buChar char="–"/>
        <a:defRPr>
          <a:solidFill>
            <a:srgbClr val="79551B"/>
          </a:solidFill>
          <a:latin typeface="+mn-lt"/>
        </a:defRPr>
      </a:lvl4pPr>
      <a:lvl5pPr marL="2057400" indent="-228600" algn="l" rtl="0" fontAlgn="base">
        <a:spcBef>
          <a:spcPct val="20000"/>
        </a:spcBef>
        <a:spcAft>
          <a:spcPct val="0"/>
        </a:spcAft>
        <a:buChar char="»"/>
        <a:defRPr sz="1600">
          <a:solidFill>
            <a:srgbClr val="79551B"/>
          </a:solidFill>
          <a:latin typeface="+mn-lt"/>
        </a:defRPr>
      </a:lvl5pPr>
      <a:lvl6pPr marL="2514600" indent="-228600" algn="l" rtl="0" fontAlgn="base">
        <a:spcBef>
          <a:spcPct val="20000"/>
        </a:spcBef>
        <a:spcAft>
          <a:spcPct val="0"/>
        </a:spcAft>
        <a:buChar char="»"/>
        <a:defRPr sz="1600">
          <a:solidFill>
            <a:srgbClr val="79551B"/>
          </a:solidFill>
          <a:latin typeface="+mn-lt"/>
        </a:defRPr>
      </a:lvl6pPr>
      <a:lvl7pPr marL="2971800" indent="-228600" algn="l" rtl="0" fontAlgn="base">
        <a:spcBef>
          <a:spcPct val="20000"/>
        </a:spcBef>
        <a:spcAft>
          <a:spcPct val="0"/>
        </a:spcAft>
        <a:buChar char="»"/>
        <a:defRPr sz="1600">
          <a:solidFill>
            <a:srgbClr val="79551B"/>
          </a:solidFill>
          <a:latin typeface="+mn-lt"/>
        </a:defRPr>
      </a:lvl7pPr>
      <a:lvl8pPr marL="3429000" indent="-228600" algn="l" rtl="0" fontAlgn="base">
        <a:spcBef>
          <a:spcPct val="20000"/>
        </a:spcBef>
        <a:spcAft>
          <a:spcPct val="0"/>
        </a:spcAft>
        <a:buChar char="»"/>
        <a:defRPr sz="1600">
          <a:solidFill>
            <a:srgbClr val="79551B"/>
          </a:solidFill>
          <a:latin typeface="+mn-lt"/>
        </a:defRPr>
      </a:lvl8pPr>
      <a:lvl9pPr marL="3886200" indent="-228600" algn="l" rtl="0" fontAlgn="base">
        <a:spcBef>
          <a:spcPct val="20000"/>
        </a:spcBef>
        <a:spcAft>
          <a:spcPct val="0"/>
        </a:spcAft>
        <a:buChar char="»"/>
        <a:defRPr sz="1600">
          <a:solidFill>
            <a:srgbClr val="79551B"/>
          </a:solidFill>
          <a:latin typeface="+mn-lt"/>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bg-BG" smtClean="0"/>
              <a:t>Редакт. стил загл. образец</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73CC536-4F3D-4E22-A9F1-A3C6D40310AC}" type="datetimeFigureOut">
              <a:rPr lang="bg-BG" smtClean="0"/>
              <a:t>6.11.2015 г.</a:t>
            </a:fld>
            <a:endParaRPr lang="bg-BG"/>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bg-BG"/>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353F3F3C-A60D-426C-8F94-912700854F7B}" type="slidenum">
              <a:rPr lang="bg-BG" smtClean="0"/>
              <a:t>‹#›</a:t>
            </a:fld>
            <a:endParaRPr lang="bg-BG"/>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0.png"/><Relationship Id="rId7" Type="http://schemas.openxmlformats.org/officeDocument/2006/relationships/slide" Target="slide12.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slide" Target="slide8.xml"/><Relationship Id="rId11" Type="http://schemas.openxmlformats.org/officeDocument/2006/relationships/slide" Target="slide23.xml"/><Relationship Id="rId5" Type="http://schemas.openxmlformats.org/officeDocument/2006/relationships/slide" Target="slide7.xml"/><Relationship Id="rId10" Type="http://schemas.openxmlformats.org/officeDocument/2006/relationships/slide" Target="slide20.xml"/><Relationship Id="rId4" Type="http://schemas.openxmlformats.org/officeDocument/2006/relationships/slide" Target="slide5.xml"/><Relationship Id="rId9" Type="http://schemas.openxmlformats.org/officeDocument/2006/relationships/slide" Target="slide1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slide" Target="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jpeg"/><Relationship Id="rId7" Type="http://schemas.openxmlformats.org/officeDocument/2006/relationships/slide" Target="slide11.xml"/><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9.xml"/><Relationship Id="rId6" Type="http://schemas.openxmlformats.org/officeDocument/2006/relationships/slide" Target="slide4.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4.xml"/><Relationship Id="rId6" Type="http://schemas.openxmlformats.org/officeDocument/2006/relationships/slide" Target="slide4.xml"/><Relationship Id="rId5" Type="http://schemas.openxmlformats.org/officeDocument/2006/relationships/image" Target="../media/image44.jpeg"/><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slide" Target="slide4.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7.jpe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56.jpeg"/><Relationship Id="rId5" Type="http://schemas.openxmlformats.org/officeDocument/2006/relationships/slide" Target="slide4.xml"/><Relationship Id="rId4" Type="http://schemas.openxmlformats.org/officeDocument/2006/relationships/image" Target="../media/image55.jpe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slide" Target="slide4.xml"/><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4.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4.xml"/><Relationship Id="rId5" Type="http://schemas.openxmlformats.org/officeDocument/2006/relationships/slide" Target="slide4.xml"/><Relationship Id="rId4" Type="http://schemas.openxmlformats.org/officeDocument/2006/relationships/image" Target="../media/image67.png"/></Relationships>
</file>

<file path=ppt/slides/_rels/slide2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8.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9.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70.jpeg"/><Relationship Id="rId1" Type="http://schemas.openxmlformats.org/officeDocument/2006/relationships/slideLayout" Target="../slideLayouts/slideLayout29.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9.xml"/><Relationship Id="rId4" Type="http://schemas.openxmlformats.org/officeDocument/2006/relationships/hyperlink" Target="mailto:antonia_06@abv.b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r="4689" b="67982"/>
          <a:stretch/>
        </p:blipFill>
        <p:spPr bwMode="auto">
          <a:xfrm>
            <a:off x="-60914" y="0"/>
            <a:ext cx="9204914" cy="1189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авоъгълник 3"/>
          <p:cNvSpPr/>
          <p:nvPr/>
        </p:nvSpPr>
        <p:spPr>
          <a:xfrm>
            <a:off x="-60914" y="5078427"/>
            <a:ext cx="8863645"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bg-BG" sz="5400" b="1" spc="50" dirty="0">
                <a:ln w="11430"/>
                <a:solidFill>
                  <a:schemeClr val="accent1">
                    <a:lumMod val="60000"/>
                    <a:lumOff val="40000"/>
                  </a:schemeClr>
                </a:solidFill>
                <a:effectLst>
                  <a:outerShdw blurRad="76200" dist="50800" dir="5400000" algn="tl" rotWithShape="0">
                    <a:srgbClr val="000000">
                      <a:alpha val="65000"/>
                    </a:srgbClr>
                  </a:outerShdw>
                </a:effectLst>
                <a:latin typeface="Times New Roman"/>
                <a:ea typeface="Times New Roman"/>
              </a:rPr>
              <a:t>„ЗАСТРАШЕНИ ВИДОВЕ </a:t>
            </a:r>
            <a:endParaRPr lang="en-US" sz="5400" b="1" spc="50" dirty="0" smtClean="0">
              <a:ln w="11430"/>
              <a:solidFill>
                <a:schemeClr val="accent1">
                  <a:lumMod val="60000"/>
                  <a:lumOff val="40000"/>
                </a:schemeClr>
              </a:solidFill>
              <a:effectLst>
                <a:outerShdw blurRad="76200" dist="50800" dir="5400000" algn="tl" rotWithShape="0">
                  <a:srgbClr val="000000">
                    <a:alpha val="65000"/>
                  </a:srgbClr>
                </a:outerShdw>
              </a:effectLst>
              <a:latin typeface="Times New Roman"/>
              <a:ea typeface="Times New Roman"/>
            </a:endParaRPr>
          </a:p>
          <a:p>
            <a:pPr algn="ctr"/>
            <a:r>
              <a:rPr lang="bg-BG" sz="5400" b="1" spc="50" dirty="0" smtClean="0">
                <a:ln w="11430"/>
                <a:solidFill>
                  <a:schemeClr val="accent1">
                    <a:lumMod val="60000"/>
                    <a:lumOff val="40000"/>
                  </a:schemeClr>
                </a:solidFill>
                <a:effectLst>
                  <a:outerShdw blurRad="76200" dist="50800" dir="5400000" algn="tl" rotWithShape="0">
                    <a:srgbClr val="000000">
                      <a:alpha val="65000"/>
                    </a:srgbClr>
                  </a:outerShdw>
                </a:effectLst>
                <a:latin typeface="Times New Roman"/>
                <a:ea typeface="Times New Roman"/>
              </a:rPr>
              <a:t>В </a:t>
            </a:r>
            <a:r>
              <a:rPr lang="bg-BG" sz="5400" b="1" spc="50" dirty="0">
                <a:ln w="11430"/>
                <a:solidFill>
                  <a:schemeClr val="accent1">
                    <a:lumMod val="60000"/>
                    <a:lumOff val="40000"/>
                  </a:schemeClr>
                </a:solidFill>
                <a:effectLst>
                  <a:outerShdw blurRad="76200" dist="50800" dir="5400000" algn="tl" rotWithShape="0">
                    <a:srgbClr val="000000">
                      <a:alpha val="65000"/>
                    </a:srgbClr>
                  </a:outerShdw>
                </a:effectLst>
                <a:latin typeface="Times New Roman"/>
                <a:ea typeface="Times New Roman"/>
              </a:rPr>
              <a:t>МОЯ РОДЕН КРАЙ“</a:t>
            </a:r>
            <a:endParaRPr lang="bg-BG" sz="5400" b="1" spc="50" dirty="0">
              <a:ln w="11430"/>
              <a:solidFill>
                <a:schemeClr val="accent1">
                  <a:lumMod val="60000"/>
                  <a:lumOff val="40000"/>
                </a:schemeClr>
              </a:solidFill>
              <a:effectLst>
                <a:outerShdw blurRad="76200" dist="50800" dir="5400000" algn="tl" rotWithShape="0">
                  <a:srgbClr val="000000">
                    <a:alpha val="65000"/>
                  </a:srgbClr>
                </a:outerShdw>
              </a:effectLst>
            </a:endParaRPr>
          </a:p>
        </p:txBody>
      </p:sp>
      <p:pic>
        <p:nvPicPr>
          <p:cNvPr id="2" name="Шуберт.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6416" y="2474564"/>
            <a:ext cx="609600" cy="609600"/>
          </a:xfrm>
          <a:prstGeom prst="rect">
            <a:avLst/>
          </a:prstGeom>
        </p:spPr>
      </p:pic>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t="32908"/>
          <a:stretch/>
        </p:blipFill>
        <p:spPr bwMode="auto">
          <a:xfrm>
            <a:off x="78535" y="2081552"/>
            <a:ext cx="8926015" cy="1990645"/>
          </a:xfrm>
          <a:prstGeom prst="rect">
            <a:avLst/>
          </a:prstGeom>
          <a:noFill/>
          <a:ln>
            <a:noFill/>
          </a:ln>
          <a:scene3d>
            <a:camera prst="perspectiveContrastingRightFacing"/>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74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750" fill="hold"/>
                                        <p:tgtEl>
                                          <p:spTgt spid="2050"/>
                                        </p:tgtEl>
                                        <p:attrNameLst>
                                          <p:attrName>ppt_x</p:attrName>
                                        </p:attrNameLst>
                                      </p:cBhvr>
                                      <p:tavLst>
                                        <p:tav tm="0">
                                          <p:val>
                                            <p:strVal val="#ppt_x"/>
                                          </p:val>
                                        </p:tav>
                                        <p:tav tm="100000">
                                          <p:val>
                                            <p:strVal val="#ppt_x"/>
                                          </p:val>
                                        </p:tav>
                                      </p:tavLst>
                                    </p:anim>
                                    <p:anim calcmode="lin" valueType="num">
                                      <p:cBhvr additive="base">
                                        <p:cTn id="8" dur="750" fill="hold"/>
                                        <p:tgtEl>
                                          <p:spTgt spid="2050"/>
                                        </p:tgtEl>
                                        <p:attrNameLst>
                                          <p:attrName>ppt_y</p:attrName>
                                        </p:attrNameLst>
                                      </p:cBhvr>
                                      <p:tavLst>
                                        <p:tav tm="0">
                                          <p:val>
                                            <p:strVal val="1+#ppt_h/2"/>
                                          </p:val>
                                        </p:tav>
                                        <p:tav tm="100000">
                                          <p:val>
                                            <p:strVal val="#ppt_y"/>
                                          </p:val>
                                        </p:tav>
                                      </p:tavLst>
                                    </p:anim>
                                  </p:childTnLst>
                                </p:cTn>
                              </p:par>
                              <p:par>
                                <p:cTn id="9" presetID="1" presetClass="mediacall" presetSubtype="0" fill="hold" nodeType="withEffect">
                                  <p:stCondLst>
                                    <p:cond delay="0"/>
                                  </p:stCondLst>
                                  <p:childTnLst>
                                    <p:cmd type="call" cmd="playFrom(0.0)">
                                      <p:cBhvr>
                                        <p:cTn id="10" dur="1" fill="hold"/>
                                        <p:tgtEl>
                                          <p:spTgt spid="2"/>
                                        </p:tgtEl>
                                      </p:cBhvr>
                                    </p:cmd>
                                  </p:childTnLst>
                                </p:cTn>
                              </p:par>
                            </p:childTnLst>
                          </p:cTn>
                        </p:par>
                        <p:par>
                          <p:cTn id="11" fill="hold">
                            <p:stCondLst>
                              <p:cond delay="750"/>
                            </p:stCondLst>
                            <p:childTnLst>
                              <p:par>
                                <p:cTn id="12" presetID="26"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par>
                          <p:cTn id="28" fill="hold">
                            <p:stCondLst>
                              <p:cond delay="2750"/>
                            </p:stCondLst>
                            <p:childTnLst>
                              <p:par>
                                <p:cTn id="29" presetID="16" presetClass="entr" presetSubtype="21" fill="hold" nodeType="after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barn(inVertical)">
                                      <p:cBhvr>
                                        <p:cTn id="3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40" showWhenStopped="0">
                <p:cTn id="32" repeatCount="2000" fill="hold" display="0">
                  <p:stCondLst>
                    <p:cond delay="indefinite"/>
                  </p:stCondLst>
                  <p:endCondLst>
                    <p:cond evt="onStopAudio" delay="0">
                      <p:tgtEl>
                        <p:sldTgt/>
                      </p:tgtEl>
                    </p:cond>
                  </p:endCondLst>
                </p:cTn>
                <p:tgtEl>
                  <p:spTgt spid="2"/>
                </p:tgtEl>
              </p:cMediaNode>
            </p:audio>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530"/>
            <a:ext cx="9027858" cy="670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Равнобедрен триъгълник 4"/>
          <p:cNvSpPr/>
          <p:nvPr/>
        </p:nvSpPr>
        <p:spPr>
          <a:xfrm>
            <a:off x="3698183" y="4672460"/>
            <a:ext cx="4464496" cy="1726452"/>
          </a:xfrm>
          <a:prstGeom prst="triangle">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bg-BG" b="1" dirty="0">
                <a:solidFill>
                  <a:srgbClr val="C00000"/>
                </a:solidFill>
              </a:rPr>
              <a:t>РЪКОВОДИТЕЛ:</a:t>
            </a:r>
          </a:p>
          <a:p>
            <a:pPr lvl="0" algn="ctr"/>
            <a:r>
              <a:rPr lang="bg-BG" sz="2400" b="1" dirty="0">
                <a:solidFill>
                  <a:srgbClr val="002060"/>
                </a:solidFill>
              </a:rPr>
              <a:t>АНТОНИЯ АНГЕЛОВА</a:t>
            </a:r>
          </a:p>
        </p:txBody>
      </p:sp>
      <p:sp>
        <p:nvSpPr>
          <p:cNvPr id="6" name="Правоъгълник с два скосени ъгъла от една и съща страна 5"/>
          <p:cNvSpPr/>
          <p:nvPr/>
        </p:nvSpPr>
        <p:spPr>
          <a:xfrm>
            <a:off x="179512" y="4797151"/>
            <a:ext cx="4639048" cy="1870467"/>
          </a:xfrm>
          <a:prstGeom prst="snip2SameRect">
            <a:avLst/>
          </a:prstGeom>
          <a:solidFill>
            <a:schemeClr val="accent1">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bg-BG" b="1" dirty="0">
                <a:solidFill>
                  <a:srgbClr val="C00000"/>
                </a:solidFill>
              </a:rPr>
              <a:t>АВТОРИ:</a:t>
            </a:r>
          </a:p>
          <a:p>
            <a:pPr lvl="0"/>
            <a:r>
              <a:rPr lang="bg-BG" sz="2400" b="1" dirty="0">
                <a:solidFill>
                  <a:srgbClr val="002060"/>
                </a:solidFill>
              </a:rPr>
              <a:t>ВИОЛЕТА  СТОЯНОВА</a:t>
            </a:r>
          </a:p>
          <a:p>
            <a:pPr lvl="0"/>
            <a:r>
              <a:rPr lang="bg-BG" sz="2400" b="1" dirty="0">
                <a:solidFill>
                  <a:srgbClr val="002060"/>
                </a:solidFill>
              </a:rPr>
              <a:t>ГЕРГАНА ВАСИЛЕВА</a:t>
            </a:r>
          </a:p>
          <a:p>
            <a:pPr lvl="0"/>
            <a:r>
              <a:rPr lang="bg-BG" sz="2400" b="1" dirty="0">
                <a:solidFill>
                  <a:srgbClr val="002060"/>
                </a:solidFill>
              </a:rPr>
              <a:t>ДЕНИС НАШИТОВА</a:t>
            </a:r>
          </a:p>
          <a:p>
            <a:pPr lvl="0"/>
            <a:r>
              <a:rPr lang="bg-BG" sz="2400" b="1" dirty="0">
                <a:solidFill>
                  <a:srgbClr val="002060"/>
                </a:solidFill>
              </a:rPr>
              <a:t>ЛЮДМИЛА СЕРГЕЕВНА</a:t>
            </a:r>
          </a:p>
        </p:txBody>
      </p:sp>
      <p:sp>
        <p:nvSpPr>
          <p:cNvPr id="7" name="Закръглен правоъгълник 6"/>
          <p:cNvSpPr/>
          <p:nvPr/>
        </p:nvSpPr>
        <p:spPr>
          <a:xfrm>
            <a:off x="-180528" y="1092402"/>
            <a:ext cx="8167440" cy="1656184"/>
          </a:xfrm>
          <a:prstGeom prst="roundRect">
            <a:avLst/>
          </a:prstGeom>
          <a:solidFill>
            <a:schemeClr val="accent1">
              <a:alpha val="31000"/>
            </a:schemeClr>
          </a:solidFill>
          <a:scene3d>
            <a:camera prst="perspectiveHeroicExtreme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lvl="0" algn="ctr"/>
            <a:r>
              <a:rPr lang="bg-BG" sz="3200" b="1" spc="150" dirty="0">
                <a:ln w="11430"/>
                <a:solidFill>
                  <a:srgbClr val="F8F8F8"/>
                </a:solidFill>
                <a:effectLst>
                  <a:outerShdw blurRad="25400" algn="tl" rotWithShape="0">
                    <a:srgbClr val="000000">
                      <a:alpha val="43000"/>
                    </a:srgbClr>
                  </a:outerShdw>
                </a:effectLst>
              </a:rPr>
              <a:t>ОУ „ЙОРДАН ЙОВКОВ“</a:t>
            </a:r>
          </a:p>
          <a:p>
            <a:pPr lvl="0" algn="ctr"/>
            <a:r>
              <a:rPr lang="bg-BG" sz="3200" b="1" spc="150" dirty="0">
                <a:ln w="11430"/>
                <a:solidFill>
                  <a:srgbClr val="F8F8F8"/>
                </a:solidFill>
                <a:effectLst>
                  <a:outerShdw blurRad="25400" algn="tl" rotWithShape="0">
                    <a:srgbClr val="000000">
                      <a:alpha val="43000"/>
                    </a:srgbClr>
                  </a:outerShdw>
                </a:effectLst>
              </a:rPr>
              <a:t>ГР.КАВАРНА, ОБЛ. ДОБРИЧ</a:t>
            </a:r>
          </a:p>
        </p:txBody>
      </p:sp>
      <p:sp>
        <p:nvSpPr>
          <p:cNvPr id="8" name="AutoShape 16">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24311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fill="hold"/>
                                        <p:tgtEl>
                                          <p:spTgt spid="6"/>
                                        </p:tgtEl>
                                        <p:attrNameLst>
                                          <p:attrName>ppt_x</p:attrName>
                                        </p:attrNameLst>
                                      </p:cBhvr>
                                      <p:tavLst>
                                        <p:tav tm="0">
                                          <p:val>
                                            <p:strVal val="#ppt_x"/>
                                          </p:val>
                                        </p:tav>
                                        <p:tav tm="100000">
                                          <p:val>
                                            <p:strVal val="#ppt_x"/>
                                          </p:val>
                                        </p:tav>
                                      </p:tavLst>
                                    </p:anim>
                                    <p:anim calcmode="lin" valueType="num">
                                      <p:cBhvr additive="base">
                                        <p:cTn id="13" dur="7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fill="hold"/>
                                        <p:tgtEl>
                                          <p:spTgt spid="5"/>
                                        </p:tgtEl>
                                        <p:attrNameLst>
                                          <p:attrName>ppt_x</p:attrName>
                                        </p:attrNameLst>
                                      </p:cBhvr>
                                      <p:tavLst>
                                        <p:tav tm="0">
                                          <p:val>
                                            <p:strVal val="#ppt_x"/>
                                          </p:val>
                                        </p:tav>
                                        <p:tav tm="100000">
                                          <p:val>
                                            <p:strVal val="#ppt_x"/>
                                          </p:val>
                                        </p:tav>
                                      </p:tavLst>
                                    </p:anim>
                                    <p:anim calcmode="lin" valueType="num">
                                      <p:cBhvr additive="base">
                                        <p:cTn id="1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8" y="0"/>
            <a:ext cx="9120452" cy="6852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авоъгълник 4"/>
          <p:cNvSpPr/>
          <p:nvPr/>
        </p:nvSpPr>
        <p:spPr>
          <a:xfrm>
            <a:off x="-433852" y="3645024"/>
            <a:ext cx="9896382" cy="1661993"/>
          </a:xfrm>
          <a:prstGeom prst="rect">
            <a:avLst/>
          </a:prstGeom>
          <a:noFill/>
          <a:scene3d>
            <a:camera prst="perspectiveContrastingRightFacing"/>
            <a:lightRig rig="threePt" dir="t"/>
          </a:scene3d>
        </p:spPr>
        <p:txBody>
          <a:bodyPr wrap="square" lIns="91440" tIns="45720" rIns="91440" bIns="45720">
            <a:spAutoFit/>
          </a:bodyPr>
          <a:lstStyle/>
          <a:p>
            <a:pPr algn="ctr"/>
            <a:r>
              <a:rPr lang="bg-BG"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a:ea typeface="Times New Roman"/>
              </a:rPr>
              <a:t>„ЗАСТРАШЕНИ ВИДОВЕ </a:t>
            </a:r>
            <a:endParaRPr lang="en-US"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a:ea typeface="Times New Roman"/>
            </a:endParaRPr>
          </a:p>
          <a:p>
            <a:pPr algn="ctr"/>
            <a:r>
              <a:rPr lang="bg-BG"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a:ea typeface="Times New Roman"/>
              </a:rPr>
              <a:t>В РЕЗЕРВАТ</a:t>
            </a:r>
            <a:r>
              <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a:ea typeface="Times New Roman"/>
              </a:rPr>
              <a:t> </a:t>
            </a:r>
            <a:r>
              <a:rPr lang="bg-BG"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a:ea typeface="Times New Roman"/>
              </a:rPr>
              <a:t>„КАЛИАКРА“</a:t>
            </a:r>
            <a:endParaRPr lang="bg-BG"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AutoShape 16">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pic>
        <p:nvPicPr>
          <p:cNvPr id="6" name="Picture 2"/>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r="4689" b="67982"/>
          <a:stretch/>
        </p:blipFill>
        <p:spPr bwMode="auto">
          <a:xfrm>
            <a:off x="-88118" y="0"/>
            <a:ext cx="9204914" cy="1189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719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fill="hold"/>
                                        <p:tgtEl>
                                          <p:spTgt spid="6"/>
                                        </p:tgtEl>
                                        <p:attrNameLst>
                                          <p:attrName>ppt_x</p:attrName>
                                        </p:attrNameLst>
                                      </p:cBhvr>
                                      <p:tavLst>
                                        <p:tav tm="0">
                                          <p:val>
                                            <p:strVal val="#ppt_x"/>
                                          </p:val>
                                        </p:tav>
                                        <p:tav tm="100000">
                                          <p:val>
                                            <p:strVal val="#ppt_x"/>
                                          </p:val>
                                        </p:tav>
                                      </p:tavLst>
                                    </p:anim>
                                    <p:anim calcmode="lin" valueType="num">
                                      <p:cBhvr additive="base">
                                        <p:cTn id="13"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49" y="1"/>
            <a:ext cx="9210549" cy="6815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авоъгълник с два заоблени срещуположни ъгъла 1"/>
          <p:cNvSpPr/>
          <p:nvPr/>
        </p:nvSpPr>
        <p:spPr>
          <a:xfrm>
            <a:off x="279200" y="332656"/>
            <a:ext cx="8496944" cy="6192688"/>
          </a:xfrm>
          <a:prstGeom prst="round2Diag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gradFill flip="none" rotWithShape="1">
                <a:gsLst>
                  <a:gs pos="22000">
                    <a:schemeClr val="bg1">
                      <a:lumMod val="85000"/>
                    </a:schemeClr>
                  </a:gs>
                  <a:gs pos="68000">
                    <a:schemeClr val="lt1">
                      <a:shade val="67500"/>
                      <a:satMod val="115000"/>
                      <a:lumMod val="75000"/>
                      <a:alpha val="17000"/>
                    </a:schemeClr>
                  </a:gs>
                  <a:gs pos="100000">
                    <a:schemeClr val="lt1">
                      <a:shade val="100000"/>
                      <a:satMod val="115000"/>
                    </a:schemeClr>
                  </a:gs>
                </a:gsLst>
                <a:path path="circle">
                  <a:fillToRect l="100000" t="100000"/>
                </a:path>
                <a:tileRect r="-100000" b="-100000"/>
              </a:gradFill>
            </a:endParaRPr>
          </a:p>
        </p:txBody>
      </p:sp>
      <p:sp>
        <p:nvSpPr>
          <p:cNvPr id="5" name="Rectangle 2"/>
          <p:cNvSpPr txBox="1">
            <a:spLocks noChangeArrowheads="1"/>
          </p:cNvSpPr>
          <p:nvPr/>
        </p:nvSpPr>
        <p:spPr bwMode="auto">
          <a:xfrm>
            <a:off x="900113" y="333375"/>
            <a:ext cx="5484812"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a:solidFill>
                  <a:srgbClr val="79551B"/>
                </a:solidFill>
                <a:latin typeface="+mj-lt"/>
                <a:ea typeface="+mj-ea"/>
                <a:cs typeface="+mj-cs"/>
              </a:defRPr>
            </a:lvl1pPr>
            <a:lvl2pPr algn="l" rtl="0" fontAlgn="base">
              <a:spcBef>
                <a:spcPct val="0"/>
              </a:spcBef>
              <a:spcAft>
                <a:spcPct val="0"/>
              </a:spcAft>
              <a:defRPr sz="3200">
                <a:solidFill>
                  <a:srgbClr val="79551B"/>
                </a:solidFill>
                <a:latin typeface="Palatino Linotype" pitchFamily="18" charset="0"/>
              </a:defRPr>
            </a:lvl2pPr>
            <a:lvl3pPr algn="l" rtl="0" fontAlgn="base">
              <a:spcBef>
                <a:spcPct val="0"/>
              </a:spcBef>
              <a:spcAft>
                <a:spcPct val="0"/>
              </a:spcAft>
              <a:defRPr sz="3200">
                <a:solidFill>
                  <a:srgbClr val="79551B"/>
                </a:solidFill>
                <a:latin typeface="Palatino Linotype" pitchFamily="18" charset="0"/>
              </a:defRPr>
            </a:lvl3pPr>
            <a:lvl4pPr algn="l" rtl="0" fontAlgn="base">
              <a:spcBef>
                <a:spcPct val="0"/>
              </a:spcBef>
              <a:spcAft>
                <a:spcPct val="0"/>
              </a:spcAft>
              <a:defRPr sz="3200">
                <a:solidFill>
                  <a:srgbClr val="79551B"/>
                </a:solidFill>
                <a:latin typeface="Palatino Linotype" pitchFamily="18" charset="0"/>
              </a:defRPr>
            </a:lvl4pPr>
            <a:lvl5pPr algn="l" rtl="0" fontAlgn="base">
              <a:spcBef>
                <a:spcPct val="0"/>
              </a:spcBef>
              <a:spcAft>
                <a:spcPct val="0"/>
              </a:spcAft>
              <a:defRPr sz="3200">
                <a:solidFill>
                  <a:srgbClr val="79551B"/>
                </a:solidFill>
                <a:latin typeface="Palatino Linotype" pitchFamily="18" charset="0"/>
              </a:defRPr>
            </a:lvl5pPr>
            <a:lvl6pPr marL="457200" algn="l" rtl="0" fontAlgn="base">
              <a:spcBef>
                <a:spcPct val="0"/>
              </a:spcBef>
              <a:spcAft>
                <a:spcPct val="0"/>
              </a:spcAft>
              <a:defRPr sz="3200">
                <a:solidFill>
                  <a:srgbClr val="79551B"/>
                </a:solidFill>
                <a:latin typeface="Palatino Linotype" pitchFamily="18" charset="0"/>
              </a:defRPr>
            </a:lvl6pPr>
            <a:lvl7pPr marL="914400" algn="l" rtl="0" fontAlgn="base">
              <a:spcBef>
                <a:spcPct val="0"/>
              </a:spcBef>
              <a:spcAft>
                <a:spcPct val="0"/>
              </a:spcAft>
              <a:defRPr sz="3200">
                <a:solidFill>
                  <a:srgbClr val="79551B"/>
                </a:solidFill>
                <a:latin typeface="Palatino Linotype" pitchFamily="18" charset="0"/>
              </a:defRPr>
            </a:lvl7pPr>
            <a:lvl8pPr marL="1371600" algn="l" rtl="0" fontAlgn="base">
              <a:spcBef>
                <a:spcPct val="0"/>
              </a:spcBef>
              <a:spcAft>
                <a:spcPct val="0"/>
              </a:spcAft>
              <a:defRPr sz="3200">
                <a:solidFill>
                  <a:srgbClr val="79551B"/>
                </a:solidFill>
                <a:latin typeface="Palatino Linotype" pitchFamily="18" charset="0"/>
              </a:defRPr>
            </a:lvl8pPr>
            <a:lvl9pPr marL="1828800" algn="l" rtl="0" fontAlgn="base">
              <a:spcBef>
                <a:spcPct val="0"/>
              </a:spcBef>
              <a:spcAft>
                <a:spcPct val="0"/>
              </a:spcAft>
              <a:defRPr sz="3200">
                <a:solidFill>
                  <a:srgbClr val="79551B"/>
                </a:solidFill>
                <a:latin typeface="Palatino Linotype"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bg-BG" altLang="bg-BG" sz="4000" b="1" i="0" u="none" strike="noStrike" kern="0" cap="none" spc="0" normalizeH="0" baseline="0" noProof="0" dirty="0" smtClean="0">
                <a:ln>
                  <a:noFill/>
                </a:ln>
                <a:solidFill>
                  <a:srgbClr val="79551B"/>
                </a:solidFill>
                <a:effectLst/>
                <a:uLnTx/>
                <a:uFillTx/>
                <a:latin typeface="Palatino Linotype"/>
                <a:ea typeface="+mj-ea"/>
                <a:cs typeface="+mj-cs"/>
              </a:rPr>
              <a:t>Съдържание</a:t>
            </a:r>
          </a:p>
        </p:txBody>
      </p:sp>
      <p:sp>
        <p:nvSpPr>
          <p:cNvPr id="6" name="Текстово поле 5">
            <a:hlinkClick r:id="rId4" action="ppaction://hlinksldjump"/>
          </p:cNvPr>
          <p:cNvSpPr txBox="1"/>
          <p:nvPr/>
        </p:nvSpPr>
        <p:spPr>
          <a:xfrm>
            <a:off x="900113" y="1412776"/>
            <a:ext cx="7272287" cy="461665"/>
          </a:xfrm>
          <a:prstGeom prst="rect">
            <a:avLst/>
          </a:prstGeom>
          <a:noFill/>
        </p:spPr>
        <p:txBody>
          <a:bodyPr wrap="square" rtlCol="0">
            <a:spAutoFit/>
          </a:bodyPr>
          <a:lstStyle/>
          <a:p>
            <a:r>
              <a:rPr lang="bg-BG" sz="2400" b="1" cap="all" dirty="0" smtClean="0">
                <a:solidFill>
                  <a:srgbClr val="002060"/>
                </a:solidFill>
              </a:rPr>
              <a:t>1. Защитена местност</a:t>
            </a:r>
            <a:endParaRPr lang="bg-BG" sz="2400" b="1" cap="all" dirty="0">
              <a:solidFill>
                <a:srgbClr val="002060"/>
              </a:solidFill>
            </a:endParaRPr>
          </a:p>
        </p:txBody>
      </p:sp>
      <p:sp>
        <p:nvSpPr>
          <p:cNvPr id="7" name="Текстово поле 6">
            <a:hlinkClick r:id="rId5" action="ppaction://hlinksldjump"/>
          </p:cNvPr>
          <p:cNvSpPr txBox="1"/>
          <p:nvPr/>
        </p:nvSpPr>
        <p:spPr>
          <a:xfrm>
            <a:off x="903670" y="1933591"/>
            <a:ext cx="7344816" cy="461665"/>
          </a:xfrm>
          <a:prstGeom prst="rect">
            <a:avLst/>
          </a:prstGeom>
          <a:noFill/>
        </p:spPr>
        <p:txBody>
          <a:bodyPr wrap="square" rtlCol="0">
            <a:spAutoFit/>
          </a:bodyPr>
          <a:lstStyle/>
          <a:p>
            <a:r>
              <a:rPr lang="bg-BG" sz="2400" b="1" cap="all" dirty="0" smtClean="0">
                <a:solidFill>
                  <a:srgbClr val="002060"/>
                </a:solidFill>
              </a:rPr>
              <a:t>2. Местоположение и климат</a:t>
            </a:r>
            <a:endParaRPr lang="bg-BG" sz="2400" b="1" cap="all" dirty="0">
              <a:solidFill>
                <a:srgbClr val="002060"/>
              </a:solidFill>
            </a:endParaRPr>
          </a:p>
        </p:txBody>
      </p:sp>
      <p:sp>
        <p:nvSpPr>
          <p:cNvPr id="8" name="Текстово поле 7">
            <a:hlinkClick r:id="rId6" action="ppaction://hlinksldjump"/>
          </p:cNvPr>
          <p:cNvSpPr txBox="1"/>
          <p:nvPr/>
        </p:nvSpPr>
        <p:spPr>
          <a:xfrm>
            <a:off x="926797" y="2524254"/>
            <a:ext cx="7344816" cy="461665"/>
          </a:xfrm>
          <a:prstGeom prst="rect">
            <a:avLst/>
          </a:prstGeom>
          <a:noFill/>
        </p:spPr>
        <p:txBody>
          <a:bodyPr wrap="square" rtlCol="0">
            <a:spAutoFit/>
          </a:bodyPr>
          <a:lstStyle/>
          <a:p>
            <a:r>
              <a:rPr lang="bg-BG" sz="2400" b="1" cap="all" dirty="0" smtClean="0">
                <a:solidFill>
                  <a:srgbClr val="002060"/>
                </a:solidFill>
              </a:rPr>
              <a:t>3. Флора. Защитени растения</a:t>
            </a:r>
            <a:endParaRPr lang="bg-BG" sz="2400" b="1" cap="all" dirty="0">
              <a:solidFill>
                <a:srgbClr val="002060"/>
              </a:solidFill>
            </a:endParaRPr>
          </a:p>
        </p:txBody>
      </p:sp>
      <p:sp>
        <p:nvSpPr>
          <p:cNvPr id="9" name="Текстово поле 8">
            <a:hlinkClick r:id="rId7" action="ppaction://hlinksldjump"/>
          </p:cNvPr>
          <p:cNvSpPr txBox="1"/>
          <p:nvPr/>
        </p:nvSpPr>
        <p:spPr>
          <a:xfrm>
            <a:off x="938702" y="3062196"/>
            <a:ext cx="7344816" cy="461665"/>
          </a:xfrm>
          <a:prstGeom prst="rect">
            <a:avLst/>
          </a:prstGeom>
          <a:noFill/>
        </p:spPr>
        <p:txBody>
          <a:bodyPr wrap="square" rtlCol="0">
            <a:spAutoFit/>
          </a:bodyPr>
          <a:lstStyle/>
          <a:p>
            <a:r>
              <a:rPr lang="bg-BG" sz="2400" b="1" cap="all" dirty="0">
                <a:solidFill>
                  <a:srgbClr val="002060"/>
                </a:solidFill>
              </a:rPr>
              <a:t>4</a:t>
            </a:r>
            <a:r>
              <a:rPr lang="bg-BG" sz="2400" b="1" cap="all" dirty="0" smtClean="0">
                <a:solidFill>
                  <a:srgbClr val="002060"/>
                </a:solidFill>
              </a:rPr>
              <a:t>. Фауна. Защитени животински видове</a:t>
            </a:r>
            <a:endParaRPr lang="bg-BG" sz="2400" b="1" cap="all" dirty="0">
              <a:solidFill>
                <a:srgbClr val="002060"/>
              </a:solidFill>
            </a:endParaRPr>
          </a:p>
        </p:txBody>
      </p:sp>
      <p:sp>
        <p:nvSpPr>
          <p:cNvPr id="11" name="Текстово поле 10">
            <a:hlinkClick r:id="rId7" action="ppaction://hlinksldjump"/>
          </p:cNvPr>
          <p:cNvSpPr txBox="1"/>
          <p:nvPr/>
        </p:nvSpPr>
        <p:spPr>
          <a:xfrm>
            <a:off x="938702" y="3563724"/>
            <a:ext cx="7344816" cy="461665"/>
          </a:xfrm>
          <a:prstGeom prst="rect">
            <a:avLst/>
          </a:prstGeom>
          <a:noFill/>
        </p:spPr>
        <p:txBody>
          <a:bodyPr wrap="square" rtlCol="0">
            <a:spAutoFit/>
          </a:bodyPr>
          <a:lstStyle/>
          <a:p>
            <a:r>
              <a:rPr lang="bg-BG" sz="2400" b="1" cap="all" dirty="0">
                <a:solidFill>
                  <a:srgbClr val="002060"/>
                </a:solidFill>
              </a:rPr>
              <a:t> </a:t>
            </a:r>
            <a:r>
              <a:rPr lang="bg-BG" sz="2400" b="1" cap="all" dirty="0" smtClean="0">
                <a:solidFill>
                  <a:srgbClr val="002060"/>
                </a:solidFill>
              </a:rPr>
              <a:t>- Земноводни</a:t>
            </a:r>
            <a:endParaRPr lang="bg-BG" sz="2400" b="1" cap="all" dirty="0">
              <a:solidFill>
                <a:srgbClr val="002060"/>
              </a:solidFill>
            </a:endParaRPr>
          </a:p>
        </p:txBody>
      </p:sp>
      <p:sp>
        <p:nvSpPr>
          <p:cNvPr id="12" name="Текстово поле 11">
            <a:hlinkClick r:id="rId8" action="ppaction://hlinksldjump"/>
          </p:cNvPr>
          <p:cNvSpPr txBox="1"/>
          <p:nvPr/>
        </p:nvSpPr>
        <p:spPr>
          <a:xfrm>
            <a:off x="919147" y="4008585"/>
            <a:ext cx="7344816" cy="461665"/>
          </a:xfrm>
          <a:prstGeom prst="rect">
            <a:avLst/>
          </a:prstGeom>
          <a:noFill/>
        </p:spPr>
        <p:txBody>
          <a:bodyPr wrap="square" rtlCol="0">
            <a:spAutoFit/>
          </a:bodyPr>
          <a:lstStyle/>
          <a:p>
            <a:r>
              <a:rPr lang="bg-BG" sz="2400" b="1" cap="all" dirty="0">
                <a:solidFill>
                  <a:srgbClr val="002060"/>
                </a:solidFill>
              </a:rPr>
              <a:t> </a:t>
            </a:r>
            <a:r>
              <a:rPr lang="bg-BG" sz="2400" b="1" cap="all" dirty="0" smtClean="0">
                <a:solidFill>
                  <a:srgbClr val="002060"/>
                </a:solidFill>
              </a:rPr>
              <a:t>- Птиц</a:t>
            </a:r>
            <a:r>
              <a:rPr lang="bg-BG" sz="2400" b="1" cap="all" dirty="0">
                <a:solidFill>
                  <a:srgbClr val="002060"/>
                </a:solidFill>
              </a:rPr>
              <a:t>и</a:t>
            </a:r>
          </a:p>
        </p:txBody>
      </p:sp>
      <p:sp>
        <p:nvSpPr>
          <p:cNvPr id="13" name="Текстово поле 12">
            <a:hlinkClick r:id="rId9" action="ppaction://hlinksldjump"/>
          </p:cNvPr>
          <p:cNvSpPr txBox="1"/>
          <p:nvPr/>
        </p:nvSpPr>
        <p:spPr>
          <a:xfrm>
            <a:off x="1043608" y="4470250"/>
            <a:ext cx="7344816" cy="461665"/>
          </a:xfrm>
          <a:prstGeom prst="rect">
            <a:avLst/>
          </a:prstGeom>
          <a:noFill/>
        </p:spPr>
        <p:txBody>
          <a:bodyPr wrap="square" rtlCol="0">
            <a:spAutoFit/>
          </a:bodyPr>
          <a:lstStyle/>
          <a:p>
            <a:r>
              <a:rPr lang="bg-BG" sz="2400" b="1" cap="all" dirty="0" smtClean="0">
                <a:solidFill>
                  <a:srgbClr val="002060"/>
                </a:solidFill>
              </a:rPr>
              <a:t>- Бозайници</a:t>
            </a:r>
            <a:endParaRPr lang="bg-BG" sz="2400" b="1" cap="all" dirty="0">
              <a:solidFill>
                <a:srgbClr val="002060"/>
              </a:solidFill>
            </a:endParaRPr>
          </a:p>
        </p:txBody>
      </p:sp>
      <p:sp>
        <p:nvSpPr>
          <p:cNvPr id="14" name="Текстово поле 13">
            <a:hlinkClick r:id="rId10" action="ppaction://hlinksldjump"/>
          </p:cNvPr>
          <p:cNvSpPr txBox="1"/>
          <p:nvPr/>
        </p:nvSpPr>
        <p:spPr>
          <a:xfrm>
            <a:off x="903670" y="4883708"/>
            <a:ext cx="7344816" cy="461665"/>
          </a:xfrm>
          <a:prstGeom prst="rect">
            <a:avLst/>
          </a:prstGeom>
          <a:noFill/>
        </p:spPr>
        <p:txBody>
          <a:bodyPr wrap="square" rtlCol="0">
            <a:spAutoFit/>
          </a:bodyPr>
          <a:lstStyle/>
          <a:p>
            <a:r>
              <a:rPr lang="bg-BG" sz="2400" b="1" cap="all" dirty="0">
                <a:solidFill>
                  <a:srgbClr val="002060"/>
                </a:solidFill>
              </a:rPr>
              <a:t> </a:t>
            </a:r>
            <a:r>
              <a:rPr lang="bg-BG" sz="2400" b="1" cap="all" dirty="0" smtClean="0">
                <a:solidFill>
                  <a:srgbClr val="002060"/>
                </a:solidFill>
              </a:rPr>
              <a:t>5. заплахи</a:t>
            </a:r>
            <a:endParaRPr lang="bg-BG" sz="2400" b="1" cap="all" dirty="0">
              <a:solidFill>
                <a:srgbClr val="002060"/>
              </a:solidFill>
            </a:endParaRPr>
          </a:p>
        </p:txBody>
      </p:sp>
      <p:sp>
        <p:nvSpPr>
          <p:cNvPr id="15" name="Текстово поле 14">
            <a:hlinkClick r:id="rId11" action="ppaction://hlinksldjump"/>
          </p:cNvPr>
          <p:cNvSpPr txBox="1"/>
          <p:nvPr/>
        </p:nvSpPr>
        <p:spPr>
          <a:xfrm>
            <a:off x="900113" y="5345373"/>
            <a:ext cx="7344816" cy="461665"/>
          </a:xfrm>
          <a:prstGeom prst="rect">
            <a:avLst/>
          </a:prstGeom>
          <a:noFill/>
        </p:spPr>
        <p:txBody>
          <a:bodyPr wrap="square" rtlCol="0">
            <a:spAutoFit/>
          </a:bodyPr>
          <a:lstStyle/>
          <a:p>
            <a:r>
              <a:rPr lang="bg-BG" sz="2400" b="1" cap="all" dirty="0">
                <a:solidFill>
                  <a:srgbClr val="002060"/>
                </a:solidFill>
              </a:rPr>
              <a:t> 6</a:t>
            </a:r>
            <a:r>
              <a:rPr lang="bg-BG" sz="2400" b="1" cap="all" dirty="0" smtClean="0">
                <a:solidFill>
                  <a:srgbClr val="002060"/>
                </a:solidFill>
              </a:rPr>
              <a:t>. нашите действия</a:t>
            </a:r>
            <a:endParaRPr lang="bg-BG" sz="2400" b="1" cap="all" dirty="0">
              <a:solidFill>
                <a:srgbClr val="002060"/>
              </a:solidFill>
            </a:endParaRPr>
          </a:p>
        </p:txBody>
      </p:sp>
      <p:sp>
        <p:nvSpPr>
          <p:cNvPr id="16" name="AutoShape 16">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227126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1" grpId="0"/>
      <p:bldP spid="12"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D:\СНИМКИ\kaliakra\Нова папка (2)\IMG_20150410_15433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35339"/>
            <a:ext cx="9410554" cy="6562013"/>
          </a:xfrm>
          <a:prstGeom prst="rect">
            <a:avLst/>
          </a:prstGeom>
          <a:noFill/>
          <a:extLst>
            <a:ext uri="{909E8E84-426E-40DD-AFC4-6F175D3DCCD1}">
              <a14:hiddenFill xmlns:a14="http://schemas.microsoft.com/office/drawing/2010/main">
                <a:solidFill>
                  <a:srgbClr val="FFFFFF"/>
                </a:solidFill>
              </a14:hiddenFill>
            </a:ext>
          </a:extLst>
        </p:spPr>
      </p:pic>
      <p:sp>
        <p:nvSpPr>
          <p:cNvPr id="11" name="Правоъгълник с два заоблени срещуположни ъгъла 10"/>
          <p:cNvSpPr/>
          <p:nvPr/>
        </p:nvSpPr>
        <p:spPr>
          <a:xfrm>
            <a:off x="611560" y="2332680"/>
            <a:ext cx="8124517" cy="3849465"/>
          </a:xfrm>
          <a:prstGeom prst="round2DiagRect">
            <a:avLst/>
          </a:prstGeom>
          <a:solidFill>
            <a:srgbClr val="77ADEF">
              <a:alpha val="31765"/>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50000"/>
              </a:spcBef>
            </a:pPr>
            <a:endParaRPr lang="bg-BG" altLang="bg-BG" sz="2800" b="1" dirty="0">
              <a:solidFill>
                <a:srgbClr val="000099"/>
              </a:solidFill>
              <a:latin typeface="Times New Roman" panose="02020603050405020304" pitchFamily="18" charset="0"/>
              <a:cs typeface="Times New Roman" panose="02020603050405020304" pitchFamily="18" charset="0"/>
            </a:endParaRPr>
          </a:p>
        </p:txBody>
      </p:sp>
      <p:sp>
        <p:nvSpPr>
          <p:cNvPr id="4" name="Текстово поле 3"/>
          <p:cNvSpPr txBox="1"/>
          <p:nvPr/>
        </p:nvSpPr>
        <p:spPr>
          <a:xfrm>
            <a:off x="611560" y="2996952"/>
            <a:ext cx="8127145" cy="4315027"/>
          </a:xfrm>
          <a:prstGeom prst="rect">
            <a:avLst/>
          </a:prstGeom>
          <a:noFill/>
        </p:spPr>
        <p:txBody>
          <a:bodyPr wrap="square" rtlCol="0">
            <a:spAutoFit/>
          </a:bodyPr>
          <a:lstStyle/>
          <a:p>
            <a:pPr lvl="0" fontAlgn="base">
              <a:spcBef>
                <a:spcPct val="50000"/>
              </a:spcBef>
              <a:spcAft>
                <a:spcPct val="0"/>
              </a:spcAft>
              <a:defRPr/>
            </a:pPr>
            <a:r>
              <a:rPr lang="bg-BG" altLang="bg-BG" sz="2800" b="1" dirty="0">
                <a:solidFill>
                  <a:schemeClr val="bg1"/>
                </a:solidFill>
                <a:latin typeface="Times New Roman" panose="02020603050405020304" pitchFamily="18" charset="0"/>
                <a:cs typeface="Times New Roman" panose="02020603050405020304" pitchFamily="18" charset="0"/>
              </a:rPr>
              <a:t>Калиакра е една от първите защитени територии в България, обявен за природен резерват през 1941 г. Днес защитената зона обхваща сухоземна територия и акватория с обща площ 687,5 хектара. Калиакра е единствения резерват в България, включващ и защитена морска акватория.</a:t>
            </a:r>
          </a:p>
          <a:p>
            <a:pPr lvl="0" fontAlgn="base">
              <a:spcBef>
                <a:spcPct val="30000"/>
              </a:spcBef>
              <a:spcAft>
                <a:spcPct val="0"/>
              </a:spcAft>
              <a:defRPr/>
            </a:pPr>
            <a:endParaRPr lang="bg-BG" altLang="bg-BG" sz="2800" b="1" dirty="0">
              <a:solidFill>
                <a:schemeClr val="bg1"/>
              </a:solidFill>
              <a:latin typeface="Times New Roman" panose="02020603050405020304" pitchFamily="18" charset="0"/>
              <a:cs typeface="Times New Roman" panose="02020603050405020304" pitchFamily="18" charset="0"/>
            </a:endParaRPr>
          </a:p>
          <a:p>
            <a:pPr algn="ctr">
              <a:spcBef>
                <a:spcPct val="50000"/>
              </a:spcBef>
            </a:pPr>
            <a:endParaRPr lang="bg-BG" altLang="bg-BG" sz="2800" b="1" dirty="0">
              <a:solidFill>
                <a:schemeClr val="bg1"/>
              </a:solidFill>
              <a:latin typeface="Times New Roman" panose="02020603050405020304" pitchFamily="18" charset="0"/>
              <a:cs typeface="Times New Roman" panose="02020603050405020304" pitchFamily="18" charset="0"/>
            </a:endParaRPr>
          </a:p>
        </p:txBody>
      </p:sp>
      <p:sp>
        <p:nvSpPr>
          <p:cNvPr id="5" name="Бутон: назад или предишен 4">
            <a:hlinkClick r:id="rId4" action="ppaction://hlinksldjump" highlightClick="1"/>
          </p:cNvPr>
          <p:cNvSpPr/>
          <p:nvPr/>
        </p:nvSpPr>
        <p:spPr>
          <a:xfrm>
            <a:off x="7884368" y="6182144"/>
            <a:ext cx="854337" cy="388657"/>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3481" y="-29519"/>
            <a:ext cx="320675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50411"/>
            <a:ext cx="321945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AutoShape 16">
            <a:hlinkClick r:id="" action="ppaction://hlinkshowjump?jump=nextslide" highlightClick="1"/>
          </p:cNvPr>
          <p:cNvSpPr>
            <a:spLocks noChangeArrowheads="1"/>
          </p:cNvSpPr>
          <p:nvPr/>
        </p:nvSpPr>
        <p:spPr bwMode="auto">
          <a:xfrm>
            <a:off x="8736077" y="621925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396249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5000"/>
                                        <p:tgtEl>
                                          <p:spTgt spid="11"/>
                                        </p:tgtEl>
                                      </p:cBhvr>
                                    </p:animEffect>
                                  </p:childTnLst>
                                </p:cTn>
                              </p:par>
                            </p:childTnLst>
                          </p:cTn>
                        </p:par>
                        <p:par>
                          <p:cTn id="8" fill="hold">
                            <p:stCondLst>
                              <p:cond delay="50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par>
                                <p:cTn id="12" presetID="2" presetClass="entr" presetSubtype="4" fill="hold" nodeType="with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additive="base">
                                        <p:cTn id="14" dur="500" fill="hold"/>
                                        <p:tgtEl>
                                          <p:spTgt spid="1026"/>
                                        </p:tgtEl>
                                        <p:attrNameLst>
                                          <p:attrName>ppt_x</p:attrName>
                                        </p:attrNameLst>
                                      </p:cBhvr>
                                      <p:tavLst>
                                        <p:tav tm="0">
                                          <p:val>
                                            <p:strVal val="#ppt_x"/>
                                          </p:val>
                                        </p:tav>
                                        <p:tav tm="100000">
                                          <p:val>
                                            <p:strVal val="#ppt_x"/>
                                          </p:val>
                                        </p:tav>
                                      </p:tavLst>
                                    </p:anim>
                                    <p:anim calcmode="lin" valueType="num">
                                      <p:cBhvr additive="base">
                                        <p:cTn id="15" dur="500" fill="hold"/>
                                        <p:tgtEl>
                                          <p:spTgt spid="1026"/>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027"/>
                                        </p:tgtEl>
                                        <p:attrNameLst>
                                          <p:attrName>style.visibility</p:attrName>
                                        </p:attrNameLst>
                                      </p:cBhvr>
                                      <p:to>
                                        <p:strVal val="visible"/>
                                      </p:to>
                                    </p:set>
                                    <p:anim calcmode="lin" valueType="num">
                                      <p:cBhvr additive="base">
                                        <p:cTn id="18" dur="500" fill="hold"/>
                                        <p:tgtEl>
                                          <p:spTgt spid="1027"/>
                                        </p:tgtEl>
                                        <p:attrNameLst>
                                          <p:attrName>ppt_x</p:attrName>
                                        </p:attrNameLst>
                                      </p:cBhvr>
                                      <p:tavLst>
                                        <p:tav tm="0">
                                          <p:val>
                                            <p:strVal val="#ppt_x"/>
                                          </p:val>
                                        </p:tav>
                                        <p:tav tm="100000">
                                          <p:val>
                                            <p:strVal val="#ppt_x"/>
                                          </p:val>
                                        </p:tav>
                                      </p:tavLst>
                                    </p:anim>
                                    <p:anim calcmode="lin" valueType="num">
                                      <p:cBhvr additive="base">
                                        <p:cTn id="19"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724525" y="762000"/>
            <a:ext cx="2501900" cy="914400"/>
          </a:xfrm>
        </p:spPr>
        <p:txBody>
          <a:bodyPr/>
          <a:lstStyle/>
          <a:p>
            <a:pPr algn="r"/>
            <a:r>
              <a:rPr lang="bg-BG" altLang="bg-BG" sz="3600" b="1" i="1"/>
              <a:t>Климат</a:t>
            </a:r>
          </a:p>
        </p:txBody>
      </p:sp>
      <p:sp>
        <p:nvSpPr>
          <p:cNvPr id="23555" name="Rectangle 3"/>
          <p:cNvSpPr>
            <a:spLocks noGrp="1" noChangeArrowheads="1"/>
          </p:cNvSpPr>
          <p:nvPr>
            <p:ph type="body" idx="1"/>
          </p:nvPr>
        </p:nvSpPr>
        <p:spPr>
          <a:xfrm>
            <a:off x="755650" y="981075"/>
            <a:ext cx="6408738" cy="5040313"/>
          </a:xfrm>
        </p:spPr>
        <p:txBody>
          <a:bodyPr/>
          <a:lstStyle/>
          <a:p>
            <a:r>
              <a:rPr lang="bg-BG" altLang="bg-BG" b="1" i="1" dirty="0">
                <a:solidFill>
                  <a:srgbClr val="006600"/>
                </a:solidFill>
              </a:rPr>
              <a:t>Снежна покривка:</a:t>
            </a:r>
          </a:p>
          <a:p>
            <a:pPr>
              <a:buFontTx/>
              <a:buNone/>
            </a:pPr>
            <a:r>
              <a:rPr lang="bg-BG" altLang="bg-BG" dirty="0"/>
              <a:t> (средна продължителност) - </a:t>
            </a:r>
            <a:r>
              <a:rPr lang="bg-BG" altLang="bg-BG" dirty="0">
                <a:solidFill>
                  <a:srgbClr val="000099"/>
                </a:solidFill>
              </a:rPr>
              <a:t>15 дни</a:t>
            </a:r>
          </a:p>
          <a:p>
            <a:pPr>
              <a:buFontTx/>
              <a:buNone/>
            </a:pPr>
            <a:endParaRPr lang="bg-BG" altLang="bg-BG" b="1" i="1" dirty="0"/>
          </a:p>
          <a:p>
            <a:r>
              <a:rPr lang="bg-BG" altLang="bg-BG" b="1" i="1" dirty="0">
                <a:solidFill>
                  <a:srgbClr val="006600"/>
                </a:solidFill>
              </a:rPr>
              <a:t>Сумарна слънчева радиация:</a:t>
            </a:r>
            <a:r>
              <a:rPr lang="bg-BG" altLang="bg-BG" dirty="0"/>
              <a:t> </a:t>
            </a:r>
          </a:p>
          <a:p>
            <a:pPr>
              <a:buFontTx/>
              <a:buNone/>
            </a:pPr>
            <a:r>
              <a:rPr lang="bg-BG" altLang="bg-BG" dirty="0"/>
              <a:t>                                        </a:t>
            </a:r>
            <a:r>
              <a:rPr lang="bg-BG" altLang="bg-BG" dirty="0">
                <a:solidFill>
                  <a:srgbClr val="000099"/>
                </a:solidFill>
              </a:rPr>
              <a:t>1500 </a:t>
            </a:r>
            <a:r>
              <a:rPr lang="bg-BG" altLang="bg-BG" dirty="0" err="1">
                <a:solidFill>
                  <a:srgbClr val="000099"/>
                </a:solidFill>
              </a:rPr>
              <a:t>kWh</a:t>
            </a:r>
            <a:r>
              <a:rPr lang="bg-BG" altLang="bg-BG" dirty="0">
                <a:solidFill>
                  <a:srgbClr val="000099"/>
                </a:solidFill>
              </a:rPr>
              <a:t>/m</a:t>
            </a:r>
            <a:r>
              <a:rPr lang="bg-BG" altLang="bg-BG" baseline="30000" dirty="0">
                <a:solidFill>
                  <a:srgbClr val="000099"/>
                </a:solidFill>
              </a:rPr>
              <a:t>2</a:t>
            </a:r>
          </a:p>
          <a:p>
            <a:pPr>
              <a:buFontTx/>
              <a:buNone/>
            </a:pPr>
            <a:endParaRPr lang="bg-BG" altLang="bg-BG" baseline="30000" dirty="0">
              <a:solidFill>
                <a:srgbClr val="000099"/>
              </a:solidFill>
            </a:endParaRPr>
          </a:p>
          <a:p>
            <a:r>
              <a:rPr lang="bg-BG" altLang="bg-BG" b="1" i="1" dirty="0">
                <a:solidFill>
                  <a:srgbClr val="006600"/>
                </a:solidFill>
              </a:rPr>
              <a:t>Ветрове:</a:t>
            </a:r>
          </a:p>
          <a:p>
            <a:pPr>
              <a:buFontTx/>
              <a:buNone/>
            </a:pPr>
            <a:r>
              <a:rPr lang="bg-BG" altLang="bg-BG" dirty="0"/>
              <a:t> преобладаващи посоки - </a:t>
            </a:r>
            <a:r>
              <a:rPr lang="bg-BG" altLang="bg-BG" dirty="0">
                <a:solidFill>
                  <a:srgbClr val="000099"/>
                </a:solidFill>
              </a:rPr>
              <a:t>NW, N, NE;</a:t>
            </a:r>
            <a:r>
              <a:rPr lang="bg-BG" altLang="bg-BG" dirty="0"/>
              <a:t> средна годишна скорост - </a:t>
            </a:r>
            <a:r>
              <a:rPr lang="bg-BG" altLang="bg-BG" dirty="0">
                <a:solidFill>
                  <a:srgbClr val="000099"/>
                </a:solidFill>
              </a:rPr>
              <a:t>6,7 m/s</a:t>
            </a:r>
          </a:p>
          <a:p>
            <a:endParaRPr lang="bg-BG" altLang="bg-BG" sz="2400" dirty="0">
              <a:solidFill>
                <a:srgbClr val="000099"/>
              </a:solidFill>
            </a:endParaRPr>
          </a:p>
        </p:txBody>
      </p:sp>
      <p:pic>
        <p:nvPicPr>
          <p:cNvPr id="2050" name="Picture 2" descr="D:\СНИМКИ\kaliakra\IMG_20150410_16323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385"/>
            <a:ext cx="9254885" cy="6848616"/>
          </a:xfrm>
          <a:prstGeom prst="rect">
            <a:avLst/>
          </a:prstGeom>
          <a:noFill/>
          <a:extLst>
            <a:ext uri="{909E8E84-426E-40DD-AFC4-6F175D3DCCD1}">
              <a14:hiddenFill xmlns:a14="http://schemas.microsoft.com/office/drawing/2010/main">
                <a:solidFill>
                  <a:srgbClr val="FFFFFF"/>
                </a:solidFill>
              </a14:hiddenFill>
            </a:ext>
          </a:extLst>
        </p:spPr>
      </p:pic>
      <p:sp>
        <p:nvSpPr>
          <p:cNvPr id="7" name="Правоъгълник с два скосени ъгъла от една и съща страна 6"/>
          <p:cNvSpPr/>
          <p:nvPr/>
        </p:nvSpPr>
        <p:spPr bwMode="auto">
          <a:xfrm>
            <a:off x="25743" y="1086294"/>
            <a:ext cx="8748464" cy="5256584"/>
          </a:xfrm>
          <a:prstGeom prst="snip2DiagRect">
            <a:avLst/>
          </a:prstGeom>
          <a:solidFill>
            <a:schemeClr val="accent1">
              <a:alpha val="46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457200" lvl="0" indent="-457200" fontAlgn="base">
              <a:spcBef>
                <a:spcPct val="30000"/>
              </a:spcBef>
              <a:spcAft>
                <a:spcPct val="0"/>
              </a:spcAft>
              <a:buFont typeface="Wingdings" panose="05000000000000000000" pitchFamily="2" charset="2"/>
              <a:buChar char="q"/>
              <a:defRPr/>
            </a:pPr>
            <a:r>
              <a:rPr lang="bg-BG" altLang="bg-BG" sz="2800" b="1" dirty="0">
                <a:latin typeface="Times New Roman" panose="02020603050405020304" pitchFamily="18" charset="0"/>
                <a:cs typeface="Times New Roman" panose="02020603050405020304" pitchFamily="18" charset="0"/>
              </a:rPr>
              <a:t>Калиакра е единствената </a:t>
            </a:r>
            <a:r>
              <a:rPr lang="bg-BG" altLang="bg-BG" sz="2800" b="1" dirty="0" smtClean="0">
                <a:latin typeface="Times New Roman" panose="02020603050405020304" pitchFamily="18" charset="0"/>
                <a:cs typeface="Times New Roman" panose="02020603050405020304" pitchFamily="18" charset="0"/>
              </a:rPr>
              <a:t> защитена</a:t>
            </a:r>
          </a:p>
          <a:p>
            <a:pPr lvl="0" fontAlgn="base">
              <a:spcBef>
                <a:spcPct val="30000"/>
              </a:spcBef>
              <a:spcAft>
                <a:spcPct val="0"/>
              </a:spcAft>
              <a:defRPr/>
            </a:pPr>
            <a:r>
              <a:rPr lang="bg-BG" altLang="bg-BG" sz="2800" b="1" dirty="0" smtClean="0">
                <a:latin typeface="Times New Roman" panose="02020603050405020304" pitchFamily="18" charset="0"/>
                <a:cs typeface="Times New Roman" panose="02020603050405020304" pitchFamily="18" charset="0"/>
              </a:rPr>
              <a:t>     морска акватория</a:t>
            </a:r>
            <a:r>
              <a:rPr lang="bg-BG" altLang="bg-BG" sz="2800" b="1" dirty="0" smtClean="0">
                <a:solidFill>
                  <a:srgbClr val="FFFFFF"/>
                </a:solidFill>
                <a:latin typeface="Times New Roman" panose="02020603050405020304" pitchFamily="18" charset="0"/>
                <a:cs typeface="Times New Roman" panose="02020603050405020304" pitchFamily="18" charset="0"/>
              </a:rPr>
              <a:t> в България</a:t>
            </a:r>
            <a:r>
              <a:rPr lang="bg-BG" altLang="bg-BG" sz="2800" b="1" dirty="0" smtClean="0">
                <a:latin typeface="Times New Roman" panose="02020603050405020304" pitchFamily="18" charset="0"/>
                <a:cs typeface="Times New Roman" panose="02020603050405020304" pitchFamily="18" charset="0"/>
              </a:rPr>
              <a:t>;</a:t>
            </a:r>
            <a:r>
              <a:rPr lang="en-US" altLang="bg-BG" sz="2800" b="1" dirty="0" smtClean="0">
                <a:latin typeface="Times New Roman" panose="02020603050405020304" pitchFamily="18" charset="0"/>
                <a:cs typeface="Times New Roman" panose="02020603050405020304" pitchFamily="18" charset="0"/>
              </a:rPr>
              <a:t> </a:t>
            </a:r>
            <a:endParaRPr lang="bg-BG" altLang="bg-BG" sz="2800" b="1" dirty="0" smtClean="0">
              <a:latin typeface="Times New Roman" panose="02020603050405020304" pitchFamily="18" charset="0"/>
              <a:cs typeface="Times New Roman" panose="02020603050405020304" pitchFamily="18" charset="0"/>
            </a:endParaRPr>
          </a:p>
          <a:p>
            <a:pPr marL="457200" lvl="0" indent="-457200" fontAlgn="base">
              <a:spcBef>
                <a:spcPct val="30000"/>
              </a:spcBef>
              <a:spcAft>
                <a:spcPct val="0"/>
              </a:spcAft>
              <a:buFont typeface="Wingdings" panose="05000000000000000000" pitchFamily="2" charset="2"/>
              <a:buChar char="q"/>
              <a:defRPr/>
            </a:pPr>
            <a:r>
              <a:rPr lang="bg-BG" altLang="bg-BG" sz="2800" b="1" dirty="0">
                <a:latin typeface="Times New Roman" panose="02020603050405020304" pitchFamily="18" charset="0"/>
                <a:cs typeface="Times New Roman" panose="02020603050405020304" pitchFamily="18" charset="0"/>
              </a:rPr>
              <a:t>Е</a:t>
            </a:r>
            <a:r>
              <a:rPr lang="bg-BG" altLang="bg-BG" sz="2800" b="1" dirty="0" smtClean="0">
                <a:latin typeface="Times New Roman" panose="02020603050405020304" pitchFamily="18" charset="0"/>
                <a:cs typeface="Times New Roman" panose="02020603050405020304" pitchFamily="18" charset="0"/>
              </a:rPr>
              <a:t>динственият в България по-обширен остатък, </a:t>
            </a:r>
          </a:p>
          <a:p>
            <a:pPr lvl="0" fontAlgn="base">
              <a:spcBef>
                <a:spcPct val="30000"/>
              </a:spcBef>
              <a:spcAft>
                <a:spcPct val="0"/>
              </a:spcAft>
              <a:defRPr/>
            </a:pPr>
            <a:r>
              <a:rPr lang="bg-BG" altLang="bg-BG" sz="2800" b="1" dirty="0" smtClean="0">
                <a:latin typeface="Times New Roman" panose="02020603050405020304" pitchFamily="18" charset="0"/>
                <a:cs typeface="Times New Roman" panose="02020603050405020304" pitchFamily="18" charset="0"/>
              </a:rPr>
              <a:t>     близък </a:t>
            </a:r>
            <a:r>
              <a:rPr lang="bg-BG" altLang="bg-BG" sz="2800" b="1" dirty="0">
                <a:latin typeface="Times New Roman" panose="02020603050405020304" pitchFamily="18" charset="0"/>
                <a:cs typeface="Times New Roman" panose="02020603050405020304" pitchFamily="18" charset="0"/>
              </a:rPr>
              <a:t>до </a:t>
            </a:r>
            <a:r>
              <a:rPr lang="bg-BG" altLang="bg-BG" sz="2800" b="1" dirty="0" smtClean="0">
                <a:latin typeface="Times New Roman" panose="02020603050405020304" pitchFamily="18" charset="0"/>
                <a:cs typeface="Times New Roman" panose="02020603050405020304" pitchFamily="18" charset="0"/>
              </a:rPr>
              <a:t>естествените </a:t>
            </a:r>
            <a:r>
              <a:rPr lang="bg-BG" altLang="bg-BG" sz="2800" b="1" dirty="0">
                <a:latin typeface="Times New Roman" panose="02020603050405020304" pitchFamily="18" charset="0"/>
                <a:cs typeface="Times New Roman" panose="02020603050405020304" pitchFamily="18" charset="0"/>
              </a:rPr>
              <a:t>степи</a:t>
            </a:r>
            <a:r>
              <a:rPr lang="bg-BG" altLang="bg-BG" sz="2800" b="1" dirty="0" smtClean="0">
                <a:latin typeface="Times New Roman" panose="02020603050405020304" pitchFamily="18" charset="0"/>
                <a:cs typeface="Times New Roman" panose="02020603050405020304" pitchFamily="18" charset="0"/>
              </a:rPr>
              <a:t>;</a:t>
            </a:r>
            <a:r>
              <a:rPr lang="bg-BG" altLang="bg-BG" sz="2800" dirty="0">
                <a:solidFill>
                  <a:srgbClr val="000000"/>
                </a:solidFill>
                <a:latin typeface="Times New Roman" panose="02020603050405020304" pitchFamily="18" charset="0"/>
                <a:cs typeface="Times New Roman" panose="02020603050405020304" pitchFamily="18" charset="0"/>
              </a:rPr>
              <a:t> </a:t>
            </a:r>
            <a:endParaRPr lang="bg-BG" altLang="bg-BG" sz="2800" dirty="0" smtClean="0">
              <a:solidFill>
                <a:srgbClr val="000000"/>
              </a:solidFill>
              <a:latin typeface="Times New Roman" panose="02020603050405020304" pitchFamily="18" charset="0"/>
              <a:cs typeface="Times New Roman" panose="02020603050405020304" pitchFamily="18" charset="0"/>
            </a:endParaRPr>
          </a:p>
          <a:p>
            <a:pPr marL="457200" lvl="0" indent="-457200" fontAlgn="base">
              <a:spcBef>
                <a:spcPct val="30000"/>
              </a:spcBef>
              <a:spcAft>
                <a:spcPct val="0"/>
              </a:spcAft>
              <a:buFont typeface="Wingdings" panose="05000000000000000000" pitchFamily="2" charset="2"/>
              <a:buChar char="q"/>
              <a:defRPr/>
            </a:pPr>
            <a:r>
              <a:rPr lang="bg-BG" altLang="bg-BG" sz="2800" b="1" dirty="0">
                <a:latin typeface="Times New Roman" panose="02020603050405020304" pitchFamily="18" charset="0"/>
                <a:cs typeface="Times New Roman" panose="02020603050405020304" pitchFamily="18" charset="0"/>
              </a:rPr>
              <a:t>В</a:t>
            </a:r>
            <a:r>
              <a:rPr lang="bg-BG" altLang="bg-BG" sz="2800" b="1" dirty="0" smtClean="0">
                <a:latin typeface="Times New Roman" panose="02020603050405020304" pitchFamily="18" charset="0"/>
                <a:cs typeface="Times New Roman" panose="02020603050405020304" pitchFamily="18" charset="0"/>
              </a:rPr>
              <a:t>ажна </a:t>
            </a:r>
            <a:r>
              <a:rPr lang="bg-BG" altLang="bg-BG" sz="2800" b="1" dirty="0">
                <a:latin typeface="Times New Roman" panose="02020603050405020304" pitchFamily="18" charset="0"/>
                <a:cs typeface="Times New Roman" panose="02020603050405020304" pitchFamily="18" charset="0"/>
              </a:rPr>
              <a:t>екологична </a:t>
            </a:r>
            <a:r>
              <a:rPr lang="bg-BG" altLang="bg-BG" sz="2800" b="1" dirty="0" smtClean="0">
                <a:latin typeface="Times New Roman" panose="02020603050405020304" pitchFamily="18" charset="0"/>
                <a:cs typeface="Times New Roman" panose="02020603050405020304" pitchFamily="18" charset="0"/>
              </a:rPr>
              <a:t>ниша </a:t>
            </a:r>
            <a:r>
              <a:rPr lang="bg-BG" altLang="bg-BG" sz="2800" b="1" dirty="0">
                <a:latin typeface="Times New Roman" panose="02020603050405020304" pitchFamily="18" charset="0"/>
                <a:cs typeface="Times New Roman" panose="02020603050405020304" pitchFamily="18" charset="0"/>
              </a:rPr>
              <a:t>за </a:t>
            </a:r>
            <a:r>
              <a:rPr lang="bg-BG" altLang="bg-BG" sz="2800" b="1" dirty="0" smtClean="0">
                <a:latin typeface="Times New Roman" panose="02020603050405020304" pitchFamily="18" charset="0"/>
                <a:cs typeface="Times New Roman" panose="02020603050405020304" pitchFamily="18" charset="0"/>
              </a:rPr>
              <a:t>застрашени</a:t>
            </a:r>
            <a:r>
              <a:rPr lang="en-US" altLang="bg-BG" sz="2800" b="1" dirty="0" smtClean="0">
                <a:latin typeface="Times New Roman" panose="02020603050405020304" pitchFamily="18" charset="0"/>
                <a:cs typeface="Times New Roman" panose="02020603050405020304" pitchFamily="18" charset="0"/>
              </a:rPr>
              <a:t> </a:t>
            </a:r>
            <a:endParaRPr lang="bg-BG" altLang="bg-BG" sz="2800" b="1" dirty="0" smtClean="0">
              <a:latin typeface="Times New Roman" panose="02020603050405020304" pitchFamily="18" charset="0"/>
              <a:cs typeface="Times New Roman" panose="02020603050405020304" pitchFamily="18" charset="0"/>
            </a:endParaRPr>
          </a:p>
          <a:p>
            <a:pPr lvl="0" fontAlgn="base">
              <a:spcBef>
                <a:spcPct val="30000"/>
              </a:spcBef>
              <a:spcAft>
                <a:spcPct val="0"/>
              </a:spcAft>
              <a:defRPr/>
            </a:pPr>
            <a:r>
              <a:rPr lang="bg-BG" altLang="bg-BG" sz="2800" b="1" dirty="0">
                <a:latin typeface="Times New Roman" panose="02020603050405020304" pitchFamily="18" charset="0"/>
                <a:cs typeface="Times New Roman" panose="02020603050405020304" pitchFamily="18" charset="0"/>
              </a:rPr>
              <a:t> </a:t>
            </a:r>
            <a:r>
              <a:rPr lang="bg-BG" altLang="bg-BG" sz="2800" b="1" dirty="0" smtClean="0">
                <a:latin typeface="Times New Roman" panose="02020603050405020304" pitchFamily="18" charset="0"/>
                <a:cs typeface="Times New Roman" panose="02020603050405020304" pitchFamily="18" charset="0"/>
              </a:rPr>
              <a:t>    и </a:t>
            </a:r>
            <a:r>
              <a:rPr lang="bg-BG" altLang="bg-BG" sz="2800" b="1" dirty="0">
                <a:latin typeface="Times New Roman" panose="02020603050405020304" pitchFamily="18" charset="0"/>
                <a:cs typeface="Times New Roman" panose="02020603050405020304" pitchFamily="18" charset="0"/>
              </a:rPr>
              <a:t>редки </a:t>
            </a:r>
            <a:r>
              <a:rPr lang="bg-BG" altLang="bg-BG" sz="2800" b="1" dirty="0" smtClean="0">
                <a:latin typeface="Times New Roman" panose="02020603050405020304" pitchFamily="18" charset="0"/>
                <a:cs typeface="Times New Roman" panose="02020603050405020304" pitchFamily="18" charset="0"/>
              </a:rPr>
              <a:t>видове. </a:t>
            </a:r>
            <a:endParaRPr lang="bg-BG" altLang="bg-BG" sz="2800" b="1" dirty="0">
              <a:latin typeface="Times New Roman" panose="02020603050405020304" pitchFamily="18" charset="0"/>
              <a:cs typeface="Times New Roman" panose="02020603050405020304" pitchFamily="18" charset="0"/>
            </a:endParaRPr>
          </a:p>
        </p:txBody>
      </p:sp>
      <p:sp>
        <p:nvSpPr>
          <p:cNvPr id="2" name="Бутон: назад или предишен 1">
            <a:hlinkClick r:id="rId4" action="ppaction://hlinksldjump" highlightClick="1"/>
          </p:cNvPr>
          <p:cNvSpPr/>
          <p:nvPr/>
        </p:nvSpPr>
        <p:spPr bwMode="auto">
          <a:xfrm>
            <a:off x="7185532" y="6342878"/>
            <a:ext cx="1224136" cy="506994"/>
          </a:xfrm>
          <a:prstGeom prst="actionButtonBackPreviou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bg-BG" sz="1800" b="1" i="0" u="none" strike="noStrike" cap="none" normalizeH="0" baseline="0" dirty="0" smtClean="0">
              <a:ln>
                <a:noFill/>
              </a:ln>
              <a:solidFill>
                <a:schemeClr val="tx1"/>
              </a:solidFill>
              <a:effectLst/>
              <a:latin typeface="Arial" charset="0"/>
              <a:cs typeface="Arial" charset="0"/>
            </a:endParaRPr>
          </a:p>
        </p:txBody>
      </p:sp>
      <p:sp>
        <p:nvSpPr>
          <p:cNvPr id="8" name="AutoShape 16">
            <a:hlinkClick r:id="" action="ppaction://hlinkshowjump?jump=nextslide" highlightClick="1"/>
          </p:cNvPr>
          <p:cNvSpPr>
            <a:spLocks noChangeArrowheads="1"/>
          </p:cNvSpPr>
          <p:nvPr/>
        </p:nvSpPr>
        <p:spPr bwMode="auto">
          <a:xfrm>
            <a:off x="8388424" y="6342879"/>
            <a:ext cx="755576" cy="515122"/>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41920925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20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3555">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 calcmode="lin" valueType="num">
                                      <p:cBhvr additive="base">
                                        <p:cTn id="12" dur="20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23555">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anim calcmode="lin" valueType="num">
                                      <p:cBhvr additive="base">
                                        <p:cTn id="17" dur="20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23555">
                                            <p:txEl>
                                              <p:pRg st="3" end="3"/>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6000"/>
                            </p:stCondLst>
                            <p:childTnLst>
                              <p:par>
                                <p:cTn id="20" presetID="2" presetClass="entr" presetSubtype="4" fill="hold" grpId="0" nodeType="afterEffect">
                                  <p:stCondLst>
                                    <p:cond delay="0"/>
                                  </p:stCondLst>
                                  <p:childTnLst>
                                    <p:set>
                                      <p:cBhvr>
                                        <p:cTn id="21" dur="1" fill="hold">
                                          <p:stCondLst>
                                            <p:cond delay="0"/>
                                          </p:stCondLst>
                                        </p:cTn>
                                        <p:tgtEl>
                                          <p:spTgt spid="23555">
                                            <p:txEl>
                                              <p:pRg st="4" end="4"/>
                                            </p:txEl>
                                          </p:spTgt>
                                        </p:tgtEl>
                                        <p:attrNameLst>
                                          <p:attrName>style.visibility</p:attrName>
                                        </p:attrNameLst>
                                      </p:cBhvr>
                                      <p:to>
                                        <p:strVal val="visible"/>
                                      </p:to>
                                    </p:set>
                                    <p:anim calcmode="lin" valueType="num">
                                      <p:cBhvr additive="base">
                                        <p:cTn id="22" dur="20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23555">
                                            <p:txEl>
                                              <p:pRg st="4" end="4"/>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8000"/>
                            </p:stCondLst>
                            <p:childTnLst>
                              <p:par>
                                <p:cTn id="25" presetID="2" presetClass="entr" presetSubtype="4" fill="hold" grpId="0" nodeType="afterEffect">
                                  <p:stCondLst>
                                    <p:cond delay="0"/>
                                  </p:stCondLst>
                                  <p:childTnLst>
                                    <p:set>
                                      <p:cBhvr>
                                        <p:cTn id="26" dur="1" fill="hold">
                                          <p:stCondLst>
                                            <p:cond delay="0"/>
                                          </p:stCondLst>
                                        </p:cTn>
                                        <p:tgtEl>
                                          <p:spTgt spid="23555">
                                            <p:txEl>
                                              <p:pRg st="6" end="6"/>
                                            </p:txEl>
                                          </p:spTgt>
                                        </p:tgtEl>
                                        <p:attrNameLst>
                                          <p:attrName>style.visibility</p:attrName>
                                        </p:attrNameLst>
                                      </p:cBhvr>
                                      <p:to>
                                        <p:strVal val="visible"/>
                                      </p:to>
                                    </p:set>
                                    <p:anim calcmode="lin" valueType="num">
                                      <p:cBhvr additive="base">
                                        <p:cTn id="27" dur="2000" fill="hold"/>
                                        <p:tgtEl>
                                          <p:spTgt spid="23555">
                                            <p:txEl>
                                              <p:pRg st="6" end="6"/>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23555">
                                            <p:txEl>
                                              <p:pRg st="6" end="6"/>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0000"/>
                            </p:stCondLst>
                            <p:childTnLst>
                              <p:par>
                                <p:cTn id="30" presetID="2" presetClass="entr" presetSubtype="4" fill="hold" grpId="0" nodeType="afterEffect">
                                  <p:stCondLst>
                                    <p:cond delay="0"/>
                                  </p:stCondLst>
                                  <p:childTnLst>
                                    <p:set>
                                      <p:cBhvr>
                                        <p:cTn id="31" dur="1" fill="hold">
                                          <p:stCondLst>
                                            <p:cond delay="0"/>
                                          </p:stCondLst>
                                        </p:cTn>
                                        <p:tgtEl>
                                          <p:spTgt spid="23555">
                                            <p:txEl>
                                              <p:pRg st="7" end="7"/>
                                            </p:txEl>
                                          </p:spTgt>
                                        </p:tgtEl>
                                        <p:attrNameLst>
                                          <p:attrName>style.visibility</p:attrName>
                                        </p:attrNameLst>
                                      </p:cBhvr>
                                      <p:to>
                                        <p:strVal val="visible"/>
                                      </p:to>
                                    </p:set>
                                    <p:anim calcmode="lin" valueType="num">
                                      <p:cBhvr additive="base">
                                        <p:cTn id="32" dur="2000" fill="hold"/>
                                        <p:tgtEl>
                                          <p:spTgt spid="23555">
                                            <p:txEl>
                                              <p:pRg st="7" end="7"/>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23555">
                                            <p:txEl>
                                              <p:pRg st="7" end="7"/>
                                            </p:txEl>
                                          </p:spTgt>
                                        </p:tgtEl>
                                        <p:attrNameLst>
                                          <p:attrName>ppt_y</p:attrName>
                                        </p:attrNameLst>
                                      </p:cBhvr>
                                      <p:tavLst>
                                        <p:tav tm="0">
                                          <p:val>
                                            <p:strVal val="1+#ppt_h/2"/>
                                          </p:val>
                                        </p:tav>
                                        <p:tav tm="100000">
                                          <p:val>
                                            <p:strVal val="#ppt_y"/>
                                          </p:val>
                                        </p:tav>
                                      </p:tavLst>
                                    </p:anim>
                                  </p:childTnLst>
                                </p:cTn>
                              </p:par>
                            </p:childTnLst>
                          </p:cTn>
                        </p:par>
                        <p:par>
                          <p:cTn id="34" fill="hold">
                            <p:stCondLst>
                              <p:cond delay="12000"/>
                            </p:stCondLst>
                            <p:childTnLst>
                              <p:par>
                                <p:cTn id="35" presetID="22" presetClass="entr" presetSubtype="4" fill="hold" nodeType="after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wipe(down)">
                                      <p:cBhvr>
                                        <p:cTn id="37" dur="1750"/>
                                        <p:tgtEl>
                                          <p:spTgt spid="2050"/>
                                        </p:tgtEl>
                                      </p:cBhvr>
                                    </p:animEffect>
                                  </p:childTnLst>
                                </p:cTn>
                              </p:par>
                            </p:childTnLst>
                          </p:cTn>
                        </p:par>
                        <p:par>
                          <p:cTn id="38" fill="hold">
                            <p:stCondLst>
                              <p:cond delay="13750"/>
                            </p:stCondLst>
                            <p:childTnLst>
                              <p:par>
                                <p:cTn id="39" presetID="16" presetClass="entr" presetSubtype="21"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barn(inVertical)">
                                      <p:cBhvr>
                                        <p:cTn id="41"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endParaRPr lang="bg-BG"/>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35" y="2874574"/>
            <a:ext cx="5234675" cy="3874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7385" y="3285591"/>
            <a:ext cx="4603039" cy="34557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332656"/>
            <a:ext cx="7370856" cy="376530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Бутон: напред или следващ 4">
            <a:hlinkClick r:id="" action="ppaction://hlinkshowjump?jump=nextslide" highlightClick="1"/>
          </p:cNvPr>
          <p:cNvSpPr/>
          <p:nvPr/>
        </p:nvSpPr>
        <p:spPr>
          <a:xfrm>
            <a:off x="8244408" y="6309320"/>
            <a:ext cx="899592" cy="54868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Правоъгълник с два заоблени срещуположни ъгъла 3"/>
          <p:cNvSpPr/>
          <p:nvPr/>
        </p:nvSpPr>
        <p:spPr>
          <a:xfrm>
            <a:off x="755576" y="836712"/>
            <a:ext cx="7954848" cy="5328592"/>
          </a:xfrm>
          <a:prstGeom prst="round2DiagRect">
            <a:avLst/>
          </a:prstGeom>
          <a:solidFill>
            <a:srgbClr val="77ADEF">
              <a:alpha val="4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fontAlgn="base">
              <a:spcBef>
                <a:spcPts val="430"/>
              </a:spcBef>
            </a:pPr>
            <a:r>
              <a:rPr lang="bg-BG" sz="2800" b="1" dirty="0">
                <a:solidFill>
                  <a:schemeClr val="bg1"/>
                </a:solidFill>
                <a:latin typeface="Arial"/>
              </a:rPr>
              <a:t>Нос Калиакра е най-югоизточната част на Добруджанското плато. Намира се </a:t>
            </a:r>
            <a:r>
              <a:rPr lang="bg-BG" sz="2800" b="1" dirty="0" smtClean="0">
                <a:solidFill>
                  <a:schemeClr val="bg1"/>
                </a:solidFill>
                <a:latin typeface="Arial"/>
              </a:rPr>
              <a:t>на </a:t>
            </a:r>
            <a:r>
              <a:rPr lang="bg-BG" sz="2800" b="1" dirty="0">
                <a:solidFill>
                  <a:schemeClr val="bg1"/>
                </a:solidFill>
                <a:latin typeface="Arial"/>
              </a:rPr>
              <a:t>12 км от </a:t>
            </a:r>
            <a:r>
              <a:rPr lang="bg-BG" sz="2800" b="1" dirty="0" smtClean="0">
                <a:solidFill>
                  <a:schemeClr val="bg1"/>
                </a:solidFill>
                <a:latin typeface="Arial"/>
              </a:rPr>
              <a:t>Каварна</a:t>
            </a:r>
            <a:r>
              <a:rPr lang="en-US" sz="2800" b="1" dirty="0" smtClean="0">
                <a:solidFill>
                  <a:schemeClr val="bg1"/>
                </a:solidFill>
                <a:latin typeface="Arial"/>
              </a:rPr>
              <a:t>. </a:t>
            </a:r>
            <a:r>
              <a:rPr lang="bg-BG" sz="2800" b="1" dirty="0" smtClean="0">
                <a:solidFill>
                  <a:schemeClr val="bg1"/>
                </a:solidFill>
                <a:latin typeface="Arial"/>
              </a:rPr>
              <a:t>Носът </a:t>
            </a:r>
            <a:r>
              <a:rPr lang="bg-BG" sz="2800" b="1" dirty="0">
                <a:solidFill>
                  <a:schemeClr val="bg1"/>
                </a:solidFill>
                <a:latin typeface="Arial"/>
              </a:rPr>
              <a:t>е вдаден </a:t>
            </a:r>
            <a:r>
              <a:rPr lang="bg-BG" sz="2800" b="1" dirty="0" smtClean="0">
                <a:solidFill>
                  <a:schemeClr val="bg1"/>
                </a:solidFill>
                <a:latin typeface="Arial"/>
              </a:rPr>
              <a:t>на</a:t>
            </a:r>
            <a:endParaRPr lang="en-US" sz="2800" b="1" dirty="0" smtClean="0">
              <a:solidFill>
                <a:schemeClr val="bg1"/>
              </a:solidFill>
              <a:latin typeface="Arial"/>
            </a:endParaRPr>
          </a:p>
          <a:p>
            <a:pPr lvl="0" fontAlgn="base">
              <a:spcBef>
                <a:spcPts val="430"/>
              </a:spcBef>
            </a:pPr>
            <a:r>
              <a:rPr lang="bg-BG" sz="2800" b="1" dirty="0" smtClean="0">
                <a:solidFill>
                  <a:schemeClr val="bg1"/>
                </a:solidFill>
                <a:latin typeface="Arial"/>
              </a:rPr>
              <a:t> </a:t>
            </a:r>
            <a:r>
              <a:rPr lang="bg-BG" sz="2800" b="1" dirty="0">
                <a:solidFill>
                  <a:schemeClr val="bg1"/>
                </a:solidFill>
                <a:latin typeface="Arial"/>
              </a:rPr>
              <a:t>2 км навътре в морето и наподобява полуостров, представлява природен и археологически резерват и един от Стоте национални туристически обекта.</a:t>
            </a:r>
            <a:endParaRPr lang="en-US" sz="2800" b="1" dirty="0">
              <a:solidFill>
                <a:schemeClr val="bg1"/>
              </a:solidFill>
              <a:latin typeface="Arial"/>
            </a:endParaRPr>
          </a:p>
        </p:txBody>
      </p:sp>
      <p:sp>
        <p:nvSpPr>
          <p:cNvPr id="8" name="Бутон: назад или предишен 7">
            <a:hlinkClick r:id="rId6" action="ppaction://hlinksldjump" highlightClick="1"/>
          </p:cNvPr>
          <p:cNvSpPr/>
          <p:nvPr/>
        </p:nvSpPr>
        <p:spPr>
          <a:xfrm>
            <a:off x="7457199" y="6398639"/>
            <a:ext cx="854337" cy="388657"/>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Tree>
    <p:extLst>
      <p:ext uri="{BB962C8B-B14F-4D97-AF65-F5344CB8AC3E}">
        <p14:creationId xmlns:p14="http://schemas.microsoft.com/office/powerpoint/2010/main" val="21447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500"/>
                                        <p:tgtEl>
                                          <p:spTgt spid="4"/>
                                        </p:tgtEl>
                                      </p:cBhvr>
                                    </p:animEffect>
                                  </p:childTnLst>
                                </p:cTn>
                              </p:par>
                            </p:childTnLst>
                          </p:cTn>
                        </p:par>
                        <p:par>
                          <p:cTn id="8" fill="hold">
                            <p:stCondLst>
                              <p:cond delay="1500"/>
                            </p:stCondLst>
                            <p:childTnLst>
                              <p:par>
                                <p:cTn id="9" presetID="2" presetClass="entr" presetSubtype="4"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1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4" fill="hold" nodeType="after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 calcmode="lin" valueType="num">
                                      <p:cBhvr additive="base">
                                        <p:cTn id="16" dur="1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7" dur="1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bg-BG" altLang="bg-BG"/>
              <a:t>ФЛОРА</a:t>
            </a:r>
          </a:p>
        </p:txBody>
      </p:sp>
      <p:pic>
        <p:nvPicPr>
          <p:cNvPr id="8196" name="Picture 4" descr="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76250"/>
            <a:ext cx="7993062" cy="5942013"/>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ANd9GcTu0wdDE0rVBesSwCWH2OXgNggE5UfP3CxfaNgBVS2hi7QM7LK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773238"/>
            <a:ext cx="2447925" cy="1847850"/>
          </a:xfrm>
          <a:prstGeom prst="rect">
            <a:avLst/>
          </a:prstGeom>
          <a:noFill/>
          <a:extLst>
            <a:ext uri="{909E8E84-426E-40DD-AFC4-6F175D3DCCD1}">
              <a14:hiddenFill xmlns:a14="http://schemas.microsoft.com/office/drawing/2010/main">
                <a:solidFill>
                  <a:srgbClr val="FFFFFF"/>
                </a:solidFill>
              </a14:hiddenFill>
            </a:ext>
          </a:extLst>
        </p:spPr>
      </p:pic>
      <p:sp>
        <p:nvSpPr>
          <p:cNvPr id="3" name="Бутон: напред или следващ 2">
            <a:hlinkClick r:id="" action="ppaction://hlinkshowjump?jump=nextslide" highlightClick="1"/>
          </p:cNvPr>
          <p:cNvSpPr/>
          <p:nvPr/>
        </p:nvSpPr>
        <p:spPr bwMode="auto">
          <a:xfrm>
            <a:off x="8028384" y="5949280"/>
            <a:ext cx="1115616" cy="720080"/>
          </a:xfrm>
          <a:prstGeom prst="actionButtonForwardNex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bg-BG" sz="1800" b="1" i="0" u="none" strike="noStrike" cap="none" normalizeH="0" baseline="0" smtClean="0">
              <a:ln>
                <a:noFill/>
              </a:ln>
              <a:solidFill>
                <a:schemeClr val="tx1"/>
              </a:solidFill>
              <a:effectLst/>
              <a:latin typeface="Arial" charset="0"/>
              <a:cs typeface="Arial" charset="0"/>
            </a:endParaRPr>
          </a:p>
        </p:txBody>
      </p:sp>
      <p:sp>
        <p:nvSpPr>
          <p:cNvPr id="2" name="Правоъгълник с два скосени ъгъла от една и съща страна 1"/>
          <p:cNvSpPr/>
          <p:nvPr/>
        </p:nvSpPr>
        <p:spPr bwMode="auto">
          <a:xfrm>
            <a:off x="251520" y="476250"/>
            <a:ext cx="7993062" cy="5689054"/>
          </a:xfrm>
          <a:prstGeom prst="snip2DiagRect">
            <a:avLst/>
          </a:prstGeom>
          <a:solidFill>
            <a:schemeClr val="accent1">
              <a:alpha val="51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lvl="0" algn="ctr" fontAlgn="base">
              <a:spcBef>
                <a:spcPct val="0"/>
              </a:spcBef>
              <a:spcAft>
                <a:spcPct val="0"/>
              </a:spcAft>
            </a:pPr>
            <a:endParaRPr lang="bg-BG" altLang="bg-BG" sz="3200" b="1" dirty="0" smtClean="0">
              <a:solidFill>
                <a:srgbClr val="FFFFFF"/>
              </a:solidFill>
              <a:latin typeface="Times New Roman" panose="02020603050405020304" pitchFamily="18" charset="0"/>
              <a:cs typeface="Times New Roman" panose="02020603050405020304" pitchFamily="18" charset="0"/>
            </a:endParaRPr>
          </a:p>
          <a:p>
            <a:pPr lvl="0" algn="ctr" fontAlgn="base">
              <a:spcBef>
                <a:spcPct val="0"/>
              </a:spcBef>
              <a:spcAft>
                <a:spcPct val="0"/>
              </a:spcAft>
            </a:pPr>
            <a:r>
              <a:rPr lang="bg-BG" altLang="bg-BG" sz="3200" b="1" dirty="0" smtClean="0">
                <a:solidFill>
                  <a:srgbClr val="FFFFFF"/>
                </a:solidFill>
                <a:latin typeface="Times New Roman" panose="02020603050405020304" pitchFamily="18" charset="0"/>
                <a:cs typeface="Times New Roman" panose="02020603050405020304" pitchFamily="18" charset="0"/>
              </a:rPr>
              <a:t>Флора:</a:t>
            </a:r>
          </a:p>
          <a:p>
            <a:pPr lvl="0" fontAlgn="base">
              <a:spcBef>
                <a:spcPct val="0"/>
              </a:spcBef>
              <a:spcAft>
                <a:spcPct val="0"/>
              </a:spcAft>
            </a:pPr>
            <a:r>
              <a:rPr lang="bg-BG" altLang="bg-BG" sz="3200" b="1" dirty="0" smtClean="0">
                <a:solidFill>
                  <a:srgbClr val="FFC000"/>
                </a:solidFill>
                <a:latin typeface="Times New Roman" panose="02020603050405020304" pitchFamily="18" charset="0"/>
                <a:cs typeface="Times New Roman" panose="02020603050405020304" pitchFamily="18" charset="0"/>
              </a:rPr>
              <a:t>359 </a:t>
            </a:r>
            <a:r>
              <a:rPr lang="bg-BG" altLang="bg-BG" sz="3200" b="1" dirty="0" smtClean="0">
                <a:solidFill>
                  <a:srgbClr val="FFFFFF"/>
                </a:solidFill>
                <a:latin typeface="Times New Roman" panose="02020603050405020304" pitchFamily="18" charset="0"/>
                <a:cs typeface="Times New Roman" panose="02020603050405020304" pitchFamily="18" charset="0"/>
              </a:rPr>
              <a:t>тревисти</a:t>
            </a:r>
          </a:p>
          <a:p>
            <a:pPr lvl="0" fontAlgn="base">
              <a:spcBef>
                <a:spcPct val="0"/>
              </a:spcBef>
              <a:spcAft>
                <a:spcPct val="0"/>
              </a:spcAft>
            </a:pPr>
            <a:r>
              <a:rPr lang="bg-BG" altLang="bg-BG" sz="3200" b="1" dirty="0" smtClean="0">
                <a:solidFill>
                  <a:srgbClr val="FFC000"/>
                </a:solidFill>
                <a:latin typeface="Times New Roman" panose="02020603050405020304" pitchFamily="18" charset="0"/>
                <a:cs typeface="Times New Roman" panose="02020603050405020304" pitchFamily="18" charset="0"/>
              </a:rPr>
              <a:t>17 </a:t>
            </a:r>
            <a:r>
              <a:rPr lang="bg-BG" altLang="bg-BG" sz="3200" b="1" dirty="0" smtClean="0">
                <a:solidFill>
                  <a:srgbClr val="FFFFFF"/>
                </a:solidFill>
                <a:latin typeface="Times New Roman" panose="02020603050405020304" pitchFamily="18" charset="0"/>
                <a:cs typeface="Times New Roman" panose="02020603050405020304" pitchFamily="18" charset="0"/>
              </a:rPr>
              <a:t>храстови</a:t>
            </a:r>
          </a:p>
          <a:p>
            <a:pPr lvl="0" fontAlgn="base">
              <a:spcBef>
                <a:spcPct val="0"/>
              </a:spcBef>
              <a:spcAft>
                <a:spcPct val="0"/>
              </a:spcAft>
            </a:pPr>
            <a:r>
              <a:rPr lang="bg-BG" altLang="bg-BG" sz="3200" b="1" dirty="0" smtClean="0">
                <a:solidFill>
                  <a:srgbClr val="FFC000"/>
                </a:solidFill>
                <a:latin typeface="Times New Roman" panose="02020603050405020304" pitchFamily="18" charset="0"/>
                <a:cs typeface="Times New Roman" panose="02020603050405020304" pitchFamily="18" charset="0"/>
              </a:rPr>
              <a:t>18 </a:t>
            </a:r>
            <a:r>
              <a:rPr lang="bg-BG" altLang="bg-BG" sz="3200" b="1" dirty="0">
                <a:solidFill>
                  <a:srgbClr val="FFFFFF"/>
                </a:solidFill>
                <a:latin typeface="Times New Roman" panose="02020603050405020304" pitchFamily="18" charset="0"/>
                <a:cs typeface="Times New Roman" panose="02020603050405020304" pitchFamily="18" charset="0"/>
              </a:rPr>
              <a:t>дървесни </a:t>
            </a:r>
            <a:r>
              <a:rPr lang="bg-BG" altLang="bg-BG" sz="3200" b="1" dirty="0" smtClean="0">
                <a:solidFill>
                  <a:srgbClr val="FFFFFF"/>
                </a:solidFill>
                <a:latin typeface="Times New Roman" panose="02020603050405020304" pitchFamily="18" charset="0"/>
                <a:cs typeface="Times New Roman" panose="02020603050405020304" pitchFamily="18" charset="0"/>
              </a:rPr>
              <a:t>вида </a:t>
            </a:r>
          </a:p>
          <a:p>
            <a:pPr lvl="0" fontAlgn="base">
              <a:spcBef>
                <a:spcPct val="0"/>
              </a:spcBef>
              <a:spcAft>
                <a:spcPct val="0"/>
              </a:spcAft>
            </a:pPr>
            <a:r>
              <a:rPr lang="bg-BG" altLang="bg-BG" sz="3200" b="1" dirty="0" smtClean="0">
                <a:solidFill>
                  <a:srgbClr val="FFC000"/>
                </a:solidFill>
                <a:latin typeface="Times New Roman" panose="02020603050405020304" pitchFamily="18" charset="0"/>
                <a:cs typeface="Times New Roman" panose="02020603050405020304" pitchFamily="18" charset="0"/>
              </a:rPr>
              <a:t>40</a:t>
            </a:r>
            <a:r>
              <a:rPr lang="bg-BG" altLang="bg-BG" sz="3200" b="1" dirty="0" smtClean="0">
                <a:solidFill>
                  <a:srgbClr val="C00000"/>
                </a:solidFill>
                <a:latin typeface="Times New Roman" panose="02020603050405020304" pitchFamily="18" charset="0"/>
                <a:cs typeface="Times New Roman" panose="02020603050405020304" pitchFamily="18" charset="0"/>
              </a:rPr>
              <a:t> </a:t>
            </a:r>
            <a:r>
              <a:rPr lang="bg-BG" altLang="bg-BG" sz="3200" b="1" dirty="0">
                <a:solidFill>
                  <a:srgbClr val="FFFFFF"/>
                </a:solidFill>
                <a:latin typeface="Times New Roman" panose="02020603050405020304" pitchFamily="18" charset="0"/>
                <a:cs typeface="Times New Roman" panose="02020603050405020304" pitchFamily="18" charset="0"/>
              </a:rPr>
              <a:t>вида редки, застрашени </a:t>
            </a:r>
            <a:r>
              <a:rPr lang="bg-BG" altLang="bg-BG" sz="3200" b="1" dirty="0" smtClean="0">
                <a:solidFill>
                  <a:srgbClr val="FFFFFF"/>
                </a:solidFill>
                <a:latin typeface="Times New Roman" panose="02020603050405020304" pitchFamily="18" charset="0"/>
                <a:cs typeface="Times New Roman" panose="02020603050405020304" pitchFamily="18" charset="0"/>
              </a:rPr>
              <a:t>от изчезване</a:t>
            </a:r>
          </a:p>
          <a:p>
            <a:pPr lvl="0" fontAlgn="base">
              <a:spcBef>
                <a:spcPct val="0"/>
              </a:spcBef>
              <a:spcAft>
                <a:spcPct val="0"/>
              </a:spcAft>
            </a:pPr>
            <a:r>
              <a:rPr lang="bg-BG" altLang="bg-BG" sz="3200" b="1" dirty="0">
                <a:solidFill>
                  <a:srgbClr val="FFFFFF"/>
                </a:solidFill>
                <a:latin typeface="Times New Roman" panose="02020603050405020304" pitchFamily="18" charset="0"/>
                <a:cs typeface="Times New Roman" panose="02020603050405020304" pitchFamily="18" charset="0"/>
              </a:rPr>
              <a:t> </a:t>
            </a:r>
            <a:r>
              <a:rPr lang="bg-BG" altLang="bg-BG" sz="3200" b="1" dirty="0" smtClean="0">
                <a:solidFill>
                  <a:srgbClr val="FFFFFF"/>
                </a:solidFill>
                <a:latin typeface="Times New Roman" panose="02020603050405020304" pitchFamily="18" charset="0"/>
                <a:cs typeface="Times New Roman" panose="02020603050405020304" pitchFamily="18" charset="0"/>
              </a:rPr>
              <a:t>   </a:t>
            </a:r>
            <a:r>
              <a:rPr lang="bg-BG" altLang="bg-BG" sz="3200" b="1" dirty="0">
                <a:solidFill>
                  <a:srgbClr val="FFFFFF"/>
                </a:solidFill>
                <a:latin typeface="Times New Roman" panose="02020603050405020304" pitchFamily="18" charset="0"/>
                <a:cs typeface="Times New Roman" panose="02020603050405020304" pitchFamily="18" charset="0"/>
              </a:rPr>
              <a:t>и </a:t>
            </a:r>
            <a:r>
              <a:rPr lang="bg-BG" altLang="bg-BG" sz="3200" b="1" dirty="0" smtClean="0">
                <a:solidFill>
                  <a:srgbClr val="FFFFFF"/>
                </a:solidFill>
                <a:latin typeface="Times New Roman" panose="02020603050405020304" pitchFamily="18" charset="0"/>
                <a:cs typeface="Times New Roman" panose="02020603050405020304" pitchFamily="18" charset="0"/>
              </a:rPr>
              <a:t>ендемични растителни вида </a:t>
            </a:r>
          </a:p>
          <a:p>
            <a:pPr lvl="0" fontAlgn="base">
              <a:spcBef>
                <a:spcPct val="0"/>
              </a:spcBef>
              <a:spcAft>
                <a:spcPct val="0"/>
              </a:spcAft>
            </a:pPr>
            <a:r>
              <a:rPr lang="bg-BG" altLang="bg-BG" sz="3200" b="1" dirty="0" smtClean="0">
                <a:solidFill>
                  <a:srgbClr val="FFC000"/>
                </a:solidFill>
                <a:latin typeface="Times New Roman" panose="02020603050405020304" pitchFamily="18" charset="0"/>
                <a:cs typeface="Times New Roman" panose="02020603050405020304" pitchFamily="18" charset="0"/>
              </a:rPr>
              <a:t>8</a:t>
            </a:r>
            <a:r>
              <a:rPr lang="bg-BG" altLang="bg-BG" sz="3200" b="1" dirty="0" smtClean="0">
                <a:solidFill>
                  <a:srgbClr val="C00000"/>
                </a:solidFill>
                <a:latin typeface="Times New Roman" panose="02020603050405020304" pitchFamily="18" charset="0"/>
                <a:cs typeface="Times New Roman" panose="02020603050405020304" pitchFamily="18" charset="0"/>
              </a:rPr>
              <a:t> </a:t>
            </a:r>
            <a:r>
              <a:rPr lang="bg-BG" altLang="bg-BG" sz="3200" b="1" dirty="0">
                <a:solidFill>
                  <a:srgbClr val="FFFFFF"/>
                </a:solidFill>
                <a:latin typeface="Times New Roman" panose="02020603050405020304" pitchFamily="18" charset="0"/>
                <a:cs typeface="Times New Roman" panose="02020603050405020304" pitchFamily="18" charset="0"/>
              </a:rPr>
              <a:t>са вписани </a:t>
            </a:r>
            <a:r>
              <a:rPr lang="bg-BG" altLang="bg-BG" sz="3200" b="1" dirty="0" smtClean="0">
                <a:solidFill>
                  <a:srgbClr val="FFFFFF"/>
                </a:solidFill>
                <a:latin typeface="Times New Roman" panose="02020603050405020304" pitchFamily="18" charset="0"/>
                <a:cs typeface="Times New Roman" panose="02020603050405020304" pitchFamily="18" charset="0"/>
              </a:rPr>
              <a:t>в Европейския списък </a:t>
            </a:r>
            <a:r>
              <a:rPr lang="bg-BG" altLang="bg-BG" sz="3200" b="1" dirty="0">
                <a:solidFill>
                  <a:srgbClr val="FFFFFF"/>
                </a:solidFill>
                <a:latin typeface="Times New Roman" panose="02020603050405020304" pitchFamily="18" charset="0"/>
                <a:cs typeface="Times New Roman" panose="02020603050405020304" pitchFamily="18" charset="0"/>
              </a:rPr>
              <a:t>на </a:t>
            </a:r>
            <a:endParaRPr lang="bg-BG" altLang="bg-BG" sz="3200" b="1" dirty="0" smtClean="0">
              <a:solidFill>
                <a:srgbClr val="FFFFFF"/>
              </a:solidFill>
              <a:latin typeface="Times New Roman" panose="02020603050405020304" pitchFamily="18" charset="0"/>
              <a:cs typeface="Times New Roman" panose="02020603050405020304" pitchFamily="18" charset="0"/>
            </a:endParaRPr>
          </a:p>
          <a:p>
            <a:pPr lvl="0" fontAlgn="base">
              <a:spcBef>
                <a:spcPct val="0"/>
              </a:spcBef>
              <a:spcAft>
                <a:spcPct val="0"/>
              </a:spcAft>
            </a:pPr>
            <a:r>
              <a:rPr lang="bg-BG" altLang="bg-BG" sz="3200" b="1" dirty="0" smtClean="0">
                <a:solidFill>
                  <a:srgbClr val="FFFFFF"/>
                </a:solidFill>
                <a:latin typeface="Times New Roman" panose="02020603050405020304" pitchFamily="18" charset="0"/>
                <a:cs typeface="Times New Roman" panose="02020603050405020304" pitchFamily="18" charset="0"/>
              </a:rPr>
              <a:t>    застрашените </a:t>
            </a:r>
            <a:r>
              <a:rPr lang="bg-BG" altLang="bg-BG" sz="3200" b="1" dirty="0">
                <a:solidFill>
                  <a:srgbClr val="FFFFFF"/>
                </a:solidFill>
                <a:latin typeface="Times New Roman" panose="02020603050405020304" pitchFamily="18" charset="0"/>
                <a:cs typeface="Times New Roman" panose="02020603050405020304" pitchFamily="18" charset="0"/>
              </a:rPr>
              <a:t>и </a:t>
            </a:r>
            <a:r>
              <a:rPr lang="bg-BG" altLang="bg-BG" sz="3200" b="1" dirty="0" smtClean="0">
                <a:solidFill>
                  <a:srgbClr val="FFFFFF"/>
                </a:solidFill>
                <a:latin typeface="Times New Roman" panose="02020603050405020304" pitchFamily="18" charset="0"/>
                <a:cs typeface="Times New Roman" panose="02020603050405020304" pitchFamily="18" charset="0"/>
              </a:rPr>
              <a:t>ендемични </a:t>
            </a:r>
            <a:r>
              <a:rPr lang="bg-BG" altLang="bg-BG" sz="3200" b="1" dirty="0">
                <a:solidFill>
                  <a:srgbClr val="FFFFFF"/>
                </a:solidFill>
                <a:latin typeface="Times New Roman" panose="02020603050405020304" pitchFamily="18" charset="0"/>
                <a:cs typeface="Times New Roman" panose="02020603050405020304" pitchFamily="18" charset="0"/>
              </a:rPr>
              <a:t>растения, </a:t>
            </a:r>
            <a:endParaRPr lang="bg-BG" altLang="bg-BG" sz="3200" b="1" dirty="0" smtClean="0">
              <a:solidFill>
                <a:srgbClr val="FFFFFF"/>
              </a:solidFill>
              <a:latin typeface="Times New Roman" panose="02020603050405020304" pitchFamily="18" charset="0"/>
              <a:cs typeface="Times New Roman" panose="02020603050405020304" pitchFamily="18" charset="0"/>
            </a:endParaRPr>
          </a:p>
          <a:p>
            <a:pPr lvl="0" fontAlgn="base">
              <a:spcBef>
                <a:spcPct val="0"/>
              </a:spcBef>
              <a:spcAft>
                <a:spcPct val="0"/>
              </a:spcAft>
            </a:pPr>
            <a:r>
              <a:rPr lang="bg-BG" altLang="bg-BG" sz="3200" b="1" dirty="0" smtClean="0">
                <a:solidFill>
                  <a:srgbClr val="FFC000"/>
                </a:solidFill>
                <a:latin typeface="Times New Roman" panose="02020603050405020304" pitchFamily="18" charset="0"/>
                <a:cs typeface="Times New Roman" panose="02020603050405020304" pitchFamily="18" charset="0"/>
              </a:rPr>
              <a:t>20 </a:t>
            </a:r>
            <a:r>
              <a:rPr lang="bg-BG" altLang="bg-BG" sz="3200" b="1" dirty="0">
                <a:solidFill>
                  <a:srgbClr val="FFFFFF"/>
                </a:solidFill>
                <a:latin typeface="Times New Roman" panose="02020603050405020304" pitchFamily="18" charset="0"/>
                <a:cs typeface="Times New Roman" panose="02020603050405020304" pitchFamily="18" charset="0"/>
              </a:rPr>
              <a:t>са включени в </a:t>
            </a:r>
            <a:r>
              <a:rPr lang="bg-BG" altLang="bg-BG" sz="3200" b="1" dirty="0" smtClean="0">
                <a:solidFill>
                  <a:srgbClr val="FFFFFF"/>
                </a:solidFill>
                <a:latin typeface="Times New Roman" panose="02020603050405020304" pitchFamily="18" charset="0"/>
                <a:cs typeface="Times New Roman" panose="02020603050405020304" pitchFamily="18" charset="0"/>
              </a:rPr>
              <a:t>Червената книга</a:t>
            </a:r>
          </a:p>
          <a:p>
            <a:pPr lvl="0" fontAlgn="base">
              <a:spcBef>
                <a:spcPct val="0"/>
              </a:spcBef>
              <a:spcAft>
                <a:spcPct val="0"/>
              </a:spcAft>
            </a:pPr>
            <a:r>
              <a:rPr lang="bg-BG" altLang="bg-BG" sz="3200" b="1" dirty="0" smtClean="0">
                <a:solidFill>
                  <a:srgbClr val="FFFFFF"/>
                </a:solidFill>
                <a:latin typeface="Times New Roman" panose="02020603050405020304" pitchFamily="18" charset="0"/>
                <a:cs typeface="Times New Roman" panose="02020603050405020304" pitchFamily="18" charset="0"/>
              </a:rPr>
              <a:t> </a:t>
            </a:r>
            <a:r>
              <a:rPr lang="bg-BG" altLang="bg-BG" sz="3200" b="1" dirty="0">
                <a:solidFill>
                  <a:srgbClr val="FFFFFF"/>
                </a:solidFill>
                <a:latin typeface="Times New Roman" panose="02020603050405020304" pitchFamily="18" charset="0"/>
                <a:cs typeface="Times New Roman" panose="02020603050405020304" pitchFamily="18" charset="0"/>
              </a:rPr>
              <a:t>на България</a:t>
            </a:r>
          </a:p>
        </p:txBody>
      </p:sp>
    </p:spTree>
    <p:extLst>
      <p:ext uri="{BB962C8B-B14F-4D97-AF65-F5344CB8AC3E}">
        <p14:creationId xmlns:p14="http://schemas.microsoft.com/office/powerpoint/2010/main" val="15932689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200"/>
                                        </p:tgtEl>
                                        <p:attrNameLst>
                                          <p:attrName>style.visibility</p:attrName>
                                        </p:attrNameLst>
                                      </p:cBhvr>
                                      <p:to>
                                        <p:strVal val="visible"/>
                                      </p:to>
                                    </p:set>
                                    <p:anim calcmode="lin" valueType="num">
                                      <p:cBhvr>
                                        <p:cTn id="7" dur="3000" fill="hold"/>
                                        <p:tgtEl>
                                          <p:spTgt spid="8200"/>
                                        </p:tgtEl>
                                        <p:attrNameLst>
                                          <p:attrName>ppt_w</p:attrName>
                                        </p:attrNameLst>
                                      </p:cBhvr>
                                      <p:tavLst>
                                        <p:tav tm="0">
                                          <p:val>
                                            <p:strVal val="#ppt_w+.3"/>
                                          </p:val>
                                        </p:tav>
                                        <p:tav tm="100000">
                                          <p:val>
                                            <p:strVal val="#ppt_w"/>
                                          </p:val>
                                        </p:tav>
                                      </p:tavLst>
                                    </p:anim>
                                    <p:anim calcmode="lin" valueType="num">
                                      <p:cBhvr>
                                        <p:cTn id="8" dur="3000" fill="hold"/>
                                        <p:tgtEl>
                                          <p:spTgt spid="8200"/>
                                        </p:tgtEl>
                                        <p:attrNameLst>
                                          <p:attrName>ppt_h</p:attrName>
                                        </p:attrNameLst>
                                      </p:cBhvr>
                                      <p:tavLst>
                                        <p:tav tm="0">
                                          <p:val>
                                            <p:strVal val="#ppt_h"/>
                                          </p:val>
                                        </p:tav>
                                        <p:tav tm="100000">
                                          <p:val>
                                            <p:strVal val="#ppt_h"/>
                                          </p:val>
                                        </p:tav>
                                      </p:tavLst>
                                    </p:anim>
                                    <p:animEffect transition="in" filter="fade">
                                      <p:cBhvr>
                                        <p:cTn id="9" dur="3000"/>
                                        <p:tgtEl>
                                          <p:spTgt spid="8200"/>
                                        </p:tgtEl>
                                      </p:cBhvr>
                                    </p:animEffect>
                                  </p:childTnLst>
                                </p:cTn>
                              </p:par>
                            </p:childTnLst>
                          </p:cTn>
                        </p:par>
                        <p:par>
                          <p:cTn id="10" fill="hold">
                            <p:stCondLst>
                              <p:cond delay="30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750" fill="hold"/>
                                        <p:tgtEl>
                                          <p:spTgt spid="2"/>
                                        </p:tgtEl>
                                        <p:attrNameLst>
                                          <p:attrName>ppt_w</p:attrName>
                                        </p:attrNameLst>
                                      </p:cBhvr>
                                      <p:tavLst>
                                        <p:tav tm="0">
                                          <p:val>
                                            <p:fltVal val="0"/>
                                          </p:val>
                                        </p:tav>
                                        <p:tav tm="100000">
                                          <p:val>
                                            <p:strVal val="#ppt_w"/>
                                          </p:val>
                                        </p:tav>
                                      </p:tavLst>
                                    </p:anim>
                                    <p:anim calcmode="lin" valueType="num">
                                      <p:cBhvr>
                                        <p:cTn id="14" dur="1750" fill="hold"/>
                                        <p:tgtEl>
                                          <p:spTgt spid="2"/>
                                        </p:tgtEl>
                                        <p:attrNameLst>
                                          <p:attrName>ppt_h</p:attrName>
                                        </p:attrNameLst>
                                      </p:cBhvr>
                                      <p:tavLst>
                                        <p:tav tm="0">
                                          <p:val>
                                            <p:fltVal val="0"/>
                                          </p:val>
                                        </p:tav>
                                        <p:tav tm="100000">
                                          <p:val>
                                            <p:strVal val="#ppt_h"/>
                                          </p:val>
                                        </p:tav>
                                      </p:tavLst>
                                    </p:anim>
                                    <p:animEffect transition="in" filter="fade">
                                      <p:cBhvr>
                                        <p:cTn id="15"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авоъгълник 4"/>
          <p:cNvSpPr/>
          <p:nvPr/>
        </p:nvSpPr>
        <p:spPr>
          <a:xfrm>
            <a:off x="205880" y="2658464"/>
            <a:ext cx="4572000" cy="1611723"/>
          </a:xfrm>
          <a:prstGeom prst="rect">
            <a:avLst/>
          </a:prstGeom>
        </p:spPr>
        <p:txBody>
          <a:bodyPr>
            <a:spAutoFit/>
          </a:bodyPr>
          <a:lstStyle/>
          <a:p>
            <a:pPr>
              <a:lnSpc>
                <a:spcPct val="115000"/>
              </a:lnSpc>
              <a:spcAft>
                <a:spcPts val="1000"/>
              </a:spcAft>
            </a:pPr>
            <a:r>
              <a:rPr lang="en-US" sz="1600" dirty="0">
                <a:latin typeface="Times New Roman"/>
                <a:ea typeface="Times New Roman"/>
                <a:cs typeface="Times New Roman"/>
              </a:rPr>
              <a:t> </a:t>
            </a:r>
            <a:endParaRPr lang="bg-BG" sz="1600" dirty="0">
              <a:latin typeface="Times New Roman"/>
              <a:ea typeface="Times New Roman"/>
              <a:cs typeface="Times New Roman"/>
            </a:endParaRPr>
          </a:p>
          <a:p>
            <a:pPr>
              <a:spcAft>
                <a:spcPts val="0"/>
              </a:spcAft>
            </a:pPr>
            <a:r>
              <a:rPr lang="bg-BG" sz="2400" b="1" dirty="0" err="1" smtClean="0">
                <a:solidFill>
                  <a:schemeClr val="accent1">
                    <a:lumMod val="75000"/>
                  </a:schemeClr>
                </a:solidFill>
                <a:latin typeface="Times New Roman" panose="02020603050405020304" pitchFamily="18" charset="0"/>
                <a:cs typeface="Times New Roman" panose="02020603050405020304" pitchFamily="18" charset="0"/>
              </a:rPr>
              <a:t>Калиакренско</a:t>
            </a:r>
            <a:endParaRPr lang="bg-BG" sz="2400" b="1" dirty="0" smtClean="0">
              <a:solidFill>
                <a:schemeClr val="accent1">
                  <a:lumMod val="75000"/>
                </a:schemeClr>
              </a:solidFill>
              <a:latin typeface="Times New Roman" panose="02020603050405020304" pitchFamily="18" charset="0"/>
              <a:cs typeface="Times New Roman" panose="02020603050405020304" pitchFamily="18" charset="0"/>
            </a:endParaRPr>
          </a:p>
          <a:p>
            <a:pPr>
              <a:spcAft>
                <a:spcPts val="0"/>
              </a:spcAft>
            </a:pPr>
            <a:r>
              <a:rPr lang="bg-BG" sz="2400" b="1" dirty="0" smtClean="0">
                <a:solidFill>
                  <a:schemeClr val="accent1">
                    <a:lumMod val="75000"/>
                  </a:schemeClr>
                </a:solidFill>
                <a:latin typeface="Times New Roman" panose="02020603050405020304" pitchFamily="18" charset="0"/>
                <a:cs typeface="Times New Roman" panose="02020603050405020304" pitchFamily="18" charset="0"/>
              </a:rPr>
              <a:t> </a:t>
            </a:r>
            <a:r>
              <a:rPr lang="bg-BG" sz="2400" b="1" dirty="0" err="1" smtClean="0">
                <a:solidFill>
                  <a:schemeClr val="accent1">
                    <a:lumMod val="75000"/>
                  </a:schemeClr>
                </a:solidFill>
                <a:latin typeface="Times New Roman" panose="02020603050405020304" pitchFamily="18" charset="0"/>
                <a:cs typeface="Times New Roman" panose="02020603050405020304" pitchFamily="18" charset="0"/>
              </a:rPr>
              <a:t>плюскавиче</a:t>
            </a:r>
            <a:endParaRPr lang="bg-BG" sz="2400" b="1" dirty="0">
              <a:solidFill>
                <a:schemeClr val="accent1">
                  <a:lumMod val="75000"/>
                </a:schemeClr>
              </a:solidFill>
              <a:latin typeface="Times New Roman" panose="02020603050405020304" pitchFamily="18" charset="0"/>
              <a:ea typeface="Times New Roman"/>
              <a:cs typeface="Times New Roman" panose="02020603050405020304" pitchFamily="18" charset="0"/>
            </a:endParaRPr>
          </a:p>
          <a:p>
            <a:pPr>
              <a:spcAft>
                <a:spcPts val="0"/>
              </a:spcAft>
            </a:pPr>
            <a:r>
              <a:rPr lang="bg-BG" sz="2400" dirty="0">
                <a:solidFill>
                  <a:srgbClr val="000000"/>
                </a:solidFill>
              </a:rPr>
              <a:t> </a:t>
            </a:r>
            <a:endParaRPr lang="bg-BG" sz="2400" dirty="0">
              <a:effectLst/>
              <a:latin typeface="Times New Roman"/>
              <a:ea typeface="Times New Roman"/>
              <a:cs typeface="Times New Roman"/>
            </a:endParaRPr>
          </a:p>
        </p:txBody>
      </p:sp>
      <p:pic>
        <p:nvPicPr>
          <p:cNvPr id="7170" name="Picture 2" descr="http://e-ecodb.bas.bg/rdb/drawings/vol1/Silcali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49780"/>
            <a:ext cx="1836204" cy="2448272"/>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2869" y="97910"/>
            <a:ext cx="2013074" cy="30243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7" name="Текстово поле 6"/>
          <p:cNvSpPr txBox="1"/>
          <p:nvPr/>
        </p:nvSpPr>
        <p:spPr>
          <a:xfrm>
            <a:off x="5580112" y="6147201"/>
            <a:ext cx="3240360" cy="461665"/>
          </a:xfrm>
          <a:prstGeom prst="rect">
            <a:avLst/>
          </a:prstGeom>
          <a:noFill/>
        </p:spPr>
        <p:txBody>
          <a:bodyPr wrap="square" rtlCol="0">
            <a:spAutoFit/>
          </a:bodyPr>
          <a:lstStyle/>
          <a:p>
            <a:r>
              <a:rPr lang="bg-BG" sz="2400" b="1" dirty="0">
                <a:solidFill>
                  <a:schemeClr val="accent1">
                    <a:lumMod val="75000"/>
                  </a:schemeClr>
                </a:solidFill>
                <a:latin typeface="Times New Roman" panose="02020603050405020304" pitchFamily="18" charset="0"/>
                <a:cs typeface="Times New Roman" panose="02020603050405020304" pitchFamily="18" charset="0"/>
              </a:rPr>
              <a:t>С</a:t>
            </a:r>
            <a:r>
              <a:rPr lang="bg-BG" sz="2400" b="1" dirty="0" smtClean="0">
                <a:solidFill>
                  <a:schemeClr val="accent1">
                    <a:lumMod val="75000"/>
                  </a:schemeClr>
                </a:solidFill>
                <a:latin typeface="Times New Roman" panose="02020603050405020304" pitchFamily="18" charset="0"/>
                <a:cs typeface="Times New Roman" panose="02020603050405020304" pitchFamily="18" charset="0"/>
              </a:rPr>
              <a:t>едефче</a:t>
            </a:r>
            <a:endParaRPr lang="bg-BG" sz="2400" b="1"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717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7404" y="3622329"/>
            <a:ext cx="3366495" cy="25248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11" name="Бутон: напред или следващ 10">
            <a:hlinkClick r:id="" action="ppaction://hlinkshowjump?jump=nextslide" highlightClick="1"/>
          </p:cNvPr>
          <p:cNvSpPr/>
          <p:nvPr/>
        </p:nvSpPr>
        <p:spPr bwMode="auto">
          <a:xfrm>
            <a:off x="8028384" y="5949280"/>
            <a:ext cx="1115616" cy="720080"/>
          </a:xfrm>
          <a:prstGeom prst="actionButtonForwardNext">
            <a:avLst/>
          </a:prstGeom>
          <a:solidFill>
            <a:srgbClr val="60597B"/>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bg-BG" sz="1800" b="1" i="0" u="none" strike="noStrike" kern="0" cap="none" spc="0" normalizeH="0" baseline="0" noProof="0" smtClean="0">
              <a:ln>
                <a:noFill/>
              </a:ln>
              <a:solidFill>
                <a:srgbClr val="FFFFFF"/>
              </a:solidFill>
              <a:effectLst/>
              <a:uLnTx/>
              <a:uFillTx/>
              <a:latin typeface="Arial" charset="0"/>
              <a:cs typeface="Arial" charset="0"/>
            </a:endParaRPr>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341" y="3925991"/>
            <a:ext cx="2017713" cy="268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авоъгълник 1"/>
          <p:cNvSpPr/>
          <p:nvPr/>
        </p:nvSpPr>
        <p:spPr>
          <a:xfrm>
            <a:off x="343526" y="5847655"/>
            <a:ext cx="2081341" cy="923330"/>
          </a:xfrm>
          <a:prstGeom prst="rect">
            <a:avLst/>
          </a:prstGeom>
          <a:solidFill>
            <a:schemeClr val="bg1"/>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bg-BG" sz="1800" b="1" u="none" strike="noStrike" kern="0" cap="none" spc="0" normalizeH="0" baseline="0" noProof="0" dirty="0" err="1" smtClean="0">
                <a:ln>
                  <a:noFill/>
                </a:ln>
                <a:solidFill>
                  <a:srgbClr val="002060"/>
                </a:solidFill>
                <a:effectLst/>
                <a:uLnTx/>
                <a:uFillTx/>
              </a:rPr>
              <a:t>Дребноцветна</a:t>
            </a:r>
            <a:endParaRPr kumimoji="0" lang="bg-BG" sz="1800" b="1" u="none" strike="noStrike" kern="0" cap="none" spc="0" normalizeH="0" baseline="0" noProof="0" dirty="0" smtClean="0">
              <a:ln>
                <a:noFill/>
              </a:ln>
              <a:solidFill>
                <a:srgbClr val="00206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bg-BG" sz="1800" b="1" u="none" strike="noStrike" kern="0" cap="none" spc="0" normalizeH="0" baseline="0" noProof="0" dirty="0" smtClean="0">
                <a:ln>
                  <a:noFill/>
                </a:ln>
                <a:solidFill>
                  <a:srgbClr val="002060"/>
                </a:solidFill>
                <a:effectLst/>
                <a:uLnTx/>
                <a:uFillTx/>
              </a:rPr>
              <a:t> коча билка</a:t>
            </a:r>
          </a:p>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1" u="none" strike="noStrike" kern="0" cap="none" spc="0" normalizeH="0" baseline="0" noProof="0" dirty="0">
              <a:ln>
                <a:noFill/>
              </a:ln>
              <a:solidFill>
                <a:srgbClr val="002060"/>
              </a:solidFill>
              <a:effectLst/>
              <a:uLnTx/>
              <a:uFillTx/>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5797" y="3564634"/>
            <a:ext cx="1849442" cy="25825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 Box 21"/>
          <p:cNvSpPr txBox="1">
            <a:spLocks noChangeArrowheads="1"/>
          </p:cNvSpPr>
          <p:nvPr/>
        </p:nvSpPr>
        <p:spPr bwMode="auto">
          <a:xfrm>
            <a:off x="2388900" y="6161488"/>
            <a:ext cx="26638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bg-BG" altLang="bg-BG" b="1" dirty="0" smtClean="0">
                <a:solidFill>
                  <a:srgbClr val="000099"/>
                </a:solidFill>
                <a:latin typeface="Arial" charset="0"/>
                <a:cs typeface="Arial" charset="0"/>
              </a:rPr>
              <a:t>Жълто  </a:t>
            </a:r>
            <a:r>
              <a:rPr lang="bg-BG" altLang="bg-BG" b="1" dirty="0" err="1" smtClean="0">
                <a:solidFill>
                  <a:srgbClr val="000099"/>
                </a:solidFill>
                <a:latin typeface="Arial" charset="0"/>
                <a:cs typeface="Arial" charset="0"/>
              </a:rPr>
              <a:t>асфоделине</a:t>
            </a:r>
            <a:endParaRPr lang="bg-BG" altLang="bg-BG" b="1" dirty="0" smtClean="0">
              <a:solidFill>
                <a:srgbClr val="000099"/>
              </a:solidFill>
              <a:latin typeface="Arial" charset="0"/>
              <a:cs typeface="Arial" charset="0"/>
            </a:endParaRPr>
          </a:p>
        </p:txBody>
      </p:sp>
      <p:pic>
        <p:nvPicPr>
          <p:cNvPr id="102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9024" y="344840"/>
            <a:ext cx="3444875"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03982" y="2868777"/>
            <a:ext cx="2573337"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1720" y="377382"/>
            <a:ext cx="4048125" cy="2481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авоъгълник с два заоблени срещуположни ъгъла 2"/>
          <p:cNvSpPr/>
          <p:nvPr/>
        </p:nvSpPr>
        <p:spPr>
          <a:xfrm>
            <a:off x="343526" y="377382"/>
            <a:ext cx="8476946" cy="6150818"/>
          </a:xfrm>
          <a:prstGeom prst="round2DiagRect">
            <a:avLst/>
          </a:prstGeom>
          <a:solidFill>
            <a:schemeClr val="accent1">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bg-BG" sz="2800" b="1" dirty="0" smtClean="0">
                <a:solidFill>
                  <a:schemeClr val="bg1"/>
                </a:solidFill>
                <a:latin typeface="Times New Roman" panose="02020603050405020304" pitchFamily="18" charset="0"/>
                <a:ea typeface="Times New Roman"/>
                <a:cs typeface="Times New Roman" panose="02020603050405020304" pitchFamily="18" charset="0"/>
              </a:rPr>
              <a:t>   Растения</a:t>
            </a:r>
            <a:r>
              <a:rPr lang="bg-BG" sz="2800" b="1" dirty="0">
                <a:solidFill>
                  <a:schemeClr val="bg1"/>
                </a:solidFill>
                <a:latin typeface="Times New Roman" panose="02020603050405020304" pitchFamily="18" charset="0"/>
                <a:ea typeface="Times New Roman"/>
                <a:cs typeface="Times New Roman" panose="02020603050405020304" pitchFamily="18" charset="0"/>
              </a:rPr>
              <a:t>, които се срещат само на Калиакра и никъде другаде </a:t>
            </a:r>
            <a:r>
              <a:rPr lang="bg-BG" sz="2800" b="1" dirty="0" smtClean="0">
                <a:solidFill>
                  <a:schemeClr val="bg1"/>
                </a:solidFill>
                <a:latin typeface="Times New Roman" panose="02020603050405020304" pitchFamily="18" charset="0"/>
                <a:ea typeface="Times New Roman"/>
                <a:cs typeface="Times New Roman" panose="02020603050405020304" pitchFamily="18" charset="0"/>
              </a:rPr>
              <a:t>по </a:t>
            </a:r>
            <a:r>
              <a:rPr lang="bg-BG" sz="2800" b="1" dirty="0">
                <a:solidFill>
                  <a:schemeClr val="bg1"/>
                </a:solidFill>
                <a:latin typeface="Times New Roman" panose="02020603050405020304" pitchFamily="18" charset="0"/>
                <a:ea typeface="Times New Roman"/>
                <a:cs typeface="Times New Roman" panose="02020603050405020304" pitchFamily="18" charset="0"/>
              </a:rPr>
              <a:t>света. Тяхната численост е намаляла значително през последните години.</a:t>
            </a:r>
          </a:p>
          <a:p>
            <a:pPr>
              <a:spcAft>
                <a:spcPts val="0"/>
              </a:spcAft>
            </a:pPr>
            <a:r>
              <a:rPr lang="bg-BG" sz="2800" b="1" dirty="0" smtClean="0">
                <a:solidFill>
                  <a:schemeClr val="bg1"/>
                </a:solidFill>
                <a:latin typeface="Times New Roman" panose="02020603050405020304" pitchFamily="18" charset="0"/>
                <a:cs typeface="Times New Roman" panose="02020603050405020304" pitchFamily="18" charset="0"/>
              </a:rPr>
              <a:t>    Едно </a:t>
            </a:r>
            <a:r>
              <a:rPr lang="bg-BG" sz="2800" b="1" dirty="0">
                <a:solidFill>
                  <a:schemeClr val="bg1"/>
                </a:solidFill>
                <a:latin typeface="Times New Roman" panose="02020603050405020304" pitchFamily="18" charset="0"/>
                <a:cs typeface="Times New Roman" panose="02020603050405020304" pitchFamily="18" charset="0"/>
              </a:rPr>
              <a:t>от тях е </a:t>
            </a:r>
            <a:r>
              <a:rPr lang="bg-BG" sz="2800" b="1" dirty="0" err="1" smtClean="0">
                <a:solidFill>
                  <a:schemeClr val="bg1"/>
                </a:solidFill>
                <a:latin typeface="Times New Roman" panose="02020603050405020304" pitchFamily="18" charset="0"/>
                <a:cs typeface="Times New Roman" panose="02020603050405020304" pitchFamily="18" charset="0"/>
              </a:rPr>
              <a:t>Калиакренското</a:t>
            </a:r>
            <a:r>
              <a:rPr lang="bg-BG" sz="2800" b="1" dirty="0" smtClean="0">
                <a:solidFill>
                  <a:schemeClr val="bg1"/>
                </a:solidFill>
                <a:latin typeface="Times New Roman" panose="02020603050405020304" pitchFamily="18" charset="0"/>
                <a:cs typeface="Times New Roman" panose="02020603050405020304" pitchFamily="18" charset="0"/>
              </a:rPr>
              <a:t> </a:t>
            </a:r>
            <a:r>
              <a:rPr lang="bg-BG" sz="2800" b="1" dirty="0" err="1" smtClean="0">
                <a:solidFill>
                  <a:schemeClr val="bg1"/>
                </a:solidFill>
                <a:latin typeface="Times New Roman" panose="02020603050405020304" pitchFamily="18" charset="0"/>
                <a:cs typeface="Times New Roman" panose="02020603050405020304" pitchFamily="18" charset="0"/>
              </a:rPr>
              <a:t>плюскавиче</a:t>
            </a:r>
            <a:r>
              <a:rPr lang="bg-BG" sz="2800" b="1" dirty="0">
                <a:solidFill>
                  <a:schemeClr val="bg1"/>
                </a:solidFill>
                <a:latin typeface="Times New Roman" panose="02020603050405020304" pitchFamily="18" charset="0"/>
                <a:cs typeface="Times New Roman" panose="02020603050405020304" pitchFamily="18" charset="0"/>
              </a:rPr>
              <a:t>. Живее върху </a:t>
            </a:r>
            <a:r>
              <a:rPr lang="ru-RU" sz="2800" b="1" dirty="0" err="1">
                <a:solidFill>
                  <a:schemeClr val="bg1"/>
                </a:solidFill>
                <a:latin typeface="Times New Roman" panose="02020603050405020304" pitchFamily="18" charset="0"/>
                <a:cs typeface="Times New Roman" panose="02020603050405020304" pitchFamily="18" charset="0"/>
              </a:rPr>
              <a:t>варовити</a:t>
            </a:r>
            <a:r>
              <a:rPr lang="ru-RU" sz="2800" b="1" dirty="0">
                <a:solidFill>
                  <a:schemeClr val="bg1"/>
                </a:solidFill>
                <a:latin typeface="Times New Roman" panose="02020603050405020304" pitchFamily="18" charset="0"/>
                <a:cs typeface="Times New Roman" panose="02020603050405020304" pitchFamily="18" charset="0"/>
              </a:rPr>
              <a:t> </a:t>
            </a:r>
            <a:r>
              <a:rPr lang="ru-RU" sz="2800" b="1" dirty="0" err="1">
                <a:solidFill>
                  <a:schemeClr val="bg1"/>
                </a:solidFill>
                <a:latin typeface="Times New Roman" panose="02020603050405020304" pitchFamily="18" charset="0"/>
                <a:cs typeface="Times New Roman" panose="02020603050405020304" pitchFamily="18" charset="0"/>
              </a:rPr>
              <a:t>скали</a:t>
            </a:r>
            <a:r>
              <a:rPr lang="ru-RU" sz="2800" b="1" dirty="0">
                <a:solidFill>
                  <a:schemeClr val="bg1"/>
                </a:solidFill>
                <a:latin typeface="Times New Roman" panose="02020603050405020304" pitchFamily="18" charset="0"/>
                <a:cs typeface="Times New Roman" panose="02020603050405020304" pitchFamily="18" charset="0"/>
              </a:rPr>
              <a:t> по </a:t>
            </a:r>
            <a:r>
              <a:rPr lang="ru-RU" sz="2800" b="1" dirty="0" err="1">
                <a:solidFill>
                  <a:schemeClr val="bg1"/>
                </a:solidFill>
                <a:latin typeface="Times New Roman" panose="02020603050405020304" pitchFamily="18" charset="0"/>
                <a:cs typeface="Times New Roman" panose="02020603050405020304" pitchFamily="18" charset="0"/>
              </a:rPr>
              <a:t>морския</a:t>
            </a:r>
            <a:r>
              <a:rPr lang="ru-RU" sz="2800" b="1" dirty="0">
                <a:solidFill>
                  <a:schemeClr val="bg1"/>
                </a:solidFill>
                <a:latin typeface="Times New Roman" panose="02020603050405020304" pitchFamily="18" charset="0"/>
                <a:cs typeface="Times New Roman" panose="02020603050405020304" pitchFamily="18" charset="0"/>
              </a:rPr>
              <a:t> </a:t>
            </a:r>
            <a:r>
              <a:rPr lang="ru-RU" sz="2800" b="1" dirty="0" err="1">
                <a:solidFill>
                  <a:schemeClr val="bg1"/>
                </a:solidFill>
                <a:latin typeface="Times New Roman" panose="02020603050405020304" pitchFamily="18" charset="0"/>
                <a:cs typeface="Times New Roman" panose="02020603050405020304" pitchFamily="18" charset="0"/>
              </a:rPr>
              <a:t>бряг</a:t>
            </a:r>
            <a:r>
              <a:rPr lang="ru-RU" sz="2800" b="1" dirty="0">
                <a:solidFill>
                  <a:schemeClr val="bg1"/>
                </a:solidFill>
                <a:latin typeface="Times New Roman" panose="02020603050405020304" pitchFamily="18" charset="0"/>
                <a:cs typeface="Times New Roman" panose="02020603050405020304" pitchFamily="18" charset="0"/>
              </a:rPr>
              <a:t> или в </a:t>
            </a:r>
            <a:r>
              <a:rPr lang="ru-RU" sz="2800" b="1" dirty="0" err="1">
                <a:solidFill>
                  <a:schemeClr val="bg1"/>
                </a:solidFill>
                <a:latin typeface="Times New Roman" panose="02020603050405020304" pitchFamily="18" charset="0"/>
                <a:cs typeface="Times New Roman" panose="02020603050405020304" pitchFamily="18" charset="0"/>
              </a:rPr>
              <a:t>непосредствена</a:t>
            </a:r>
            <a:r>
              <a:rPr lang="ru-RU" sz="2800" b="1" dirty="0">
                <a:solidFill>
                  <a:schemeClr val="bg1"/>
                </a:solidFill>
                <a:latin typeface="Times New Roman" panose="02020603050405020304" pitchFamily="18" charset="0"/>
                <a:cs typeface="Times New Roman" panose="02020603050405020304" pitchFamily="18" charset="0"/>
              </a:rPr>
              <a:t> </a:t>
            </a:r>
            <a:r>
              <a:rPr lang="ru-RU" sz="2800" b="1" dirty="0" err="1">
                <a:solidFill>
                  <a:schemeClr val="bg1"/>
                </a:solidFill>
                <a:latin typeface="Times New Roman" panose="02020603050405020304" pitchFamily="18" charset="0"/>
                <a:cs typeface="Times New Roman" panose="02020603050405020304" pitchFamily="18" charset="0"/>
              </a:rPr>
              <a:t>близост</a:t>
            </a:r>
            <a:r>
              <a:rPr lang="ru-RU" sz="2800" b="1" dirty="0">
                <a:solidFill>
                  <a:schemeClr val="bg1"/>
                </a:solidFill>
                <a:latin typeface="Times New Roman" panose="02020603050405020304" pitchFamily="18" charset="0"/>
                <a:cs typeface="Times New Roman" panose="02020603050405020304" pitchFamily="18" charset="0"/>
              </a:rPr>
              <a:t> до него, почти </a:t>
            </a:r>
            <a:r>
              <a:rPr lang="ru-RU" sz="2800" b="1" dirty="0" err="1">
                <a:solidFill>
                  <a:schemeClr val="bg1"/>
                </a:solidFill>
                <a:latin typeface="Times New Roman" panose="02020603050405020304" pitchFamily="18" charset="0"/>
                <a:cs typeface="Times New Roman" panose="02020603050405020304" pitchFamily="18" charset="0"/>
              </a:rPr>
              <a:t>винаги</a:t>
            </a:r>
            <a:r>
              <a:rPr lang="ru-RU" sz="2800" b="1" dirty="0">
                <a:solidFill>
                  <a:schemeClr val="bg1"/>
                </a:solidFill>
                <a:latin typeface="Times New Roman" panose="02020603050405020304" pitchFamily="18" charset="0"/>
                <a:cs typeface="Times New Roman" panose="02020603050405020304" pitchFamily="18" charset="0"/>
              </a:rPr>
              <a:t> в </a:t>
            </a:r>
            <a:r>
              <a:rPr lang="ru-RU" sz="2800" b="1" dirty="0" err="1">
                <a:solidFill>
                  <a:schemeClr val="bg1"/>
                </a:solidFill>
                <a:latin typeface="Times New Roman" panose="02020603050405020304" pitchFamily="18" charset="0"/>
                <a:cs typeface="Times New Roman" panose="02020603050405020304" pitchFamily="18" charset="0"/>
              </a:rPr>
              <a:t>скални</a:t>
            </a:r>
            <a:r>
              <a:rPr lang="ru-RU" sz="2800" b="1" dirty="0">
                <a:solidFill>
                  <a:schemeClr val="bg1"/>
                </a:solidFill>
                <a:latin typeface="Times New Roman" panose="02020603050405020304" pitchFamily="18" charset="0"/>
                <a:cs typeface="Times New Roman" panose="02020603050405020304" pitchFamily="18" charset="0"/>
              </a:rPr>
              <a:t> </a:t>
            </a:r>
            <a:r>
              <a:rPr lang="ru-RU" sz="2800" b="1" dirty="0" err="1">
                <a:solidFill>
                  <a:schemeClr val="bg1"/>
                </a:solidFill>
                <a:latin typeface="Times New Roman" panose="02020603050405020304" pitchFamily="18" charset="0"/>
                <a:cs typeface="Times New Roman" panose="02020603050405020304" pitchFamily="18" charset="0"/>
              </a:rPr>
              <a:t>пукнатини</a:t>
            </a:r>
            <a:r>
              <a:rPr lang="ru-RU" sz="2800" b="1" dirty="0">
                <a:solidFill>
                  <a:schemeClr val="bg1"/>
                </a:solidFill>
                <a:latin typeface="Times New Roman" panose="02020603050405020304" pitchFamily="18" charset="0"/>
                <a:cs typeface="Times New Roman" panose="02020603050405020304" pitchFamily="18" charset="0"/>
              </a:rPr>
              <a:t>. </a:t>
            </a:r>
            <a:endParaRPr lang="bg-BG" sz="2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078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4"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1030"/>
                                        </p:tgtEl>
                                        <p:attrNameLst>
                                          <p:attrName>style.visibility</p:attrName>
                                        </p:attrNameLst>
                                      </p:cBhvr>
                                      <p:to>
                                        <p:strVal val="visible"/>
                                      </p:to>
                                    </p:set>
                                    <p:anim calcmode="lin" valueType="num">
                                      <p:cBhvr additive="base">
                                        <p:cTn id="30" dur="500" fill="hold"/>
                                        <p:tgtEl>
                                          <p:spTgt spid="1030"/>
                                        </p:tgtEl>
                                        <p:attrNameLst>
                                          <p:attrName>ppt_x</p:attrName>
                                        </p:attrNameLst>
                                      </p:cBhvr>
                                      <p:tavLst>
                                        <p:tav tm="0">
                                          <p:val>
                                            <p:strVal val="#ppt_x"/>
                                          </p:val>
                                        </p:tav>
                                        <p:tav tm="100000">
                                          <p:val>
                                            <p:strVal val="#ppt_x"/>
                                          </p:val>
                                        </p:tav>
                                      </p:tavLst>
                                    </p:anim>
                                    <p:anim calcmode="lin" valueType="num">
                                      <p:cBhvr additive="base">
                                        <p:cTn id="31" dur="500" fill="hold"/>
                                        <p:tgtEl>
                                          <p:spTgt spid="1030"/>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6" presetClass="emph" presetSubtype="0" fill="hold" nodeType="afterEffect">
                                  <p:stCondLst>
                                    <p:cond delay="0"/>
                                  </p:stCondLst>
                                  <p:childTnLst>
                                    <p:animScale>
                                      <p:cBhvr>
                                        <p:cTn id="34" dur="1900" fill="hold"/>
                                        <p:tgtEl>
                                          <p:spTgt spid="1032"/>
                                        </p:tgtEl>
                                      </p:cBhvr>
                                      <p:by x="150000" y="150000"/>
                                    </p:animScale>
                                  </p:childTnLst>
                                </p:cTn>
                              </p:par>
                            </p:childTnLst>
                          </p:cTn>
                        </p:par>
                        <p:par>
                          <p:cTn id="35" fill="hold">
                            <p:stCondLst>
                              <p:cond delay="5900"/>
                            </p:stCondLst>
                            <p:childTnLst>
                              <p:par>
                                <p:cTn id="36" presetID="16" presetClass="entr" presetSubtype="21"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barn(inVertical)">
                                      <p:cBhvr>
                                        <p:cTn id="38"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2" grpId="0" animBg="1"/>
      <p:bldP spid="16"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7" name="Picture 5" descr="IMG_0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113" y="620713"/>
            <a:ext cx="3673475" cy="2560637"/>
          </a:xfrm>
          <a:prstGeom prst="rect">
            <a:avLst/>
          </a:prstGeom>
          <a:noFill/>
          <a:extLst>
            <a:ext uri="{909E8E84-426E-40DD-AFC4-6F175D3DCCD1}">
              <a14:hiddenFill xmlns:a14="http://schemas.microsoft.com/office/drawing/2010/main">
                <a:solidFill>
                  <a:srgbClr val="FFFFFF"/>
                </a:solidFill>
              </a14:hiddenFill>
            </a:ext>
          </a:extLst>
        </p:spPr>
      </p:pic>
      <p:sp>
        <p:nvSpPr>
          <p:cNvPr id="69638" name="Text Box 6"/>
          <p:cNvSpPr txBox="1">
            <a:spLocks noChangeArrowheads="1"/>
          </p:cNvSpPr>
          <p:nvPr/>
        </p:nvSpPr>
        <p:spPr bwMode="auto">
          <a:xfrm>
            <a:off x="971550" y="3141663"/>
            <a:ext cx="32400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bg-BG" altLang="bg-BG" sz="2000" b="1" dirty="0" smtClean="0">
                <a:solidFill>
                  <a:srgbClr val="002060"/>
                </a:solidFill>
                <a:latin typeface="Arial" charset="0"/>
                <a:cs typeface="Arial" charset="0"/>
              </a:rPr>
              <a:t>Есенен </a:t>
            </a:r>
            <a:r>
              <a:rPr lang="bg-BG" altLang="bg-BG" sz="2000" b="1" dirty="0" err="1" smtClean="0">
                <a:solidFill>
                  <a:srgbClr val="002060"/>
                </a:solidFill>
                <a:latin typeface="Arial" charset="0"/>
                <a:cs typeface="Arial" charset="0"/>
              </a:rPr>
              <a:t>мразовец</a:t>
            </a:r>
            <a:endParaRPr lang="bg-BG" altLang="bg-BG" sz="2000" b="1" dirty="0" smtClean="0">
              <a:solidFill>
                <a:srgbClr val="002060"/>
              </a:solidFill>
              <a:latin typeface="Arial" charset="0"/>
              <a:cs typeface="Arial" charset="0"/>
            </a:endParaRPr>
          </a:p>
        </p:txBody>
      </p:sp>
      <p:pic>
        <p:nvPicPr>
          <p:cNvPr id="69642" name="Picture 10" descr="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550" y="3644899"/>
            <a:ext cx="3602038" cy="2663631"/>
          </a:xfrm>
          <a:prstGeom prst="rect">
            <a:avLst/>
          </a:prstGeom>
          <a:noFill/>
          <a:extLst>
            <a:ext uri="{909E8E84-426E-40DD-AFC4-6F175D3DCCD1}">
              <a14:hiddenFill xmlns:a14="http://schemas.microsoft.com/office/drawing/2010/main">
                <a:solidFill>
                  <a:srgbClr val="FFFFFF"/>
                </a:solidFill>
              </a14:hiddenFill>
            </a:ext>
          </a:extLst>
        </p:spPr>
      </p:pic>
      <p:sp>
        <p:nvSpPr>
          <p:cNvPr id="69643" name="Text Box 11"/>
          <p:cNvSpPr txBox="1">
            <a:spLocks noChangeArrowheads="1"/>
          </p:cNvSpPr>
          <p:nvPr/>
        </p:nvSpPr>
        <p:spPr bwMode="auto">
          <a:xfrm>
            <a:off x="3851920" y="6078537"/>
            <a:ext cx="33115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bg-BG" altLang="bg-BG" sz="2400" b="1" dirty="0" smtClean="0">
                <a:solidFill>
                  <a:srgbClr val="000099"/>
                </a:solidFill>
                <a:latin typeface="Times New Roman" panose="02020603050405020304" pitchFamily="18" charset="0"/>
                <a:cs typeface="Times New Roman" panose="02020603050405020304" pitchFamily="18" charset="0"/>
              </a:rPr>
              <a:t>Дребна перуника</a:t>
            </a:r>
          </a:p>
        </p:txBody>
      </p:sp>
      <p:sp>
        <p:nvSpPr>
          <p:cNvPr id="9" name="Бутон: напред или следващ 8">
            <a:hlinkClick r:id="" action="ppaction://hlinkshowjump?jump=nextslide" highlightClick="1"/>
          </p:cNvPr>
          <p:cNvSpPr/>
          <p:nvPr/>
        </p:nvSpPr>
        <p:spPr bwMode="auto">
          <a:xfrm>
            <a:off x="8028384" y="5949280"/>
            <a:ext cx="1115616" cy="720080"/>
          </a:xfrm>
          <a:prstGeom prst="actionButtonForwardNex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bg-BG" sz="1800" b="1" i="0" u="none" strike="noStrike" cap="none" normalizeH="0" baseline="0" smtClean="0">
              <a:ln>
                <a:noFill/>
              </a:ln>
              <a:solidFill>
                <a:schemeClr val="tx1"/>
              </a:solidFill>
              <a:effectLst/>
              <a:latin typeface="Arial" charset="0"/>
              <a:cs typeface="Arial" charset="0"/>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6001" y="487362"/>
            <a:ext cx="3517900" cy="55911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Текстово поле 11"/>
          <p:cNvSpPr txBox="1"/>
          <p:nvPr/>
        </p:nvSpPr>
        <p:spPr>
          <a:xfrm>
            <a:off x="5507682" y="3062126"/>
            <a:ext cx="281751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bg-BG" sz="2400" b="1" i="0" u="none" strike="noStrike" kern="0" cap="none" spc="0" normalizeH="0" baseline="0" noProof="0" dirty="0" err="1" smtClean="0">
                <a:ln>
                  <a:noFill/>
                </a:ln>
                <a:solidFill>
                  <a:srgbClr val="002060"/>
                </a:solidFill>
                <a:effectLst/>
                <a:uLnTx/>
                <a:uFillTx/>
                <a:latin typeface="Times New Roman" panose="02020603050405020304" pitchFamily="18" charset="0"/>
                <a:cs typeface="Times New Roman" panose="02020603050405020304" pitchFamily="18" charset="0"/>
              </a:rPr>
              <a:t>Теснолист</a:t>
            </a:r>
            <a:r>
              <a:rPr kumimoji="0" lang="bg-BG" sz="2400" b="1" i="0" u="none" strike="noStrike" kern="0" cap="none" spc="0" normalizeH="0" baseline="0" noProof="0" dirty="0" smtClean="0">
                <a:ln>
                  <a:noFill/>
                </a:ln>
                <a:solidFill>
                  <a:srgbClr val="002060"/>
                </a:solidFill>
                <a:effectLst/>
                <a:uLnTx/>
                <a:uFillTx/>
                <a:latin typeface="Times New Roman" panose="02020603050405020304" pitchFamily="18" charset="0"/>
                <a:cs typeface="Times New Roman" panose="02020603050405020304" pitchFamily="18" charset="0"/>
              </a:rPr>
              <a:t> божур</a:t>
            </a:r>
          </a:p>
        </p:txBody>
      </p:sp>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2201" y="3641725"/>
            <a:ext cx="3365500"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25" y="397358"/>
            <a:ext cx="8340725" cy="6142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145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9637"/>
                                        </p:tgtEl>
                                        <p:attrNameLst>
                                          <p:attrName>style.visibility</p:attrName>
                                        </p:attrNameLst>
                                      </p:cBhvr>
                                      <p:to>
                                        <p:strVal val="visible"/>
                                      </p:to>
                                    </p:set>
                                    <p:anim calcmode="lin" valueType="num">
                                      <p:cBhvr additive="base">
                                        <p:cTn id="7" dur="1250" fill="hold"/>
                                        <p:tgtEl>
                                          <p:spTgt spid="69637"/>
                                        </p:tgtEl>
                                        <p:attrNameLst>
                                          <p:attrName>ppt_x</p:attrName>
                                        </p:attrNameLst>
                                      </p:cBhvr>
                                      <p:tavLst>
                                        <p:tav tm="0">
                                          <p:val>
                                            <p:strVal val="#ppt_x"/>
                                          </p:val>
                                        </p:tav>
                                        <p:tav tm="100000">
                                          <p:val>
                                            <p:strVal val="#ppt_x"/>
                                          </p:val>
                                        </p:tav>
                                      </p:tavLst>
                                    </p:anim>
                                    <p:anim calcmode="lin" valueType="num">
                                      <p:cBhvr additive="base">
                                        <p:cTn id="8" dur="1250" fill="hold"/>
                                        <p:tgtEl>
                                          <p:spTgt spid="6963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2" presetClass="entr" presetSubtype="4" fill="hold" grpId="0" nodeType="afterEffect">
                                  <p:stCondLst>
                                    <p:cond delay="0"/>
                                  </p:stCondLst>
                                  <p:childTnLst>
                                    <p:set>
                                      <p:cBhvr>
                                        <p:cTn id="11" dur="1" fill="hold">
                                          <p:stCondLst>
                                            <p:cond delay="0"/>
                                          </p:stCondLst>
                                        </p:cTn>
                                        <p:tgtEl>
                                          <p:spTgt spid="69638"/>
                                        </p:tgtEl>
                                        <p:attrNameLst>
                                          <p:attrName>style.visibility</p:attrName>
                                        </p:attrNameLst>
                                      </p:cBhvr>
                                      <p:to>
                                        <p:strVal val="visible"/>
                                      </p:to>
                                    </p:set>
                                    <p:anim calcmode="lin" valueType="num">
                                      <p:cBhvr additive="base">
                                        <p:cTn id="12" dur="1000" fill="hold"/>
                                        <p:tgtEl>
                                          <p:spTgt spid="69638"/>
                                        </p:tgtEl>
                                        <p:attrNameLst>
                                          <p:attrName>ppt_x</p:attrName>
                                        </p:attrNameLst>
                                      </p:cBhvr>
                                      <p:tavLst>
                                        <p:tav tm="0">
                                          <p:val>
                                            <p:strVal val="#ppt_x"/>
                                          </p:val>
                                        </p:tav>
                                        <p:tav tm="100000">
                                          <p:val>
                                            <p:strVal val="#ppt_x"/>
                                          </p:val>
                                        </p:tav>
                                      </p:tavLst>
                                    </p:anim>
                                    <p:anim calcmode="lin" valueType="num">
                                      <p:cBhvr additive="base">
                                        <p:cTn id="13" dur="1000" fill="hold"/>
                                        <p:tgtEl>
                                          <p:spTgt spid="69638"/>
                                        </p:tgtEl>
                                        <p:attrNameLst>
                                          <p:attrName>ppt_y</p:attrName>
                                        </p:attrNameLst>
                                      </p:cBhvr>
                                      <p:tavLst>
                                        <p:tav tm="0">
                                          <p:val>
                                            <p:strVal val="1+#ppt_h/2"/>
                                          </p:val>
                                        </p:tav>
                                        <p:tav tm="100000">
                                          <p:val>
                                            <p:strVal val="#ppt_y"/>
                                          </p:val>
                                        </p:tav>
                                      </p:tavLst>
                                    </p:anim>
                                  </p:childTnLst>
                                </p:cTn>
                              </p:par>
                            </p:childTnLst>
                          </p:cTn>
                        </p:par>
                        <p:par>
                          <p:cTn id="14" fill="hold">
                            <p:stCondLst>
                              <p:cond delay="2250"/>
                            </p:stCondLst>
                            <p:childTnLst>
                              <p:par>
                                <p:cTn id="15" presetID="2" presetClass="entr" presetSubtype="4" fill="hold" nodeType="afterEffect">
                                  <p:stCondLst>
                                    <p:cond delay="0"/>
                                  </p:stCondLst>
                                  <p:childTnLst>
                                    <p:set>
                                      <p:cBhvr>
                                        <p:cTn id="16" dur="1" fill="hold">
                                          <p:stCondLst>
                                            <p:cond delay="0"/>
                                          </p:stCondLst>
                                        </p:cTn>
                                        <p:tgtEl>
                                          <p:spTgt spid="69642"/>
                                        </p:tgtEl>
                                        <p:attrNameLst>
                                          <p:attrName>style.visibility</p:attrName>
                                        </p:attrNameLst>
                                      </p:cBhvr>
                                      <p:to>
                                        <p:strVal val="visible"/>
                                      </p:to>
                                    </p:set>
                                    <p:anim calcmode="lin" valueType="num">
                                      <p:cBhvr additive="base">
                                        <p:cTn id="17" dur="1500" fill="hold"/>
                                        <p:tgtEl>
                                          <p:spTgt spid="69642"/>
                                        </p:tgtEl>
                                        <p:attrNameLst>
                                          <p:attrName>ppt_x</p:attrName>
                                        </p:attrNameLst>
                                      </p:cBhvr>
                                      <p:tavLst>
                                        <p:tav tm="0">
                                          <p:val>
                                            <p:strVal val="#ppt_x"/>
                                          </p:val>
                                        </p:tav>
                                        <p:tav tm="100000">
                                          <p:val>
                                            <p:strVal val="#ppt_x"/>
                                          </p:val>
                                        </p:tav>
                                      </p:tavLst>
                                    </p:anim>
                                    <p:anim calcmode="lin" valueType="num">
                                      <p:cBhvr additive="base">
                                        <p:cTn id="18" dur="1500" fill="hold"/>
                                        <p:tgtEl>
                                          <p:spTgt spid="69642"/>
                                        </p:tgtEl>
                                        <p:attrNameLst>
                                          <p:attrName>ppt_y</p:attrName>
                                        </p:attrNameLst>
                                      </p:cBhvr>
                                      <p:tavLst>
                                        <p:tav tm="0">
                                          <p:val>
                                            <p:strVal val="1+#ppt_h/2"/>
                                          </p:val>
                                        </p:tav>
                                        <p:tav tm="100000">
                                          <p:val>
                                            <p:strVal val="#ppt_y"/>
                                          </p:val>
                                        </p:tav>
                                      </p:tavLst>
                                    </p:anim>
                                  </p:childTnLst>
                                </p:cTn>
                              </p:par>
                            </p:childTnLst>
                          </p:cTn>
                        </p:par>
                        <p:par>
                          <p:cTn id="19" fill="hold">
                            <p:stCondLst>
                              <p:cond delay="3750"/>
                            </p:stCondLst>
                            <p:childTnLst>
                              <p:par>
                                <p:cTn id="20" presetID="2" presetClass="entr" presetSubtype="4" fill="hold" nodeType="afterEffect">
                                  <p:stCondLst>
                                    <p:cond delay="0"/>
                                  </p:stCondLst>
                                  <p:childTnLst>
                                    <p:set>
                                      <p:cBhvr>
                                        <p:cTn id="21" dur="1" fill="hold">
                                          <p:stCondLst>
                                            <p:cond delay="0"/>
                                          </p:stCondLst>
                                        </p:cTn>
                                        <p:tgtEl>
                                          <p:spTgt spid="2054"/>
                                        </p:tgtEl>
                                        <p:attrNameLst>
                                          <p:attrName>style.visibility</p:attrName>
                                        </p:attrNameLst>
                                      </p:cBhvr>
                                      <p:to>
                                        <p:strVal val="visible"/>
                                      </p:to>
                                    </p:set>
                                    <p:anim calcmode="lin" valueType="num">
                                      <p:cBhvr additive="base">
                                        <p:cTn id="22" dur="1250" fill="hold"/>
                                        <p:tgtEl>
                                          <p:spTgt spid="2054"/>
                                        </p:tgtEl>
                                        <p:attrNameLst>
                                          <p:attrName>ppt_x</p:attrName>
                                        </p:attrNameLst>
                                      </p:cBhvr>
                                      <p:tavLst>
                                        <p:tav tm="0">
                                          <p:val>
                                            <p:strVal val="#ppt_x"/>
                                          </p:val>
                                        </p:tav>
                                        <p:tav tm="100000">
                                          <p:val>
                                            <p:strVal val="#ppt_x"/>
                                          </p:val>
                                        </p:tav>
                                      </p:tavLst>
                                    </p:anim>
                                    <p:anim calcmode="lin" valueType="num">
                                      <p:cBhvr additive="base">
                                        <p:cTn id="23" dur="1250" fill="hold"/>
                                        <p:tgtEl>
                                          <p:spTgt spid="2054"/>
                                        </p:tgtEl>
                                        <p:attrNameLst>
                                          <p:attrName>ppt_y</p:attrName>
                                        </p:attrNameLst>
                                      </p:cBhvr>
                                      <p:tavLst>
                                        <p:tav tm="0">
                                          <p:val>
                                            <p:strVal val="1+#ppt_h/2"/>
                                          </p:val>
                                        </p:tav>
                                        <p:tav tm="100000">
                                          <p:val>
                                            <p:strVal val="#ppt_y"/>
                                          </p:val>
                                        </p:tav>
                                      </p:tavLst>
                                    </p:anim>
                                  </p:childTnLst>
                                </p:cTn>
                              </p:par>
                            </p:childTnLst>
                          </p:cTn>
                        </p:par>
                        <p:par>
                          <p:cTn id="24" fill="hold">
                            <p:stCondLst>
                              <p:cond delay="5000"/>
                            </p:stCondLst>
                            <p:childTnLst>
                              <p:par>
                                <p:cTn id="25" presetID="2" presetClass="entr" presetSubtype="4" fill="hold" grpId="0" nodeType="afterEffect">
                                  <p:stCondLst>
                                    <p:cond delay="0"/>
                                  </p:stCondLst>
                                  <p:childTnLst>
                                    <p:set>
                                      <p:cBhvr>
                                        <p:cTn id="26" dur="1" fill="hold">
                                          <p:stCondLst>
                                            <p:cond delay="0"/>
                                          </p:stCondLst>
                                        </p:cTn>
                                        <p:tgtEl>
                                          <p:spTgt spid="69643"/>
                                        </p:tgtEl>
                                        <p:attrNameLst>
                                          <p:attrName>style.visibility</p:attrName>
                                        </p:attrNameLst>
                                      </p:cBhvr>
                                      <p:to>
                                        <p:strVal val="visible"/>
                                      </p:to>
                                    </p:set>
                                    <p:anim calcmode="lin" valueType="num">
                                      <p:cBhvr additive="base">
                                        <p:cTn id="27" dur="1000" fill="hold"/>
                                        <p:tgtEl>
                                          <p:spTgt spid="69643"/>
                                        </p:tgtEl>
                                        <p:attrNameLst>
                                          <p:attrName>ppt_x</p:attrName>
                                        </p:attrNameLst>
                                      </p:cBhvr>
                                      <p:tavLst>
                                        <p:tav tm="0">
                                          <p:val>
                                            <p:strVal val="#ppt_x"/>
                                          </p:val>
                                        </p:tav>
                                        <p:tav tm="100000">
                                          <p:val>
                                            <p:strVal val="#ppt_x"/>
                                          </p:val>
                                        </p:tav>
                                      </p:tavLst>
                                    </p:anim>
                                    <p:anim calcmode="lin" valueType="num">
                                      <p:cBhvr additive="base">
                                        <p:cTn id="28" dur="1000" fill="hold"/>
                                        <p:tgtEl>
                                          <p:spTgt spid="69643"/>
                                        </p:tgtEl>
                                        <p:attrNameLst>
                                          <p:attrName>ppt_y</p:attrName>
                                        </p:attrNameLst>
                                      </p:cBhvr>
                                      <p:tavLst>
                                        <p:tav tm="0">
                                          <p:val>
                                            <p:strVal val="1+#ppt_h/2"/>
                                          </p:val>
                                        </p:tav>
                                        <p:tav tm="100000">
                                          <p:val>
                                            <p:strVal val="#ppt_y"/>
                                          </p:val>
                                        </p:tav>
                                      </p:tavLst>
                                    </p:anim>
                                  </p:childTnLst>
                                </p:cTn>
                              </p:par>
                            </p:childTnLst>
                          </p:cTn>
                        </p:par>
                        <p:par>
                          <p:cTn id="29" fill="hold">
                            <p:stCondLst>
                              <p:cond delay="6000"/>
                            </p:stCondLst>
                            <p:childTnLst>
                              <p:par>
                                <p:cTn id="30" presetID="2" presetClass="entr" presetSubtype="4" fill="hold" nodeType="afterEffect">
                                  <p:stCondLst>
                                    <p:cond delay="0"/>
                                  </p:stCondLst>
                                  <p:childTnLst>
                                    <p:set>
                                      <p:cBhvr>
                                        <p:cTn id="31" dur="1" fill="hold">
                                          <p:stCondLst>
                                            <p:cond delay="0"/>
                                          </p:stCondLst>
                                        </p:cTn>
                                        <p:tgtEl>
                                          <p:spTgt spid="2051"/>
                                        </p:tgtEl>
                                        <p:attrNameLst>
                                          <p:attrName>style.visibility</p:attrName>
                                        </p:attrNameLst>
                                      </p:cBhvr>
                                      <p:to>
                                        <p:strVal val="visible"/>
                                      </p:to>
                                    </p:set>
                                    <p:anim calcmode="lin" valueType="num">
                                      <p:cBhvr additive="base">
                                        <p:cTn id="32" dur="1250" fill="hold"/>
                                        <p:tgtEl>
                                          <p:spTgt spid="2051"/>
                                        </p:tgtEl>
                                        <p:attrNameLst>
                                          <p:attrName>ppt_x</p:attrName>
                                        </p:attrNameLst>
                                      </p:cBhvr>
                                      <p:tavLst>
                                        <p:tav tm="0">
                                          <p:val>
                                            <p:strVal val="#ppt_x"/>
                                          </p:val>
                                        </p:tav>
                                        <p:tav tm="100000">
                                          <p:val>
                                            <p:strVal val="#ppt_x"/>
                                          </p:val>
                                        </p:tav>
                                      </p:tavLst>
                                    </p:anim>
                                    <p:anim calcmode="lin" valueType="num">
                                      <p:cBhvr additive="base">
                                        <p:cTn id="33" dur="1250" fill="hold"/>
                                        <p:tgtEl>
                                          <p:spTgt spid="2051"/>
                                        </p:tgtEl>
                                        <p:attrNameLst>
                                          <p:attrName>ppt_y</p:attrName>
                                        </p:attrNameLst>
                                      </p:cBhvr>
                                      <p:tavLst>
                                        <p:tav tm="0">
                                          <p:val>
                                            <p:strVal val="1+#ppt_h/2"/>
                                          </p:val>
                                        </p:tav>
                                        <p:tav tm="100000">
                                          <p:val>
                                            <p:strVal val="#ppt_y"/>
                                          </p:val>
                                        </p:tav>
                                      </p:tavLst>
                                    </p:anim>
                                  </p:childTnLst>
                                </p:cTn>
                              </p:par>
                            </p:childTnLst>
                          </p:cTn>
                        </p:par>
                        <p:par>
                          <p:cTn id="34" fill="hold">
                            <p:stCondLst>
                              <p:cond delay="7250"/>
                            </p:stCondLst>
                            <p:childTnLst>
                              <p:par>
                                <p:cTn id="35" presetID="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2000" fill="hold"/>
                                        <p:tgtEl>
                                          <p:spTgt spid="12"/>
                                        </p:tgtEl>
                                        <p:attrNameLst>
                                          <p:attrName>ppt_x</p:attrName>
                                        </p:attrNameLst>
                                      </p:cBhvr>
                                      <p:tavLst>
                                        <p:tav tm="0">
                                          <p:val>
                                            <p:strVal val="#ppt_x"/>
                                          </p:val>
                                        </p:tav>
                                        <p:tav tm="100000">
                                          <p:val>
                                            <p:strVal val="#ppt_x"/>
                                          </p:val>
                                        </p:tav>
                                      </p:tavLst>
                                    </p:anim>
                                    <p:anim calcmode="lin" valueType="num">
                                      <p:cBhvr additive="base">
                                        <p:cTn id="38" dur="20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9250"/>
                            </p:stCondLst>
                            <p:childTnLst>
                              <p:par>
                                <p:cTn id="40" presetID="16" presetClass="entr" presetSubtype="21" fill="hold" nodeType="afterEffect">
                                  <p:stCondLst>
                                    <p:cond delay="1000"/>
                                  </p:stCondLst>
                                  <p:childTnLst>
                                    <p:set>
                                      <p:cBhvr>
                                        <p:cTn id="41" dur="1" fill="hold">
                                          <p:stCondLst>
                                            <p:cond delay="0"/>
                                          </p:stCondLst>
                                        </p:cTn>
                                        <p:tgtEl>
                                          <p:spTgt spid="2055"/>
                                        </p:tgtEl>
                                        <p:attrNameLst>
                                          <p:attrName>style.visibility</p:attrName>
                                        </p:attrNameLst>
                                      </p:cBhvr>
                                      <p:to>
                                        <p:strVal val="visible"/>
                                      </p:to>
                                    </p:set>
                                    <p:animEffect transition="in" filter="barn(inVertical)">
                                      <p:cBhvr>
                                        <p:cTn id="42" dur="10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8" grpId="0"/>
      <p:bldP spid="69643"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4" name="Picture 4" descr="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59338" y="3860800"/>
            <a:ext cx="3311525" cy="2370138"/>
          </a:xfrm>
          <a:prstGeom prst="rect">
            <a:avLst/>
          </a:prstGeom>
          <a:noFill/>
          <a:extLst>
            <a:ext uri="{909E8E84-426E-40DD-AFC4-6F175D3DCCD1}">
              <a14:hiddenFill xmlns:a14="http://schemas.microsoft.com/office/drawing/2010/main">
                <a:solidFill>
                  <a:srgbClr val="FFFFFF"/>
                </a:solidFill>
              </a14:hiddenFill>
            </a:ext>
          </a:extLst>
        </p:spPr>
      </p:pic>
      <p:sp>
        <p:nvSpPr>
          <p:cNvPr id="71685" name="Text Box 5"/>
          <p:cNvSpPr txBox="1">
            <a:spLocks noChangeArrowheads="1"/>
          </p:cNvSpPr>
          <p:nvPr/>
        </p:nvSpPr>
        <p:spPr bwMode="auto">
          <a:xfrm>
            <a:off x="5148263" y="6165850"/>
            <a:ext cx="27352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bg-BG" altLang="bg-BG" b="1" smtClean="0">
                <a:solidFill>
                  <a:srgbClr val="000099"/>
                </a:solidFill>
                <a:latin typeface="Arial" charset="0"/>
                <a:cs typeface="Arial" charset="0"/>
              </a:rPr>
              <a:t>Теснолостен лен</a:t>
            </a:r>
          </a:p>
        </p:txBody>
      </p:sp>
      <p:pic>
        <p:nvPicPr>
          <p:cNvPr id="71686" name="Picture 6" descr="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5600" y="404813"/>
            <a:ext cx="2284413" cy="3024187"/>
          </a:xfrm>
          <a:prstGeom prst="rect">
            <a:avLst/>
          </a:prstGeom>
          <a:noFill/>
          <a:extLst>
            <a:ext uri="{909E8E84-426E-40DD-AFC4-6F175D3DCCD1}">
              <a14:hiddenFill xmlns:a14="http://schemas.microsoft.com/office/drawing/2010/main">
                <a:solidFill>
                  <a:srgbClr val="FFFFFF"/>
                </a:solidFill>
              </a14:hiddenFill>
            </a:ext>
          </a:extLst>
        </p:spPr>
      </p:pic>
      <p:sp>
        <p:nvSpPr>
          <p:cNvPr id="71687" name="Rectangle 7"/>
          <p:cNvSpPr>
            <a:spLocks noChangeArrowheads="1"/>
          </p:cNvSpPr>
          <p:nvPr/>
        </p:nvSpPr>
        <p:spPr bwMode="auto">
          <a:xfrm>
            <a:off x="4716463" y="3284538"/>
            <a:ext cx="36734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defRPr sz="3200">
                <a:solidFill>
                  <a:srgbClr val="79551B"/>
                </a:solidFill>
                <a:latin typeface="Palatino Linotype" pitchFamily="18" charset="0"/>
              </a:defRPr>
            </a:lvl1pPr>
            <a:lvl2pPr>
              <a:defRPr sz="3200">
                <a:solidFill>
                  <a:srgbClr val="79551B"/>
                </a:solidFill>
                <a:latin typeface="Palatino Linotype" pitchFamily="18" charset="0"/>
              </a:defRPr>
            </a:lvl2pPr>
            <a:lvl3pPr>
              <a:defRPr sz="3200">
                <a:solidFill>
                  <a:srgbClr val="79551B"/>
                </a:solidFill>
                <a:latin typeface="Palatino Linotype" pitchFamily="18" charset="0"/>
              </a:defRPr>
            </a:lvl3pPr>
            <a:lvl4pPr>
              <a:defRPr sz="3200">
                <a:solidFill>
                  <a:srgbClr val="79551B"/>
                </a:solidFill>
                <a:latin typeface="Palatino Linotype" pitchFamily="18" charset="0"/>
              </a:defRPr>
            </a:lvl4pPr>
            <a:lvl5pPr>
              <a:defRPr sz="3200">
                <a:solidFill>
                  <a:srgbClr val="79551B"/>
                </a:solidFill>
                <a:latin typeface="Palatino Linotype" pitchFamily="18" charset="0"/>
              </a:defRPr>
            </a:lvl5pPr>
            <a:lvl6pPr marL="457200" fontAlgn="base">
              <a:spcBef>
                <a:spcPct val="0"/>
              </a:spcBef>
              <a:spcAft>
                <a:spcPct val="0"/>
              </a:spcAft>
              <a:defRPr sz="3200">
                <a:solidFill>
                  <a:srgbClr val="79551B"/>
                </a:solidFill>
                <a:latin typeface="Palatino Linotype" pitchFamily="18" charset="0"/>
              </a:defRPr>
            </a:lvl6pPr>
            <a:lvl7pPr marL="914400" fontAlgn="base">
              <a:spcBef>
                <a:spcPct val="0"/>
              </a:spcBef>
              <a:spcAft>
                <a:spcPct val="0"/>
              </a:spcAft>
              <a:defRPr sz="3200">
                <a:solidFill>
                  <a:srgbClr val="79551B"/>
                </a:solidFill>
                <a:latin typeface="Palatino Linotype" pitchFamily="18" charset="0"/>
              </a:defRPr>
            </a:lvl7pPr>
            <a:lvl8pPr marL="1371600" fontAlgn="base">
              <a:spcBef>
                <a:spcPct val="0"/>
              </a:spcBef>
              <a:spcAft>
                <a:spcPct val="0"/>
              </a:spcAft>
              <a:defRPr sz="3200">
                <a:solidFill>
                  <a:srgbClr val="79551B"/>
                </a:solidFill>
                <a:latin typeface="Palatino Linotype" pitchFamily="18" charset="0"/>
              </a:defRPr>
            </a:lvl8pPr>
            <a:lvl9pPr marL="1828800" fontAlgn="base">
              <a:spcBef>
                <a:spcPct val="0"/>
              </a:spcBef>
              <a:spcAft>
                <a:spcPct val="0"/>
              </a:spcAft>
              <a:defRPr sz="3200">
                <a:solidFill>
                  <a:srgbClr val="79551B"/>
                </a:solidFill>
                <a:latin typeface="Palatino Linotype" pitchFamily="18" charset="0"/>
              </a:defRPr>
            </a:lvl9pPr>
          </a:lstStyle>
          <a:p>
            <a:pPr fontAlgn="base">
              <a:spcBef>
                <a:spcPct val="0"/>
              </a:spcBef>
              <a:spcAft>
                <a:spcPct val="0"/>
              </a:spcAft>
            </a:pPr>
            <a:r>
              <a:rPr lang="bg-BG" altLang="bg-BG" sz="1800" b="1" smtClean="0">
                <a:solidFill>
                  <a:srgbClr val="000099"/>
                </a:solidFill>
                <a:cs typeface="Arial" charset="0"/>
              </a:rPr>
              <a:t>Български  опопанакс</a:t>
            </a:r>
          </a:p>
        </p:txBody>
      </p:sp>
      <p:pic>
        <p:nvPicPr>
          <p:cNvPr id="71688" name="Picture 8" descr="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113" y="3933825"/>
            <a:ext cx="3240087" cy="2225675"/>
          </a:xfrm>
          <a:prstGeom prst="rect">
            <a:avLst/>
          </a:prstGeom>
          <a:noFill/>
          <a:extLst>
            <a:ext uri="{909E8E84-426E-40DD-AFC4-6F175D3DCCD1}">
              <a14:hiddenFill xmlns:a14="http://schemas.microsoft.com/office/drawing/2010/main">
                <a:solidFill>
                  <a:srgbClr val="FFFFFF"/>
                </a:solidFill>
              </a14:hiddenFill>
            </a:ext>
          </a:extLst>
        </p:spPr>
      </p:pic>
      <p:sp>
        <p:nvSpPr>
          <p:cNvPr id="71689" name="Rectangle 9"/>
          <p:cNvSpPr>
            <a:spLocks noChangeArrowheads="1"/>
          </p:cNvSpPr>
          <p:nvPr/>
        </p:nvSpPr>
        <p:spPr bwMode="auto">
          <a:xfrm>
            <a:off x="468313" y="5805488"/>
            <a:ext cx="4103687" cy="80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defRPr sz="3200">
                <a:solidFill>
                  <a:srgbClr val="79551B"/>
                </a:solidFill>
                <a:latin typeface="Palatino Linotype" pitchFamily="18" charset="0"/>
              </a:defRPr>
            </a:lvl1pPr>
            <a:lvl2pPr>
              <a:defRPr sz="3200">
                <a:solidFill>
                  <a:srgbClr val="79551B"/>
                </a:solidFill>
                <a:latin typeface="Palatino Linotype" pitchFamily="18" charset="0"/>
              </a:defRPr>
            </a:lvl2pPr>
            <a:lvl3pPr>
              <a:defRPr sz="3200">
                <a:solidFill>
                  <a:srgbClr val="79551B"/>
                </a:solidFill>
                <a:latin typeface="Palatino Linotype" pitchFamily="18" charset="0"/>
              </a:defRPr>
            </a:lvl3pPr>
            <a:lvl4pPr>
              <a:defRPr sz="3200">
                <a:solidFill>
                  <a:srgbClr val="79551B"/>
                </a:solidFill>
                <a:latin typeface="Palatino Linotype" pitchFamily="18" charset="0"/>
              </a:defRPr>
            </a:lvl4pPr>
            <a:lvl5pPr>
              <a:defRPr sz="3200">
                <a:solidFill>
                  <a:srgbClr val="79551B"/>
                </a:solidFill>
                <a:latin typeface="Palatino Linotype" pitchFamily="18" charset="0"/>
              </a:defRPr>
            </a:lvl5pPr>
            <a:lvl6pPr marL="457200" fontAlgn="base">
              <a:spcBef>
                <a:spcPct val="0"/>
              </a:spcBef>
              <a:spcAft>
                <a:spcPct val="0"/>
              </a:spcAft>
              <a:defRPr sz="3200">
                <a:solidFill>
                  <a:srgbClr val="79551B"/>
                </a:solidFill>
                <a:latin typeface="Palatino Linotype" pitchFamily="18" charset="0"/>
              </a:defRPr>
            </a:lvl6pPr>
            <a:lvl7pPr marL="914400" fontAlgn="base">
              <a:spcBef>
                <a:spcPct val="0"/>
              </a:spcBef>
              <a:spcAft>
                <a:spcPct val="0"/>
              </a:spcAft>
              <a:defRPr sz="3200">
                <a:solidFill>
                  <a:srgbClr val="79551B"/>
                </a:solidFill>
                <a:latin typeface="Palatino Linotype" pitchFamily="18" charset="0"/>
              </a:defRPr>
            </a:lvl7pPr>
            <a:lvl8pPr marL="1371600" fontAlgn="base">
              <a:spcBef>
                <a:spcPct val="0"/>
              </a:spcBef>
              <a:spcAft>
                <a:spcPct val="0"/>
              </a:spcAft>
              <a:defRPr sz="3200">
                <a:solidFill>
                  <a:srgbClr val="79551B"/>
                </a:solidFill>
                <a:latin typeface="Palatino Linotype" pitchFamily="18" charset="0"/>
              </a:defRPr>
            </a:lvl8pPr>
            <a:lvl9pPr marL="1828800" fontAlgn="base">
              <a:spcBef>
                <a:spcPct val="0"/>
              </a:spcBef>
              <a:spcAft>
                <a:spcPct val="0"/>
              </a:spcAft>
              <a:defRPr sz="3200">
                <a:solidFill>
                  <a:srgbClr val="79551B"/>
                </a:solidFill>
                <a:latin typeface="Palatino Linotype" pitchFamily="18" charset="0"/>
              </a:defRPr>
            </a:lvl9pPr>
          </a:lstStyle>
          <a:p>
            <a:pPr fontAlgn="base">
              <a:spcBef>
                <a:spcPct val="0"/>
              </a:spcBef>
              <a:spcAft>
                <a:spcPct val="0"/>
              </a:spcAft>
            </a:pPr>
            <a:r>
              <a:rPr lang="bg-BG" altLang="bg-BG" sz="1800" b="1" smtClean="0">
                <a:solidFill>
                  <a:srgbClr val="000099"/>
                </a:solidFill>
                <a:cs typeface="Arial" charset="0"/>
              </a:rPr>
              <a:t>Стълбообхващащ конски босилек</a:t>
            </a:r>
          </a:p>
        </p:txBody>
      </p:sp>
      <p:pic>
        <p:nvPicPr>
          <p:cNvPr id="71690" name="Picture 10" descr="sc0001"/>
          <p:cNvPicPr>
            <a:picLocks noChangeAspect="1" noChangeArrowheads="1"/>
          </p:cNvPicPr>
          <p:nvPr/>
        </p:nvPicPr>
        <p:blipFill>
          <a:blip r:embed="rId5" cstate="print">
            <a:extLst>
              <a:ext uri="{28A0092B-C50C-407E-A947-70E740481C1C}">
                <a14:useLocalDpi xmlns:a14="http://schemas.microsoft.com/office/drawing/2010/main" val="0"/>
              </a:ext>
            </a:extLst>
          </a:blip>
          <a:srcRect r="3615"/>
          <a:stretch>
            <a:fillRect/>
          </a:stretch>
        </p:blipFill>
        <p:spPr bwMode="auto">
          <a:xfrm>
            <a:off x="1042988" y="476250"/>
            <a:ext cx="2257425" cy="2979738"/>
          </a:xfrm>
          <a:prstGeom prst="rect">
            <a:avLst/>
          </a:prstGeom>
          <a:noFill/>
          <a:extLst>
            <a:ext uri="{909E8E84-426E-40DD-AFC4-6F175D3DCCD1}">
              <a14:hiddenFill xmlns:a14="http://schemas.microsoft.com/office/drawing/2010/main">
                <a:solidFill>
                  <a:srgbClr val="FFFFFF"/>
                </a:solidFill>
              </a14:hiddenFill>
            </a:ext>
          </a:extLst>
        </p:spPr>
      </p:pic>
      <p:sp>
        <p:nvSpPr>
          <p:cNvPr id="71691" name="Rectangle 11"/>
          <p:cNvSpPr>
            <a:spLocks noChangeArrowheads="1"/>
          </p:cNvSpPr>
          <p:nvPr/>
        </p:nvSpPr>
        <p:spPr bwMode="auto">
          <a:xfrm>
            <a:off x="971550" y="3429000"/>
            <a:ext cx="23923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bg-BG" altLang="bg-BG" b="1" smtClean="0">
                <a:solidFill>
                  <a:srgbClr val="000099"/>
                </a:solidFill>
                <a:latin typeface="Arial" charset="0"/>
                <a:cs typeface="Arial" charset="0"/>
              </a:rPr>
              <a:t>Ароматна  матиола</a:t>
            </a:r>
          </a:p>
        </p:txBody>
      </p:sp>
      <p:sp>
        <p:nvSpPr>
          <p:cNvPr id="2" name="Бутон: назад или предишен 1">
            <a:hlinkClick r:id="rId6" action="ppaction://hlinksldjump" highlightClick="1"/>
          </p:cNvPr>
          <p:cNvSpPr/>
          <p:nvPr/>
        </p:nvSpPr>
        <p:spPr bwMode="auto">
          <a:xfrm>
            <a:off x="7835133" y="6343368"/>
            <a:ext cx="630238" cy="508794"/>
          </a:xfrm>
          <a:prstGeom prst="actionButtonBackPreviou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bg-BG" sz="1800" b="1" i="0" u="none" strike="noStrike" cap="none" normalizeH="0" baseline="0" smtClean="0">
              <a:ln>
                <a:noFill/>
              </a:ln>
              <a:solidFill>
                <a:schemeClr val="tx1"/>
              </a:solidFill>
              <a:effectLst/>
              <a:latin typeface="Arial" charset="0"/>
              <a:cs typeface="Arial" charset="0"/>
            </a:endParaRPr>
          </a:p>
        </p:txBody>
      </p:sp>
      <p:sp>
        <p:nvSpPr>
          <p:cNvPr id="11" name="AutoShape 16">
            <a:hlinkClick r:id="" action="ppaction://hlinkshowjump?jump=nextslide" highlightClick="1"/>
          </p:cNvPr>
          <p:cNvSpPr>
            <a:spLocks noChangeArrowheads="1"/>
          </p:cNvSpPr>
          <p:nvPr/>
        </p:nvSpPr>
        <p:spPr bwMode="auto">
          <a:xfrm>
            <a:off x="8517635" y="6357542"/>
            <a:ext cx="567174" cy="500458"/>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39620635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71690"/>
                                        </p:tgtEl>
                                        <p:attrNameLst>
                                          <p:attrName>style.visibility</p:attrName>
                                        </p:attrNameLst>
                                      </p:cBhvr>
                                      <p:to>
                                        <p:strVal val="visible"/>
                                      </p:to>
                                    </p:set>
                                    <p:anim calcmode="lin" valueType="num">
                                      <p:cBhvr additive="base">
                                        <p:cTn id="7" dur="1000" fill="hold"/>
                                        <p:tgtEl>
                                          <p:spTgt spid="71690"/>
                                        </p:tgtEl>
                                        <p:attrNameLst>
                                          <p:attrName>ppt_x</p:attrName>
                                        </p:attrNameLst>
                                      </p:cBhvr>
                                      <p:tavLst>
                                        <p:tav tm="0">
                                          <p:val>
                                            <p:strVal val="#ppt_x"/>
                                          </p:val>
                                        </p:tav>
                                        <p:tav tm="100000">
                                          <p:val>
                                            <p:strVal val="#ppt_x"/>
                                          </p:val>
                                        </p:tav>
                                      </p:tavLst>
                                    </p:anim>
                                    <p:anim calcmode="lin" valueType="num">
                                      <p:cBhvr additive="base">
                                        <p:cTn id="8" dur="1000" fill="hold"/>
                                        <p:tgtEl>
                                          <p:spTgt spid="7169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71691"/>
                                        </p:tgtEl>
                                        <p:attrNameLst>
                                          <p:attrName>style.visibility</p:attrName>
                                        </p:attrNameLst>
                                      </p:cBhvr>
                                      <p:to>
                                        <p:strVal val="visible"/>
                                      </p:to>
                                    </p:set>
                                    <p:anim calcmode="lin" valueType="num">
                                      <p:cBhvr additive="base">
                                        <p:cTn id="12" dur="500" fill="hold"/>
                                        <p:tgtEl>
                                          <p:spTgt spid="71691"/>
                                        </p:tgtEl>
                                        <p:attrNameLst>
                                          <p:attrName>ppt_x</p:attrName>
                                        </p:attrNameLst>
                                      </p:cBhvr>
                                      <p:tavLst>
                                        <p:tav tm="0">
                                          <p:val>
                                            <p:strVal val="#ppt_x"/>
                                          </p:val>
                                        </p:tav>
                                        <p:tav tm="100000">
                                          <p:val>
                                            <p:strVal val="#ppt_x"/>
                                          </p:val>
                                        </p:tav>
                                      </p:tavLst>
                                    </p:anim>
                                    <p:anim calcmode="lin" valueType="num">
                                      <p:cBhvr additive="base">
                                        <p:cTn id="13" dur="500" fill="hold"/>
                                        <p:tgtEl>
                                          <p:spTgt spid="71691"/>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500"/>
                            </p:stCondLst>
                            <p:childTnLst>
                              <p:par>
                                <p:cTn id="15" presetID="2" presetClass="entr" presetSubtype="4" fill="hold" nodeType="afterEffect">
                                  <p:stCondLst>
                                    <p:cond delay="0"/>
                                  </p:stCondLst>
                                  <p:childTnLst>
                                    <p:set>
                                      <p:cBhvr>
                                        <p:cTn id="16" dur="1" fill="hold">
                                          <p:stCondLst>
                                            <p:cond delay="0"/>
                                          </p:stCondLst>
                                        </p:cTn>
                                        <p:tgtEl>
                                          <p:spTgt spid="71686"/>
                                        </p:tgtEl>
                                        <p:attrNameLst>
                                          <p:attrName>style.visibility</p:attrName>
                                        </p:attrNameLst>
                                      </p:cBhvr>
                                      <p:to>
                                        <p:strVal val="visible"/>
                                      </p:to>
                                    </p:set>
                                    <p:anim calcmode="lin" valueType="num">
                                      <p:cBhvr additive="base">
                                        <p:cTn id="17" dur="1000" fill="hold"/>
                                        <p:tgtEl>
                                          <p:spTgt spid="71686"/>
                                        </p:tgtEl>
                                        <p:attrNameLst>
                                          <p:attrName>ppt_x</p:attrName>
                                        </p:attrNameLst>
                                      </p:cBhvr>
                                      <p:tavLst>
                                        <p:tav tm="0">
                                          <p:val>
                                            <p:strVal val="#ppt_x"/>
                                          </p:val>
                                        </p:tav>
                                        <p:tav tm="100000">
                                          <p:val>
                                            <p:strVal val="#ppt_x"/>
                                          </p:val>
                                        </p:tav>
                                      </p:tavLst>
                                    </p:anim>
                                    <p:anim calcmode="lin" valueType="num">
                                      <p:cBhvr additive="base">
                                        <p:cTn id="18" dur="1000" fill="hold"/>
                                        <p:tgtEl>
                                          <p:spTgt spid="71686"/>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71687"/>
                                        </p:tgtEl>
                                        <p:attrNameLst>
                                          <p:attrName>style.visibility</p:attrName>
                                        </p:attrNameLst>
                                      </p:cBhvr>
                                      <p:to>
                                        <p:strVal val="visible"/>
                                      </p:to>
                                    </p:set>
                                    <p:anim calcmode="lin" valueType="num">
                                      <p:cBhvr additive="base">
                                        <p:cTn id="22" dur="500" fill="hold"/>
                                        <p:tgtEl>
                                          <p:spTgt spid="71687"/>
                                        </p:tgtEl>
                                        <p:attrNameLst>
                                          <p:attrName>ppt_x</p:attrName>
                                        </p:attrNameLst>
                                      </p:cBhvr>
                                      <p:tavLst>
                                        <p:tav tm="0">
                                          <p:val>
                                            <p:strVal val="#ppt_x"/>
                                          </p:val>
                                        </p:tav>
                                        <p:tav tm="100000">
                                          <p:val>
                                            <p:strVal val="#ppt_x"/>
                                          </p:val>
                                        </p:tav>
                                      </p:tavLst>
                                    </p:anim>
                                    <p:anim calcmode="lin" valueType="num">
                                      <p:cBhvr additive="base">
                                        <p:cTn id="23" dur="500" fill="hold"/>
                                        <p:tgtEl>
                                          <p:spTgt spid="71687"/>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3000"/>
                            </p:stCondLst>
                            <p:childTnLst>
                              <p:par>
                                <p:cTn id="25" presetID="2" presetClass="entr" presetSubtype="4" fill="hold" nodeType="afterEffect">
                                  <p:stCondLst>
                                    <p:cond delay="0"/>
                                  </p:stCondLst>
                                  <p:childTnLst>
                                    <p:set>
                                      <p:cBhvr>
                                        <p:cTn id="26" dur="1" fill="hold">
                                          <p:stCondLst>
                                            <p:cond delay="0"/>
                                          </p:stCondLst>
                                        </p:cTn>
                                        <p:tgtEl>
                                          <p:spTgt spid="71688"/>
                                        </p:tgtEl>
                                        <p:attrNameLst>
                                          <p:attrName>style.visibility</p:attrName>
                                        </p:attrNameLst>
                                      </p:cBhvr>
                                      <p:to>
                                        <p:strVal val="visible"/>
                                      </p:to>
                                    </p:set>
                                    <p:anim calcmode="lin" valueType="num">
                                      <p:cBhvr additive="base">
                                        <p:cTn id="27" dur="1000" fill="hold"/>
                                        <p:tgtEl>
                                          <p:spTgt spid="71688"/>
                                        </p:tgtEl>
                                        <p:attrNameLst>
                                          <p:attrName>ppt_x</p:attrName>
                                        </p:attrNameLst>
                                      </p:cBhvr>
                                      <p:tavLst>
                                        <p:tav tm="0">
                                          <p:val>
                                            <p:strVal val="#ppt_x"/>
                                          </p:val>
                                        </p:tav>
                                        <p:tav tm="100000">
                                          <p:val>
                                            <p:strVal val="#ppt_x"/>
                                          </p:val>
                                        </p:tav>
                                      </p:tavLst>
                                    </p:anim>
                                    <p:anim calcmode="lin" valueType="num">
                                      <p:cBhvr additive="base">
                                        <p:cTn id="28" dur="1000" fill="hold"/>
                                        <p:tgtEl>
                                          <p:spTgt spid="71688"/>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4000"/>
                            </p:stCondLst>
                            <p:childTnLst>
                              <p:par>
                                <p:cTn id="30" presetID="2" presetClass="entr" presetSubtype="4" fill="hold" grpId="0" nodeType="afterEffect">
                                  <p:stCondLst>
                                    <p:cond delay="0"/>
                                  </p:stCondLst>
                                  <p:childTnLst>
                                    <p:set>
                                      <p:cBhvr>
                                        <p:cTn id="31" dur="1" fill="hold">
                                          <p:stCondLst>
                                            <p:cond delay="0"/>
                                          </p:stCondLst>
                                        </p:cTn>
                                        <p:tgtEl>
                                          <p:spTgt spid="71689"/>
                                        </p:tgtEl>
                                        <p:attrNameLst>
                                          <p:attrName>style.visibility</p:attrName>
                                        </p:attrNameLst>
                                      </p:cBhvr>
                                      <p:to>
                                        <p:strVal val="visible"/>
                                      </p:to>
                                    </p:set>
                                    <p:anim calcmode="lin" valueType="num">
                                      <p:cBhvr additive="base">
                                        <p:cTn id="32" dur="500" fill="hold"/>
                                        <p:tgtEl>
                                          <p:spTgt spid="71689"/>
                                        </p:tgtEl>
                                        <p:attrNameLst>
                                          <p:attrName>ppt_x</p:attrName>
                                        </p:attrNameLst>
                                      </p:cBhvr>
                                      <p:tavLst>
                                        <p:tav tm="0">
                                          <p:val>
                                            <p:strVal val="#ppt_x"/>
                                          </p:val>
                                        </p:tav>
                                        <p:tav tm="100000">
                                          <p:val>
                                            <p:strVal val="#ppt_x"/>
                                          </p:val>
                                        </p:tav>
                                      </p:tavLst>
                                    </p:anim>
                                    <p:anim calcmode="lin" valueType="num">
                                      <p:cBhvr additive="base">
                                        <p:cTn id="33" dur="500" fill="hold"/>
                                        <p:tgtEl>
                                          <p:spTgt spid="71689"/>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4500"/>
                            </p:stCondLst>
                            <p:childTnLst>
                              <p:par>
                                <p:cTn id="35" presetID="2" presetClass="entr" presetSubtype="4" fill="hold" nodeType="afterEffect">
                                  <p:stCondLst>
                                    <p:cond delay="0"/>
                                  </p:stCondLst>
                                  <p:childTnLst>
                                    <p:set>
                                      <p:cBhvr>
                                        <p:cTn id="36" dur="1" fill="hold">
                                          <p:stCondLst>
                                            <p:cond delay="0"/>
                                          </p:stCondLst>
                                        </p:cTn>
                                        <p:tgtEl>
                                          <p:spTgt spid="71684"/>
                                        </p:tgtEl>
                                        <p:attrNameLst>
                                          <p:attrName>style.visibility</p:attrName>
                                        </p:attrNameLst>
                                      </p:cBhvr>
                                      <p:to>
                                        <p:strVal val="visible"/>
                                      </p:to>
                                    </p:set>
                                    <p:anim calcmode="lin" valueType="num">
                                      <p:cBhvr additive="base">
                                        <p:cTn id="37" dur="1000" fill="hold"/>
                                        <p:tgtEl>
                                          <p:spTgt spid="71684"/>
                                        </p:tgtEl>
                                        <p:attrNameLst>
                                          <p:attrName>ppt_x</p:attrName>
                                        </p:attrNameLst>
                                      </p:cBhvr>
                                      <p:tavLst>
                                        <p:tav tm="0">
                                          <p:val>
                                            <p:strVal val="#ppt_x"/>
                                          </p:val>
                                        </p:tav>
                                        <p:tav tm="100000">
                                          <p:val>
                                            <p:strVal val="#ppt_x"/>
                                          </p:val>
                                        </p:tav>
                                      </p:tavLst>
                                    </p:anim>
                                    <p:anim calcmode="lin" valueType="num">
                                      <p:cBhvr additive="base">
                                        <p:cTn id="38" dur="1000" fill="hold"/>
                                        <p:tgtEl>
                                          <p:spTgt spid="71684"/>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5500"/>
                            </p:stCondLst>
                            <p:childTnLst>
                              <p:par>
                                <p:cTn id="40" presetID="2" presetClass="entr" presetSubtype="4" fill="hold" grpId="0" nodeType="afterEffect">
                                  <p:stCondLst>
                                    <p:cond delay="0"/>
                                  </p:stCondLst>
                                  <p:childTnLst>
                                    <p:set>
                                      <p:cBhvr>
                                        <p:cTn id="41" dur="1" fill="hold">
                                          <p:stCondLst>
                                            <p:cond delay="0"/>
                                          </p:stCondLst>
                                        </p:cTn>
                                        <p:tgtEl>
                                          <p:spTgt spid="71685"/>
                                        </p:tgtEl>
                                        <p:attrNameLst>
                                          <p:attrName>style.visibility</p:attrName>
                                        </p:attrNameLst>
                                      </p:cBhvr>
                                      <p:to>
                                        <p:strVal val="visible"/>
                                      </p:to>
                                    </p:set>
                                    <p:anim calcmode="lin" valueType="num">
                                      <p:cBhvr additive="base">
                                        <p:cTn id="42" dur="500" fill="hold"/>
                                        <p:tgtEl>
                                          <p:spTgt spid="71685"/>
                                        </p:tgtEl>
                                        <p:attrNameLst>
                                          <p:attrName>ppt_x</p:attrName>
                                        </p:attrNameLst>
                                      </p:cBhvr>
                                      <p:tavLst>
                                        <p:tav tm="0">
                                          <p:val>
                                            <p:strVal val="#ppt_x"/>
                                          </p:val>
                                        </p:tav>
                                        <p:tav tm="100000">
                                          <p:val>
                                            <p:strVal val="#ppt_x"/>
                                          </p:val>
                                        </p:tav>
                                      </p:tavLst>
                                    </p:anim>
                                    <p:anim calcmode="lin" valueType="num">
                                      <p:cBhvr additive="base">
                                        <p:cTn id="43" dur="500" fill="hold"/>
                                        <p:tgtEl>
                                          <p:spTgt spid="716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p:bldP spid="71687" grpId="0"/>
      <p:bldP spid="71689" grpId="0"/>
      <p:bldP spid="716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468313" y="1268413"/>
            <a:ext cx="8229600" cy="4525962"/>
          </a:xfrm>
        </p:spPr>
        <p:txBody>
          <a:bodyPr/>
          <a:lstStyle/>
          <a:p>
            <a:pPr algn="ctr"/>
            <a:endParaRPr lang="bg-BG" altLang="bg-BG" b="1" dirty="0"/>
          </a:p>
        </p:txBody>
      </p:sp>
      <p:pic>
        <p:nvPicPr>
          <p:cNvPr id="10245" name="Picture 5" descr="Triturus_karelinii_GP_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8" y="3418213"/>
            <a:ext cx="4301522" cy="32131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
        <p:nvSpPr>
          <p:cNvPr id="10246" name="Text Box 6"/>
          <p:cNvSpPr txBox="1">
            <a:spLocks noChangeArrowheads="1"/>
          </p:cNvSpPr>
          <p:nvPr/>
        </p:nvSpPr>
        <p:spPr bwMode="auto">
          <a:xfrm>
            <a:off x="36908" y="5924017"/>
            <a:ext cx="4002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bg-BG" altLang="bg-BG" sz="2400" b="1" dirty="0" smtClean="0">
                <a:solidFill>
                  <a:srgbClr val="000099"/>
                </a:solidFill>
                <a:latin typeface="Arial" charset="0"/>
                <a:cs typeface="Arial" charset="0"/>
              </a:rPr>
              <a:t>Голям </a:t>
            </a:r>
            <a:r>
              <a:rPr lang="bg-BG" altLang="bg-BG" sz="2400" b="1" dirty="0" err="1" smtClean="0">
                <a:solidFill>
                  <a:srgbClr val="000099"/>
                </a:solidFill>
                <a:latin typeface="Arial" charset="0"/>
                <a:cs typeface="Arial" charset="0"/>
              </a:rPr>
              <a:t>гребенест</a:t>
            </a:r>
            <a:r>
              <a:rPr lang="bg-BG" altLang="bg-BG" sz="2400" b="1" dirty="0" smtClean="0">
                <a:solidFill>
                  <a:srgbClr val="000099"/>
                </a:solidFill>
                <a:latin typeface="Arial" charset="0"/>
                <a:cs typeface="Arial" charset="0"/>
              </a:rPr>
              <a:t> тритон</a:t>
            </a:r>
          </a:p>
        </p:txBody>
      </p:sp>
      <p:pic>
        <p:nvPicPr>
          <p:cNvPr id="10248" name="Picture 8" descr="%D0%A1%D0%B8%D1%80%D0%B8%D0%B9%D1%81%D0%BA%D0%B0_%D1%87%D0%B5%D1%81%D0%BD%D0%BE%D0%B2%D0%BD%D0%B8%D1%86%D0%B0_pelobates_syriacus_-2_40561_166075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 y="239498"/>
            <a:ext cx="3859628" cy="29524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0250" name="Text Box 10"/>
          <p:cNvSpPr txBox="1">
            <a:spLocks noChangeArrowheads="1"/>
          </p:cNvSpPr>
          <p:nvPr/>
        </p:nvSpPr>
        <p:spPr bwMode="auto">
          <a:xfrm>
            <a:off x="-12411" y="2565083"/>
            <a:ext cx="367575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bg-BG" altLang="bg-BG" sz="2400" b="1" dirty="0" smtClean="0">
                <a:solidFill>
                  <a:srgbClr val="000099"/>
                </a:solidFill>
                <a:latin typeface="Times New Roman" panose="02020603050405020304" pitchFamily="18" charset="0"/>
                <a:cs typeface="Times New Roman" panose="02020603050405020304" pitchFamily="18" charset="0"/>
              </a:rPr>
              <a:t>Сирийска </a:t>
            </a:r>
            <a:r>
              <a:rPr lang="bg-BG" altLang="bg-BG" sz="2400" b="1" dirty="0" err="1" smtClean="0">
                <a:solidFill>
                  <a:srgbClr val="000099"/>
                </a:solidFill>
                <a:latin typeface="Times New Roman" panose="02020603050405020304" pitchFamily="18" charset="0"/>
                <a:cs typeface="Times New Roman" panose="02020603050405020304" pitchFamily="18" charset="0"/>
              </a:rPr>
              <a:t>чесновница</a:t>
            </a:r>
            <a:endParaRPr lang="bg-BG" altLang="bg-BG" sz="2400" b="1" dirty="0" smtClean="0">
              <a:solidFill>
                <a:srgbClr val="000099"/>
              </a:solidFill>
              <a:latin typeface="Times New Roman" panose="02020603050405020304" pitchFamily="18" charset="0"/>
              <a:cs typeface="Times New Roman" panose="02020603050405020304" pitchFamily="18" charset="0"/>
            </a:endParaRPr>
          </a:p>
        </p:txBody>
      </p:sp>
      <p:pic>
        <p:nvPicPr>
          <p:cNvPr id="10252" name="Picture 12" descr="anguis_fragilis_35_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1414" y="145367"/>
            <a:ext cx="4528152" cy="330341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10253" name="Text Box 13"/>
          <p:cNvSpPr txBox="1">
            <a:spLocks noChangeArrowheads="1"/>
          </p:cNvSpPr>
          <p:nvPr/>
        </p:nvSpPr>
        <p:spPr bwMode="auto">
          <a:xfrm>
            <a:off x="5824000" y="2561672"/>
            <a:ext cx="25923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bg-BG" altLang="bg-BG" sz="2400" b="1" dirty="0" smtClean="0">
                <a:solidFill>
                  <a:srgbClr val="000099"/>
                </a:solidFill>
                <a:latin typeface="Arial" charset="0"/>
                <a:cs typeface="Arial" charset="0"/>
              </a:rPr>
              <a:t>Слепок</a:t>
            </a:r>
          </a:p>
        </p:txBody>
      </p:sp>
      <p:sp>
        <p:nvSpPr>
          <p:cNvPr id="10254" name="AutoShape 14">
            <a:hlinkClick r:id="" action="ppaction://hlinkshowjump?jump=nextslide" highlightClick="1"/>
          </p:cNvPr>
          <p:cNvSpPr>
            <a:spLocks noChangeArrowheads="1"/>
          </p:cNvSpPr>
          <p:nvPr/>
        </p:nvSpPr>
        <p:spPr bwMode="auto">
          <a:xfrm>
            <a:off x="8315325" y="6375401"/>
            <a:ext cx="828675" cy="482600"/>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pic>
        <p:nvPicPr>
          <p:cNvPr id="819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7233" y="3278946"/>
            <a:ext cx="4215341" cy="31615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0242" name="Rectangle 2"/>
          <p:cNvSpPr>
            <a:spLocks noGrp="1" noChangeArrowheads="1"/>
          </p:cNvSpPr>
          <p:nvPr>
            <p:ph type="title"/>
          </p:nvPr>
        </p:nvSpPr>
        <p:spPr>
          <a:xfrm>
            <a:off x="-324544" y="2991583"/>
            <a:ext cx="6967538" cy="914400"/>
          </a:xfrm>
        </p:spPr>
        <p:txBody>
          <a:bodyPr/>
          <a:lstStyle/>
          <a:p>
            <a:pPr algn="ctr"/>
            <a:r>
              <a:rPr lang="bg-BG" altLang="bg-BG" b="1" dirty="0">
                <a:solidFill>
                  <a:srgbClr val="C00000"/>
                </a:solidFill>
              </a:rPr>
              <a:t>ЗЕМНОВОДНИ И ВЛЕЧУГИ</a:t>
            </a:r>
          </a:p>
        </p:txBody>
      </p:sp>
      <p:sp>
        <p:nvSpPr>
          <p:cNvPr id="2" name="Текстово поле 1"/>
          <p:cNvSpPr txBox="1"/>
          <p:nvPr/>
        </p:nvSpPr>
        <p:spPr>
          <a:xfrm>
            <a:off x="5004048" y="5733256"/>
            <a:ext cx="2448272" cy="461665"/>
          </a:xfrm>
          <a:prstGeom prst="rect">
            <a:avLst/>
          </a:prstGeom>
          <a:noFill/>
        </p:spPr>
        <p:txBody>
          <a:bodyPr wrap="square" rtlCol="0">
            <a:spAutoFit/>
          </a:bodyPr>
          <a:lstStyle/>
          <a:p>
            <a:r>
              <a:rPr lang="bg-BG" sz="2400" b="1" dirty="0" err="1" smtClean="0">
                <a:solidFill>
                  <a:schemeClr val="accent6">
                    <a:lumMod val="50000"/>
                  </a:schemeClr>
                </a:solidFill>
                <a:latin typeface="Times New Roman" panose="02020603050405020304" pitchFamily="18" charset="0"/>
                <a:cs typeface="Times New Roman" panose="02020603050405020304" pitchFamily="18" charset="0"/>
              </a:rPr>
              <a:t>Змиегущер</a:t>
            </a:r>
            <a:endParaRPr lang="bg-BG" sz="24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Правоъгълник с два заоблени срещуположни ъгъла 2"/>
          <p:cNvSpPr/>
          <p:nvPr/>
        </p:nvSpPr>
        <p:spPr bwMode="auto">
          <a:xfrm>
            <a:off x="133152" y="171660"/>
            <a:ext cx="7836523" cy="6200954"/>
          </a:xfrm>
          <a:prstGeom prst="round2DiagRect">
            <a:avLst/>
          </a:prstGeom>
          <a:solidFill>
            <a:schemeClr val="accent1">
              <a:alpha val="70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bg-BG" altLang="bg-BG" sz="3600" b="1" dirty="0" smtClean="0">
                <a:latin typeface="Times New Roman" panose="02020603050405020304" pitchFamily="18" charset="0"/>
                <a:cs typeface="Times New Roman" panose="02020603050405020304" pitchFamily="18" charset="0"/>
              </a:rPr>
              <a:t>Големият  </a:t>
            </a:r>
            <a:r>
              <a:rPr lang="bg-BG" altLang="bg-BG" sz="3600" b="1" dirty="0" err="1">
                <a:latin typeface="Times New Roman" panose="02020603050405020304" pitchFamily="18" charset="0"/>
                <a:cs typeface="Times New Roman" panose="02020603050405020304" pitchFamily="18" charset="0"/>
              </a:rPr>
              <a:t>гребенест</a:t>
            </a:r>
            <a:r>
              <a:rPr lang="bg-BG" altLang="bg-BG" sz="3600" b="1" dirty="0">
                <a:latin typeface="Times New Roman" panose="02020603050405020304" pitchFamily="18" charset="0"/>
                <a:cs typeface="Times New Roman" panose="02020603050405020304" pitchFamily="18" charset="0"/>
              </a:rPr>
              <a:t> </a:t>
            </a:r>
            <a:r>
              <a:rPr lang="bg-BG" altLang="bg-BG" sz="3600" b="1" dirty="0" smtClean="0">
                <a:latin typeface="Times New Roman" panose="02020603050405020304" pitchFamily="18" charset="0"/>
                <a:cs typeface="Times New Roman" panose="02020603050405020304" pitchFamily="18" charset="0"/>
              </a:rPr>
              <a:t>тритон се </a:t>
            </a:r>
          </a:p>
          <a:p>
            <a:pPr algn="ctr" fontAlgn="base">
              <a:spcBef>
                <a:spcPct val="0"/>
              </a:spcBef>
              <a:spcAft>
                <a:spcPct val="0"/>
              </a:spcAft>
            </a:pPr>
            <a:r>
              <a:rPr lang="bg-BG" altLang="bg-BG" sz="3600" b="1" dirty="0" smtClean="0">
                <a:latin typeface="Times New Roman" panose="02020603050405020304" pitchFamily="18" charset="0"/>
                <a:cs typeface="Times New Roman" panose="02020603050405020304" pitchFamily="18" charset="0"/>
              </a:rPr>
              <a:t>среща единствено </a:t>
            </a:r>
            <a:r>
              <a:rPr lang="bg-BG" altLang="bg-BG" sz="3600" b="1" dirty="0">
                <a:latin typeface="Times New Roman" panose="02020603050405020304" pitchFamily="18" charset="0"/>
                <a:cs typeface="Times New Roman" panose="02020603050405020304" pitchFamily="18" charset="0"/>
              </a:rPr>
              <a:t>в </a:t>
            </a:r>
            <a:r>
              <a:rPr lang="bg-BG" altLang="bg-BG" sz="3600" b="1" dirty="0" smtClean="0">
                <a:latin typeface="Times New Roman" panose="02020603050405020304" pitchFamily="18" charset="0"/>
                <a:cs typeface="Times New Roman" panose="02020603050405020304" pitchFamily="18" charset="0"/>
              </a:rPr>
              <a:t>региона.</a:t>
            </a:r>
            <a:r>
              <a:rPr lang="bg-BG" altLang="bg-BG" sz="3600" b="1" dirty="0">
                <a:latin typeface="Times New Roman" panose="02020603050405020304" pitchFamily="18" charset="0"/>
                <a:cs typeface="Times New Roman" panose="02020603050405020304" pitchFamily="18" charset="0"/>
              </a:rPr>
              <a:t> </a:t>
            </a:r>
            <a:endParaRPr lang="bg-BG" altLang="bg-BG" sz="3600" b="1" dirty="0" smtClean="0">
              <a:latin typeface="Times New Roman" panose="02020603050405020304" pitchFamily="18" charset="0"/>
              <a:cs typeface="Times New Roman" panose="02020603050405020304" pitchFamily="18" charset="0"/>
            </a:endParaRPr>
          </a:p>
          <a:p>
            <a:pPr algn="ctr" fontAlgn="base">
              <a:spcBef>
                <a:spcPct val="0"/>
              </a:spcBef>
              <a:spcAft>
                <a:spcPct val="0"/>
              </a:spcAft>
            </a:pPr>
            <a:r>
              <a:rPr lang="bg-BG" altLang="bg-BG" sz="3600" b="1" dirty="0" smtClean="0">
                <a:latin typeface="Times New Roman" panose="02020603050405020304" pitchFamily="18" charset="0"/>
                <a:cs typeface="Times New Roman" panose="02020603050405020304" pitchFamily="18" charset="0"/>
              </a:rPr>
              <a:t>Застрашен от изчезване </a:t>
            </a:r>
            <a:r>
              <a:rPr lang="bg-BG" altLang="bg-BG" sz="3600" b="1" dirty="0">
                <a:latin typeface="Times New Roman" panose="02020603050405020304" pitchFamily="18" charset="0"/>
                <a:cs typeface="Times New Roman" panose="02020603050405020304" pitchFamily="18" charset="0"/>
              </a:rPr>
              <a:t>в </a:t>
            </a:r>
            <a:r>
              <a:rPr lang="bg-BG" altLang="bg-BG" sz="3600" b="1" dirty="0" smtClean="0">
                <a:latin typeface="Times New Roman" panose="02020603050405020304" pitchFamily="18" charset="0"/>
                <a:cs typeface="Times New Roman" panose="02020603050405020304" pitchFamily="18" charset="0"/>
              </a:rPr>
              <a:t>района</a:t>
            </a:r>
          </a:p>
          <a:p>
            <a:pPr algn="ctr" fontAlgn="base">
              <a:spcBef>
                <a:spcPct val="0"/>
              </a:spcBef>
              <a:spcAft>
                <a:spcPct val="0"/>
              </a:spcAft>
            </a:pPr>
            <a:r>
              <a:rPr lang="bg-BG" altLang="bg-BG" sz="3600" b="1" dirty="0" smtClean="0">
                <a:latin typeface="Times New Roman" panose="02020603050405020304" pitchFamily="18" charset="0"/>
                <a:cs typeface="Times New Roman" panose="02020603050405020304" pitchFamily="18" charset="0"/>
              </a:rPr>
              <a:t> </a:t>
            </a:r>
            <a:r>
              <a:rPr lang="bg-BG" altLang="bg-BG" sz="3600" b="1" dirty="0">
                <a:latin typeface="Times New Roman" panose="02020603050405020304" pitchFamily="18" charset="0"/>
                <a:cs typeface="Times New Roman" panose="02020603050405020304" pitchFamily="18" charset="0"/>
              </a:rPr>
              <a:t>е </a:t>
            </a:r>
            <a:r>
              <a:rPr lang="bg-BG" altLang="bg-BG" sz="3600" b="1" dirty="0" err="1" smtClean="0">
                <a:latin typeface="Times New Roman" panose="02020603050405020304" pitchFamily="18" charset="0"/>
                <a:cs typeface="Times New Roman" panose="02020603050405020304" pitchFamily="18" charset="0"/>
              </a:rPr>
              <a:t>слепоокът</a:t>
            </a:r>
            <a:r>
              <a:rPr lang="bg-BG" altLang="bg-BG" sz="3600" b="1" dirty="0" smtClean="0">
                <a:latin typeface="Times New Roman" panose="02020603050405020304" pitchFamily="18" charset="0"/>
                <a:cs typeface="Times New Roman" panose="02020603050405020304" pitchFamily="18" charset="0"/>
              </a:rPr>
              <a:t>, а </a:t>
            </a:r>
            <a:r>
              <a:rPr lang="bg-BG" altLang="bg-BG" sz="3600" b="1" dirty="0" err="1" smtClean="0">
                <a:latin typeface="Times New Roman" panose="02020603050405020304" pitchFamily="18" charset="0"/>
                <a:cs typeface="Times New Roman" panose="02020603050405020304" pitchFamily="18" charset="0"/>
              </a:rPr>
              <a:t>змиегущерът</a:t>
            </a:r>
            <a:endParaRPr lang="bg-BG" altLang="bg-BG" sz="3600" b="1" dirty="0" smtClean="0">
              <a:latin typeface="Times New Roman" panose="02020603050405020304" pitchFamily="18" charset="0"/>
              <a:cs typeface="Times New Roman" panose="02020603050405020304" pitchFamily="18" charset="0"/>
            </a:endParaRPr>
          </a:p>
          <a:p>
            <a:pPr algn="ctr" fontAlgn="base">
              <a:spcBef>
                <a:spcPct val="0"/>
              </a:spcBef>
              <a:spcAft>
                <a:spcPct val="0"/>
              </a:spcAft>
            </a:pPr>
            <a:r>
              <a:rPr lang="bg-BG" altLang="bg-BG" sz="3600" b="1" dirty="0" smtClean="0">
                <a:latin typeface="Times New Roman" panose="02020603050405020304" pitchFamily="18" charset="0"/>
                <a:cs typeface="Times New Roman" panose="02020603050405020304" pitchFamily="18" charset="0"/>
              </a:rPr>
              <a:t> </a:t>
            </a:r>
            <a:r>
              <a:rPr lang="bg-BG" altLang="bg-BG" sz="3600" b="1" dirty="0">
                <a:latin typeface="Times New Roman" panose="02020603050405020304" pitchFamily="18" charset="0"/>
                <a:cs typeface="Times New Roman" panose="02020603050405020304" pitchFamily="18" charset="0"/>
              </a:rPr>
              <a:t>се среща рядко.</a:t>
            </a:r>
            <a:r>
              <a:rPr lang="bg-BG" altLang="bg-BG" sz="3600" b="1" dirty="0" smtClean="0">
                <a:latin typeface="Times New Roman" panose="02020603050405020304" pitchFamily="18" charset="0"/>
                <a:cs typeface="Times New Roman" panose="02020603050405020304" pitchFamily="18" charset="0"/>
              </a:rPr>
              <a:t> </a:t>
            </a:r>
            <a:endParaRPr kumimoji="0" lang="bg-BG" sz="3600" b="1" i="0" u="none" strike="noStrike" cap="none" normalizeH="0" baseline="0" dirty="0" smtClean="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478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down)">
                                      <p:cBhvr>
                                        <p:cTn id="7" dur="652">
                                          <p:stCondLst>
                                            <p:cond delay="0"/>
                                          </p:stCondLst>
                                        </p:cTn>
                                        <p:tgtEl>
                                          <p:spTgt spid="10242"/>
                                        </p:tgtEl>
                                      </p:cBhvr>
                                    </p:animEffect>
                                    <p:anim calcmode="lin" valueType="num">
                                      <p:cBhvr>
                                        <p:cTn id="8" dur="2050" tmFilter="0,0; 0.14,0.36; 0.43,0.73; 0.71,0.91; 1.0,1.0">
                                          <p:stCondLst>
                                            <p:cond delay="0"/>
                                          </p:stCondLst>
                                        </p:cTn>
                                        <p:tgtEl>
                                          <p:spTgt spid="1024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1024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1024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1024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10242"/>
                                        </p:tgtEl>
                                        <p:attrNameLst>
                                          <p:attrName>ppt_y</p:attrName>
                                        </p:attrNameLst>
                                      </p:cBhvr>
                                      <p:tavLst>
                                        <p:tav tm="0" fmla="#ppt_y-sin(pi*$)/81">
                                          <p:val>
                                            <p:fltVal val="0"/>
                                          </p:val>
                                        </p:tav>
                                        <p:tav tm="100000">
                                          <p:val>
                                            <p:fltVal val="1"/>
                                          </p:val>
                                        </p:tav>
                                      </p:tavLst>
                                    </p:anim>
                                    <p:animScale>
                                      <p:cBhvr>
                                        <p:cTn id="13" dur="29">
                                          <p:stCondLst>
                                            <p:cond delay="731"/>
                                          </p:stCondLst>
                                        </p:cTn>
                                        <p:tgtEl>
                                          <p:spTgt spid="10242"/>
                                        </p:tgtEl>
                                      </p:cBhvr>
                                      <p:to x="100000" y="60000"/>
                                    </p:animScale>
                                    <p:animScale>
                                      <p:cBhvr>
                                        <p:cTn id="14" dur="187" decel="50000">
                                          <p:stCondLst>
                                            <p:cond delay="761"/>
                                          </p:stCondLst>
                                        </p:cTn>
                                        <p:tgtEl>
                                          <p:spTgt spid="10242"/>
                                        </p:tgtEl>
                                      </p:cBhvr>
                                      <p:to x="100000" y="100000"/>
                                    </p:animScale>
                                    <p:animScale>
                                      <p:cBhvr>
                                        <p:cTn id="15" dur="29">
                                          <p:stCondLst>
                                            <p:cond delay="1476"/>
                                          </p:stCondLst>
                                        </p:cTn>
                                        <p:tgtEl>
                                          <p:spTgt spid="10242"/>
                                        </p:tgtEl>
                                      </p:cBhvr>
                                      <p:to x="100000" y="80000"/>
                                    </p:animScale>
                                    <p:animScale>
                                      <p:cBhvr>
                                        <p:cTn id="16" dur="187" decel="50000">
                                          <p:stCondLst>
                                            <p:cond delay="1505"/>
                                          </p:stCondLst>
                                        </p:cTn>
                                        <p:tgtEl>
                                          <p:spTgt spid="10242"/>
                                        </p:tgtEl>
                                      </p:cBhvr>
                                      <p:to x="100000" y="100000"/>
                                    </p:animScale>
                                    <p:animScale>
                                      <p:cBhvr>
                                        <p:cTn id="17" dur="29">
                                          <p:stCondLst>
                                            <p:cond delay="1847"/>
                                          </p:stCondLst>
                                        </p:cTn>
                                        <p:tgtEl>
                                          <p:spTgt spid="10242"/>
                                        </p:tgtEl>
                                      </p:cBhvr>
                                      <p:to x="100000" y="90000"/>
                                    </p:animScale>
                                    <p:animScale>
                                      <p:cBhvr>
                                        <p:cTn id="18" dur="187" decel="50000">
                                          <p:stCondLst>
                                            <p:cond delay="1876"/>
                                          </p:stCondLst>
                                        </p:cTn>
                                        <p:tgtEl>
                                          <p:spTgt spid="10242"/>
                                        </p:tgtEl>
                                      </p:cBhvr>
                                      <p:to x="100000" y="100000"/>
                                    </p:animScale>
                                    <p:animScale>
                                      <p:cBhvr>
                                        <p:cTn id="19" dur="29">
                                          <p:stCondLst>
                                            <p:cond delay="2034"/>
                                          </p:stCondLst>
                                        </p:cTn>
                                        <p:tgtEl>
                                          <p:spTgt spid="10242"/>
                                        </p:tgtEl>
                                      </p:cBhvr>
                                      <p:to x="100000" y="95000"/>
                                    </p:animScale>
                                    <p:animScale>
                                      <p:cBhvr>
                                        <p:cTn id="20" dur="187" decel="50000">
                                          <p:stCondLst>
                                            <p:cond delay="2063"/>
                                          </p:stCondLst>
                                        </p:cTn>
                                        <p:tgtEl>
                                          <p:spTgt spid="10242"/>
                                        </p:tgtEl>
                                      </p:cBhvr>
                                      <p:to x="100000" y="100000"/>
                                    </p:animScale>
                                  </p:childTnLst>
                                </p:cTn>
                              </p:par>
                            </p:childTnLst>
                          </p:cTn>
                        </p:par>
                        <p:par>
                          <p:cTn id="21" fill="hold">
                            <p:stCondLst>
                              <p:cond delay="2250"/>
                            </p:stCondLst>
                            <p:childTnLst>
                              <p:par>
                                <p:cTn id="22" presetID="2" presetClass="entr" presetSubtype="4" fill="hold" grpId="0" nodeType="afterEffect">
                                  <p:stCondLst>
                                    <p:cond delay="0"/>
                                  </p:stCondLst>
                                  <p:childTnLst>
                                    <p:set>
                                      <p:cBhvr>
                                        <p:cTn id="23" dur="1" fill="hold">
                                          <p:stCondLst>
                                            <p:cond delay="0"/>
                                          </p:stCondLst>
                                        </p:cTn>
                                        <p:tgtEl>
                                          <p:spTgt spid="10250"/>
                                        </p:tgtEl>
                                        <p:attrNameLst>
                                          <p:attrName>style.visibility</p:attrName>
                                        </p:attrNameLst>
                                      </p:cBhvr>
                                      <p:to>
                                        <p:strVal val="visible"/>
                                      </p:to>
                                    </p:set>
                                    <p:anim calcmode="lin" valueType="num">
                                      <p:cBhvr additive="base">
                                        <p:cTn id="24" dur="750" fill="hold"/>
                                        <p:tgtEl>
                                          <p:spTgt spid="10250"/>
                                        </p:tgtEl>
                                        <p:attrNameLst>
                                          <p:attrName>ppt_x</p:attrName>
                                        </p:attrNameLst>
                                      </p:cBhvr>
                                      <p:tavLst>
                                        <p:tav tm="0">
                                          <p:val>
                                            <p:strVal val="#ppt_x"/>
                                          </p:val>
                                        </p:tav>
                                        <p:tav tm="100000">
                                          <p:val>
                                            <p:strVal val="#ppt_x"/>
                                          </p:val>
                                        </p:tav>
                                      </p:tavLst>
                                    </p:anim>
                                    <p:anim calcmode="lin" valueType="num">
                                      <p:cBhvr additive="base">
                                        <p:cTn id="25" dur="750" fill="hold"/>
                                        <p:tgtEl>
                                          <p:spTgt spid="10250"/>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10246"/>
                                        </p:tgtEl>
                                        <p:attrNameLst>
                                          <p:attrName>style.visibility</p:attrName>
                                        </p:attrNameLst>
                                      </p:cBhvr>
                                      <p:to>
                                        <p:strVal val="visible"/>
                                      </p:to>
                                    </p:set>
                                    <p:anim calcmode="lin" valueType="num">
                                      <p:cBhvr additive="base">
                                        <p:cTn id="29" dur="750" fill="hold"/>
                                        <p:tgtEl>
                                          <p:spTgt spid="10246"/>
                                        </p:tgtEl>
                                        <p:attrNameLst>
                                          <p:attrName>ppt_x</p:attrName>
                                        </p:attrNameLst>
                                      </p:cBhvr>
                                      <p:tavLst>
                                        <p:tav tm="0">
                                          <p:val>
                                            <p:strVal val="#ppt_x"/>
                                          </p:val>
                                        </p:tav>
                                        <p:tav tm="100000">
                                          <p:val>
                                            <p:strVal val="#ppt_x"/>
                                          </p:val>
                                        </p:tav>
                                      </p:tavLst>
                                    </p:anim>
                                    <p:anim calcmode="lin" valueType="num">
                                      <p:cBhvr additive="base">
                                        <p:cTn id="30" dur="750" fill="hold"/>
                                        <p:tgtEl>
                                          <p:spTgt spid="10246"/>
                                        </p:tgtEl>
                                        <p:attrNameLst>
                                          <p:attrName>ppt_y</p:attrName>
                                        </p:attrNameLst>
                                      </p:cBhvr>
                                      <p:tavLst>
                                        <p:tav tm="0">
                                          <p:val>
                                            <p:strVal val="1+#ppt_h/2"/>
                                          </p:val>
                                        </p:tav>
                                        <p:tav tm="100000">
                                          <p:val>
                                            <p:strVal val="#ppt_y"/>
                                          </p:val>
                                        </p:tav>
                                      </p:tavLst>
                                    </p:anim>
                                  </p:childTnLst>
                                </p:cTn>
                              </p:par>
                            </p:childTnLst>
                          </p:cTn>
                        </p:par>
                        <p:par>
                          <p:cTn id="31" fill="hold">
                            <p:stCondLst>
                              <p:cond delay="3750"/>
                            </p:stCondLst>
                            <p:childTnLst>
                              <p:par>
                                <p:cTn id="32" presetID="2" presetClass="entr" presetSubtype="4" fill="hold" grpId="0" nodeType="afterEffect">
                                  <p:stCondLst>
                                    <p:cond delay="0"/>
                                  </p:stCondLst>
                                  <p:childTnLst>
                                    <p:set>
                                      <p:cBhvr>
                                        <p:cTn id="33" dur="1" fill="hold">
                                          <p:stCondLst>
                                            <p:cond delay="0"/>
                                          </p:stCondLst>
                                        </p:cTn>
                                        <p:tgtEl>
                                          <p:spTgt spid="10253"/>
                                        </p:tgtEl>
                                        <p:attrNameLst>
                                          <p:attrName>style.visibility</p:attrName>
                                        </p:attrNameLst>
                                      </p:cBhvr>
                                      <p:to>
                                        <p:strVal val="visible"/>
                                      </p:to>
                                    </p:set>
                                    <p:anim calcmode="lin" valueType="num">
                                      <p:cBhvr additive="base">
                                        <p:cTn id="34" dur="750" fill="hold"/>
                                        <p:tgtEl>
                                          <p:spTgt spid="10253"/>
                                        </p:tgtEl>
                                        <p:attrNameLst>
                                          <p:attrName>ppt_x</p:attrName>
                                        </p:attrNameLst>
                                      </p:cBhvr>
                                      <p:tavLst>
                                        <p:tav tm="0">
                                          <p:val>
                                            <p:strVal val="#ppt_x"/>
                                          </p:val>
                                        </p:tav>
                                        <p:tav tm="100000">
                                          <p:val>
                                            <p:strVal val="#ppt_x"/>
                                          </p:val>
                                        </p:tav>
                                      </p:tavLst>
                                    </p:anim>
                                    <p:anim calcmode="lin" valueType="num">
                                      <p:cBhvr additive="base">
                                        <p:cTn id="35" dur="750" fill="hold"/>
                                        <p:tgtEl>
                                          <p:spTgt spid="10253"/>
                                        </p:tgtEl>
                                        <p:attrNameLst>
                                          <p:attrName>ppt_y</p:attrName>
                                        </p:attrNameLst>
                                      </p:cBhvr>
                                      <p:tavLst>
                                        <p:tav tm="0">
                                          <p:val>
                                            <p:strVal val="1+#ppt_h/2"/>
                                          </p:val>
                                        </p:tav>
                                        <p:tav tm="100000">
                                          <p:val>
                                            <p:strVal val="#ppt_y"/>
                                          </p:val>
                                        </p:tav>
                                      </p:tavLst>
                                    </p:anim>
                                  </p:childTnLst>
                                </p:cTn>
                              </p:par>
                            </p:childTnLst>
                          </p:cTn>
                        </p:par>
                        <p:par>
                          <p:cTn id="36" fill="hold">
                            <p:stCondLst>
                              <p:cond delay="4500"/>
                            </p:stCondLst>
                            <p:childTnLst>
                              <p:par>
                                <p:cTn id="37" presetID="2" presetClass="entr" presetSubtype="4"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750" fill="hold"/>
                                        <p:tgtEl>
                                          <p:spTgt spid="2"/>
                                        </p:tgtEl>
                                        <p:attrNameLst>
                                          <p:attrName>ppt_x</p:attrName>
                                        </p:attrNameLst>
                                      </p:cBhvr>
                                      <p:tavLst>
                                        <p:tav tm="0">
                                          <p:val>
                                            <p:strVal val="#ppt_x"/>
                                          </p:val>
                                        </p:tav>
                                        <p:tav tm="100000">
                                          <p:val>
                                            <p:strVal val="#ppt_x"/>
                                          </p:val>
                                        </p:tav>
                                      </p:tavLst>
                                    </p:anim>
                                    <p:anim calcmode="lin" valueType="num">
                                      <p:cBhvr additive="base">
                                        <p:cTn id="40" dur="750" fill="hold"/>
                                        <p:tgtEl>
                                          <p:spTgt spid="2"/>
                                        </p:tgtEl>
                                        <p:attrNameLst>
                                          <p:attrName>ppt_y</p:attrName>
                                        </p:attrNameLst>
                                      </p:cBhvr>
                                      <p:tavLst>
                                        <p:tav tm="0">
                                          <p:val>
                                            <p:strVal val="1+#ppt_h/2"/>
                                          </p:val>
                                        </p:tav>
                                        <p:tav tm="100000">
                                          <p:val>
                                            <p:strVal val="#ppt_y"/>
                                          </p:val>
                                        </p:tav>
                                      </p:tavLst>
                                    </p:anim>
                                  </p:childTnLst>
                                </p:cTn>
                              </p:par>
                            </p:childTnLst>
                          </p:cTn>
                        </p:par>
                        <p:par>
                          <p:cTn id="41" fill="hold">
                            <p:stCondLst>
                              <p:cond delay="5250"/>
                            </p:stCondLst>
                            <p:childTnLst>
                              <p:par>
                                <p:cTn id="42" presetID="16" presetClass="entr" presetSubtype="21" fill="hold" grpId="0" nodeType="afterEffect">
                                  <p:stCondLst>
                                    <p:cond delay="2250"/>
                                  </p:stCondLst>
                                  <p:childTnLst>
                                    <p:set>
                                      <p:cBhvr>
                                        <p:cTn id="43" dur="1" fill="hold">
                                          <p:stCondLst>
                                            <p:cond delay="0"/>
                                          </p:stCondLst>
                                        </p:cTn>
                                        <p:tgtEl>
                                          <p:spTgt spid="3"/>
                                        </p:tgtEl>
                                        <p:attrNameLst>
                                          <p:attrName>style.visibility</p:attrName>
                                        </p:attrNameLst>
                                      </p:cBhvr>
                                      <p:to>
                                        <p:strVal val="visible"/>
                                      </p:to>
                                    </p:set>
                                    <p:animEffect transition="in" filter="barn(inVertical)">
                                      <p:cBhvr>
                                        <p:cTn id="4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p:bldP spid="10250" grpId="0"/>
      <p:bldP spid="10253" grpId="0"/>
      <p:bldP spid="10242" grpId="0"/>
      <p:bldP spid="2"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563938" y="765175"/>
            <a:ext cx="2335212" cy="914400"/>
          </a:xfrm>
        </p:spPr>
        <p:txBody>
          <a:bodyPr/>
          <a:lstStyle/>
          <a:p>
            <a:r>
              <a:rPr lang="bg-BG" altLang="bg-BG">
                <a:solidFill>
                  <a:srgbClr val="000099"/>
                </a:solidFill>
              </a:rPr>
              <a:t>ЗМИИ</a:t>
            </a:r>
          </a:p>
        </p:txBody>
      </p:sp>
      <p:pic>
        <p:nvPicPr>
          <p:cNvPr id="36869" name="Picture 5" descr="270px-Coluber_caspi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404813"/>
            <a:ext cx="2952750" cy="2219325"/>
          </a:xfrm>
          <a:prstGeom prst="rect">
            <a:avLst/>
          </a:prstGeom>
          <a:noFill/>
          <a:extLst>
            <a:ext uri="{909E8E84-426E-40DD-AFC4-6F175D3DCCD1}">
              <a14:hiddenFill xmlns:a14="http://schemas.microsoft.com/office/drawing/2010/main">
                <a:solidFill>
                  <a:srgbClr val="FFFFFF"/>
                </a:solidFill>
              </a14:hiddenFill>
            </a:ext>
          </a:extLst>
        </p:spPr>
      </p:pic>
      <p:sp>
        <p:nvSpPr>
          <p:cNvPr id="36870" name="Text Box 6"/>
          <p:cNvSpPr txBox="1">
            <a:spLocks noChangeArrowheads="1"/>
          </p:cNvSpPr>
          <p:nvPr/>
        </p:nvSpPr>
        <p:spPr bwMode="auto">
          <a:xfrm>
            <a:off x="611188" y="2636838"/>
            <a:ext cx="24479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bg-BG" altLang="bg-BG" b="1" dirty="0" smtClean="0">
                <a:solidFill>
                  <a:srgbClr val="000099"/>
                </a:solidFill>
                <a:latin typeface="Arial" charset="0"/>
                <a:cs typeface="Arial" charset="0"/>
              </a:rPr>
              <a:t>Смок - стрелец</a:t>
            </a:r>
          </a:p>
        </p:txBody>
      </p:sp>
      <p:pic>
        <p:nvPicPr>
          <p:cNvPr id="36872" name="Picture 8" descr="21627027582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1500" y="404813"/>
            <a:ext cx="2951163" cy="2216150"/>
          </a:xfrm>
          <a:prstGeom prst="rect">
            <a:avLst/>
          </a:prstGeom>
          <a:noFill/>
          <a:extLst>
            <a:ext uri="{909E8E84-426E-40DD-AFC4-6F175D3DCCD1}">
              <a14:hiddenFill xmlns:a14="http://schemas.microsoft.com/office/drawing/2010/main">
                <a:solidFill>
                  <a:srgbClr val="FFFFFF"/>
                </a:solidFill>
              </a14:hiddenFill>
            </a:ext>
          </a:extLst>
        </p:spPr>
      </p:pic>
      <p:sp>
        <p:nvSpPr>
          <p:cNvPr id="36873" name="Text Box 9"/>
          <p:cNvSpPr txBox="1">
            <a:spLocks noChangeArrowheads="1"/>
          </p:cNvSpPr>
          <p:nvPr/>
        </p:nvSpPr>
        <p:spPr bwMode="auto">
          <a:xfrm>
            <a:off x="5364163" y="2636838"/>
            <a:ext cx="32400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bg-BG" altLang="bg-BG" b="1" dirty="0" err="1" smtClean="0">
                <a:solidFill>
                  <a:srgbClr val="000099"/>
                </a:solidFill>
                <a:latin typeface="Arial" charset="0"/>
                <a:cs typeface="Arial" charset="0"/>
              </a:rPr>
              <a:t>Жълтоуха</a:t>
            </a:r>
            <a:r>
              <a:rPr lang="bg-BG" altLang="bg-BG" b="1" dirty="0" smtClean="0">
                <a:solidFill>
                  <a:srgbClr val="000099"/>
                </a:solidFill>
                <a:latin typeface="Arial" charset="0"/>
                <a:cs typeface="Arial" charset="0"/>
              </a:rPr>
              <a:t> водна змия</a:t>
            </a:r>
          </a:p>
        </p:txBody>
      </p:sp>
      <p:pic>
        <p:nvPicPr>
          <p:cNvPr id="36875" name="Picture 11" descr="Natrix_tessellat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3213100"/>
            <a:ext cx="3887787" cy="2651125"/>
          </a:xfrm>
          <a:prstGeom prst="rect">
            <a:avLst/>
          </a:prstGeom>
          <a:noFill/>
          <a:extLst>
            <a:ext uri="{909E8E84-426E-40DD-AFC4-6F175D3DCCD1}">
              <a14:hiddenFill xmlns:a14="http://schemas.microsoft.com/office/drawing/2010/main">
                <a:solidFill>
                  <a:srgbClr val="FFFFFF"/>
                </a:solidFill>
              </a14:hiddenFill>
            </a:ext>
          </a:extLst>
        </p:spPr>
      </p:pic>
      <p:sp>
        <p:nvSpPr>
          <p:cNvPr id="36876" name="Text Box 12"/>
          <p:cNvSpPr txBox="1">
            <a:spLocks noChangeArrowheads="1"/>
          </p:cNvSpPr>
          <p:nvPr/>
        </p:nvSpPr>
        <p:spPr bwMode="auto">
          <a:xfrm>
            <a:off x="395288" y="5949950"/>
            <a:ext cx="4032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bg-BG" altLang="bg-BG" b="1" dirty="0" smtClean="0">
                <a:solidFill>
                  <a:srgbClr val="000099"/>
                </a:solidFill>
                <a:latin typeface="Arial" charset="0"/>
                <a:cs typeface="Arial" charset="0"/>
              </a:rPr>
              <a:t>Сива водна змия</a:t>
            </a:r>
          </a:p>
        </p:txBody>
      </p:sp>
      <p:pic>
        <p:nvPicPr>
          <p:cNvPr id="36878" name="Picture 14" descr="vipera-ammodytes-06a709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3213100"/>
            <a:ext cx="4067175" cy="2711450"/>
          </a:xfrm>
          <a:prstGeom prst="rect">
            <a:avLst/>
          </a:prstGeom>
          <a:noFill/>
          <a:extLst>
            <a:ext uri="{909E8E84-426E-40DD-AFC4-6F175D3DCCD1}">
              <a14:hiddenFill xmlns:a14="http://schemas.microsoft.com/office/drawing/2010/main">
                <a:solidFill>
                  <a:srgbClr val="FFFFFF"/>
                </a:solidFill>
              </a14:hiddenFill>
            </a:ext>
          </a:extLst>
        </p:spPr>
      </p:pic>
      <p:sp>
        <p:nvSpPr>
          <p:cNvPr id="36879" name="Text Box 15"/>
          <p:cNvSpPr txBox="1">
            <a:spLocks noChangeArrowheads="1"/>
          </p:cNvSpPr>
          <p:nvPr/>
        </p:nvSpPr>
        <p:spPr bwMode="auto">
          <a:xfrm>
            <a:off x="4427538" y="5949950"/>
            <a:ext cx="43195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bg-BG" altLang="bg-BG" b="1" smtClean="0">
                <a:solidFill>
                  <a:srgbClr val="000099"/>
                </a:solidFill>
                <a:latin typeface="Arial" charset="0"/>
                <a:cs typeface="Arial" charset="0"/>
              </a:rPr>
              <a:t>Пепелянка </a:t>
            </a:r>
          </a:p>
        </p:txBody>
      </p:sp>
      <p:sp>
        <p:nvSpPr>
          <p:cNvPr id="36880" name="AutoShape 16">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
        <p:nvSpPr>
          <p:cNvPr id="36881" name="AutoShape 17">
            <a:hlinkClick r:id="rId6"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4696382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36869"/>
                                        </p:tgtEl>
                                        <p:attrNameLst>
                                          <p:attrName>style.visibility</p:attrName>
                                        </p:attrNameLst>
                                      </p:cBhvr>
                                      <p:to>
                                        <p:strVal val="visible"/>
                                      </p:to>
                                    </p:set>
                                    <p:anim calcmode="lin" valueType="num">
                                      <p:cBhvr additive="base">
                                        <p:cTn id="7" dur="3000" fill="hold"/>
                                        <p:tgtEl>
                                          <p:spTgt spid="36869"/>
                                        </p:tgtEl>
                                        <p:attrNameLst>
                                          <p:attrName>ppt_x</p:attrName>
                                        </p:attrNameLst>
                                      </p:cBhvr>
                                      <p:tavLst>
                                        <p:tav tm="0">
                                          <p:val>
                                            <p:strVal val="#ppt_x"/>
                                          </p:val>
                                        </p:tav>
                                        <p:tav tm="100000">
                                          <p:val>
                                            <p:strVal val="#ppt_x"/>
                                          </p:val>
                                        </p:tav>
                                      </p:tavLst>
                                    </p:anim>
                                    <p:anim calcmode="lin" valueType="num">
                                      <p:cBhvr additive="base">
                                        <p:cTn id="8" dur="3000" fill="hold"/>
                                        <p:tgtEl>
                                          <p:spTgt spid="3686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3000"/>
                            </p:stCondLst>
                            <p:childTnLst>
                              <p:par>
                                <p:cTn id="10" presetID="12" presetClass="entr" presetSubtype="4" fill="hold" grpId="0" nodeType="afterEffect">
                                  <p:stCondLst>
                                    <p:cond delay="0"/>
                                  </p:stCondLst>
                                  <p:childTnLst>
                                    <p:set>
                                      <p:cBhvr>
                                        <p:cTn id="11" dur="1" fill="hold">
                                          <p:stCondLst>
                                            <p:cond delay="0"/>
                                          </p:stCondLst>
                                        </p:cTn>
                                        <p:tgtEl>
                                          <p:spTgt spid="36870"/>
                                        </p:tgtEl>
                                        <p:attrNameLst>
                                          <p:attrName>style.visibility</p:attrName>
                                        </p:attrNameLst>
                                      </p:cBhvr>
                                      <p:to>
                                        <p:strVal val="visible"/>
                                      </p:to>
                                    </p:set>
                                    <p:animEffect transition="in" filter="slide(fromBottom)">
                                      <p:cBhvr>
                                        <p:cTn id="12" dur="500"/>
                                        <p:tgtEl>
                                          <p:spTgt spid="36870"/>
                                        </p:tgtEl>
                                      </p:cBhvr>
                                    </p:animEffect>
                                  </p:childTnLst>
                                </p:cTn>
                              </p:par>
                            </p:childTnLst>
                          </p:cTn>
                        </p:par>
                        <p:par>
                          <p:cTn id="13" fill="hold" nodeType="afterGroup">
                            <p:stCondLst>
                              <p:cond delay="3500"/>
                            </p:stCondLst>
                            <p:childTnLst>
                              <p:par>
                                <p:cTn id="14" presetID="2" presetClass="entr" presetSubtype="4" fill="hold" nodeType="afterEffect">
                                  <p:stCondLst>
                                    <p:cond delay="0"/>
                                  </p:stCondLst>
                                  <p:childTnLst>
                                    <p:set>
                                      <p:cBhvr>
                                        <p:cTn id="15" dur="1" fill="hold">
                                          <p:stCondLst>
                                            <p:cond delay="0"/>
                                          </p:stCondLst>
                                        </p:cTn>
                                        <p:tgtEl>
                                          <p:spTgt spid="36872"/>
                                        </p:tgtEl>
                                        <p:attrNameLst>
                                          <p:attrName>style.visibility</p:attrName>
                                        </p:attrNameLst>
                                      </p:cBhvr>
                                      <p:to>
                                        <p:strVal val="visible"/>
                                      </p:to>
                                    </p:set>
                                    <p:anim calcmode="lin" valueType="num">
                                      <p:cBhvr additive="base">
                                        <p:cTn id="16" dur="2000" fill="hold"/>
                                        <p:tgtEl>
                                          <p:spTgt spid="36872"/>
                                        </p:tgtEl>
                                        <p:attrNameLst>
                                          <p:attrName>ppt_x</p:attrName>
                                        </p:attrNameLst>
                                      </p:cBhvr>
                                      <p:tavLst>
                                        <p:tav tm="0">
                                          <p:val>
                                            <p:strVal val="#ppt_x"/>
                                          </p:val>
                                        </p:tav>
                                        <p:tav tm="100000">
                                          <p:val>
                                            <p:strVal val="#ppt_x"/>
                                          </p:val>
                                        </p:tav>
                                      </p:tavLst>
                                    </p:anim>
                                    <p:anim calcmode="lin" valueType="num">
                                      <p:cBhvr additive="base">
                                        <p:cTn id="17" dur="2000" fill="hold"/>
                                        <p:tgtEl>
                                          <p:spTgt spid="36872"/>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5500"/>
                            </p:stCondLst>
                            <p:childTnLst>
                              <p:par>
                                <p:cTn id="19" presetID="12" presetClass="entr" presetSubtype="4" fill="hold" nodeType="afterEffect">
                                  <p:stCondLst>
                                    <p:cond delay="0"/>
                                  </p:stCondLst>
                                  <p:childTnLst>
                                    <p:set>
                                      <p:cBhvr>
                                        <p:cTn id="20" dur="1" fill="hold">
                                          <p:stCondLst>
                                            <p:cond delay="0"/>
                                          </p:stCondLst>
                                        </p:cTn>
                                        <p:tgtEl>
                                          <p:spTgt spid="36873">
                                            <p:txEl>
                                              <p:pRg st="0" end="0"/>
                                            </p:txEl>
                                          </p:spTgt>
                                        </p:tgtEl>
                                        <p:attrNameLst>
                                          <p:attrName>style.visibility</p:attrName>
                                        </p:attrNameLst>
                                      </p:cBhvr>
                                      <p:to>
                                        <p:strVal val="visible"/>
                                      </p:to>
                                    </p:set>
                                    <p:animEffect transition="in" filter="slide(fromBottom)">
                                      <p:cBhvr>
                                        <p:cTn id="21" dur="2000"/>
                                        <p:tgtEl>
                                          <p:spTgt spid="36873">
                                            <p:txEl>
                                              <p:pRg st="0" end="0"/>
                                            </p:txEl>
                                          </p:spTgt>
                                        </p:tgtEl>
                                      </p:cBhvr>
                                    </p:animEffect>
                                  </p:childTnLst>
                                </p:cTn>
                              </p:par>
                            </p:childTnLst>
                          </p:cTn>
                        </p:par>
                        <p:par>
                          <p:cTn id="22" fill="hold" nodeType="afterGroup">
                            <p:stCondLst>
                              <p:cond delay="7500"/>
                            </p:stCondLst>
                            <p:childTnLst>
                              <p:par>
                                <p:cTn id="23" presetID="2" presetClass="entr" presetSubtype="4" fill="hold" nodeType="afterEffect">
                                  <p:stCondLst>
                                    <p:cond delay="0"/>
                                  </p:stCondLst>
                                  <p:childTnLst>
                                    <p:set>
                                      <p:cBhvr>
                                        <p:cTn id="24" dur="1" fill="hold">
                                          <p:stCondLst>
                                            <p:cond delay="0"/>
                                          </p:stCondLst>
                                        </p:cTn>
                                        <p:tgtEl>
                                          <p:spTgt spid="36875"/>
                                        </p:tgtEl>
                                        <p:attrNameLst>
                                          <p:attrName>style.visibility</p:attrName>
                                        </p:attrNameLst>
                                      </p:cBhvr>
                                      <p:to>
                                        <p:strVal val="visible"/>
                                      </p:to>
                                    </p:set>
                                    <p:anim calcmode="lin" valueType="num">
                                      <p:cBhvr additive="base">
                                        <p:cTn id="25" dur="2000" fill="hold"/>
                                        <p:tgtEl>
                                          <p:spTgt spid="36875"/>
                                        </p:tgtEl>
                                        <p:attrNameLst>
                                          <p:attrName>ppt_x</p:attrName>
                                        </p:attrNameLst>
                                      </p:cBhvr>
                                      <p:tavLst>
                                        <p:tav tm="0">
                                          <p:val>
                                            <p:strVal val="#ppt_x"/>
                                          </p:val>
                                        </p:tav>
                                        <p:tav tm="100000">
                                          <p:val>
                                            <p:strVal val="#ppt_x"/>
                                          </p:val>
                                        </p:tav>
                                      </p:tavLst>
                                    </p:anim>
                                    <p:anim calcmode="lin" valueType="num">
                                      <p:cBhvr additive="base">
                                        <p:cTn id="26" dur="2000" fill="hold"/>
                                        <p:tgtEl>
                                          <p:spTgt spid="36875"/>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9500"/>
                            </p:stCondLst>
                            <p:childTnLst>
                              <p:par>
                                <p:cTn id="28" presetID="12" presetClass="entr" presetSubtype="4" fill="hold" grpId="0" nodeType="afterEffect">
                                  <p:stCondLst>
                                    <p:cond delay="0"/>
                                  </p:stCondLst>
                                  <p:childTnLst>
                                    <p:set>
                                      <p:cBhvr>
                                        <p:cTn id="29" dur="1" fill="hold">
                                          <p:stCondLst>
                                            <p:cond delay="0"/>
                                          </p:stCondLst>
                                        </p:cTn>
                                        <p:tgtEl>
                                          <p:spTgt spid="36876"/>
                                        </p:tgtEl>
                                        <p:attrNameLst>
                                          <p:attrName>style.visibility</p:attrName>
                                        </p:attrNameLst>
                                      </p:cBhvr>
                                      <p:to>
                                        <p:strVal val="visible"/>
                                      </p:to>
                                    </p:set>
                                    <p:animEffect transition="in" filter="slide(fromBottom)">
                                      <p:cBhvr>
                                        <p:cTn id="30" dur="2000"/>
                                        <p:tgtEl>
                                          <p:spTgt spid="36876"/>
                                        </p:tgtEl>
                                      </p:cBhvr>
                                    </p:animEffect>
                                  </p:childTnLst>
                                </p:cTn>
                              </p:par>
                            </p:childTnLst>
                          </p:cTn>
                        </p:par>
                        <p:par>
                          <p:cTn id="31" fill="hold" nodeType="afterGroup">
                            <p:stCondLst>
                              <p:cond delay="11500"/>
                            </p:stCondLst>
                            <p:childTnLst>
                              <p:par>
                                <p:cTn id="32" presetID="2" presetClass="entr" presetSubtype="4" fill="hold" nodeType="afterEffect">
                                  <p:stCondLst>
                                    <p:cond delay="0"/>
                                  </p:stCondLst>
                                  <p:childTnLst>
                                    <p:set>
                                      <p:cBhvr>
                                        <p:cTn id="33" dur="1" fill="hold">
                                          <p:stCondLst>
                                            <p:cond delay="0"/>
                                          </p:stCondLst>
                                        </p:cTn>
                                        <p:tgtEl>
                                          <p:spTgt spid="36878"/>
                                        </p:tgtEl>
                                        <p:attrNameLst>
                                          <p:attrName>style.visibility</p:attrName>
                                        </p:attrNameLst>
                                      </p:cBhvr>
                                      <p:to>
                                        <p:strVal val="visible"/>
                                      </p:to>
                                    </p:set>
                                    <p:anim calcmode="lin" valueType="num">
                                      <p:cBhvr additive="base">
                                        <p:cTn id="34" dur="2000" fill="hold"/>
                                        <p:tgtEl>
                                          <p:spTgt spid="36878"/>
                                        </p:tgtEl>
                                        <p:attrNameLst>
                                          <p:attrName>ppt_x</p:attrName>
                                        </p:attrNameLst>
                                      </p:cBhvr>
                                      <p:tavLst>
                                        <p:tav tm="0">
                                          <p:val>
                                            <p:strVal val="#ppt_x"/>
                                          </p:val>
                                        </p:tav>
                                        <p:tav tm="100000">
                                          <p:val>
                                            <p:strVal val="#ppt_x"/>
                                          </p:val>
                                        </p:tav>
                                      </p:tavLst>
                                    </p:anim>
                                    <p:anim calcmode="lin" valueType="num">
                                      <p:cBhvr additive="base">
                                        <p:cTn id="35" dur="2000" fill="hold"/>
                                        <p:tgtEl>
                                          <p:spTgt spid="36878"/>
                                        </p:tgtEl>
                                        <p:attrNameLst>
                                          <p:attrName>ppt_y</p:attrName>
                                        </p:attrNameLst>
                                      </p:cBhvr>
                                      <p:tavLst>
                                        <p:tav tm="0">
                                          <p:val>
                                            <p:strVal val="1+#ppt_h/2"/>
                                          </p:val>
                                        </p:tav>
                                        <p:tav tm="100000">
                                          <p:val>
                                            <p:strVal val="#ppt_y"/>
                                          </p:val>
                                        </p:tav>
                                      </p:tavLst>
                                    </p:anim>
                                  </p:childTnLst>
                                </p:cTn>
                              </p:par>
                            </p:childTnLst>
                          </p:cTn>
                        </p:par>
                        <p:par>
                          <p:cTn id="36" fill="hold" nodeType="afterGroup">
                            <p:stCondLst>
                              <p:cond delay="13500"/>
                            </p:stCondLst>
                            <p:childTnLst>
                              <p:par>
                                <p:cTn id="37" presetID="12" presetClass="entr" presetSubtype="4" fill="hold" grpId="0" nodeType="afterEffect">
                                  <p:stCondLst>
                                    <p:cond delay="0"/>
                                  </p:stCondLst>
                                  <p:childTnLst>
                                    <p:set>
                                      <p:cBhvr>
                                        <p:cTn id="38" dur="1" fill="hold">
                                          <p:stCondLst>
                                            <p:cond delay="0"/>
                                          </p:stCondLst>
                                        </p:cTn>
                                        <p:tgtEl>
                                          <p:spTgt spid="36879"/>
                                        </p:tgtEl>
                                        <p:attrNameLst>
                                          <p:attrName>style.visibility</p:attrName>
                                        </p:attrNameLst>
                                      </p:cBhvr>
                                      <p:to>
                                        <p:strVal val="visible"/>
                                      </p:to>
                                    </p:set>
                                    <p:animEffect transition="in" filter="slide(fromBottom)">
                                      <p:cBhvr>
                                        <p:cTn id="39" dur="2000"/>
                                        <p:tgtEl>
                                          <p:spTgt spid="36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p:bldP spid="36876" grpId="0"/>
      <p:bldP spid="368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89453"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авоъгълник с два скосени ъгъла от една и съща страна 6"/>
          <p:cNvSpPr/>
          <p:nvPr/>
        </p:nvSpPr>
        <p:spPr bwMode="auto">
          <a:xfrm>
            <a:off x="179512" y="620687"/>
            <a:ext cx="8280920" cy="5616624"/>
          </a:xfrm>
          <a:prstGeom prst="snip2SameRect">
            <a:avLst/>
          </a:prstGeom>
          <a:solidFill>
            <a:schemeClr val="accent1">
              <a:alpha val="27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lvl="0" algn="ctr"/>
            <a:r>
              <a:rPr lang="bg-BG" sz="2800" b="1" dirty="0">
                <a:latin typeface="Times New Roman"/>
                <a:ea typeface="Times New Roman"/>
              </a:rPr>
              <a:t>На територията на Калиакра са установени </a:t>
            </a:r>
            <a:endParaRPr lang="bg-BG" sz="2800" b="1" dirty="0" smtClean="0">
              <a:latin typeface="Times New Roman"/>
              <a:ea typeface="Times New Roman"/>
            </a:endParaRPr>
          </a:p>
          <a:p>
            <a:pPr lvl="0" algn="ctr"/>
            <a:r>
              <a:rPr lang="bg-BG" sz="2800" b="1" dirty="0" smtClean="0">
                <a:latin typeface="Times New Roman"/>
                <a:ea typeface="Times New Roman"/>
              </a:rPr>
              <a:t>общо </a:t>
            </a:r>
            <a:r>
              <a:rPr lang="bg-BG" sz="2800" b="1" dirty="0">
                <a:latin typeface="Times New Roman"/>
                <a:ea typeface="Times New Roman"/>
              </a:rPr>
              <a:t>310 вида птици, за </a:t>
            </a:r>
            <a:r>
              <a:rPr lang="bg-BG" sz="2800" b="1" dirty="0" smtClean="0">
                <a:latin typeface="Times New Roman"/>
                <a:ea typeface="Times New Roman"/>
              </a:rPr>
              <a:t>100 </a:t>
            </a:r>
            <a:r>
              <a:rPr lang="bg-BG" sz="2800" b="1" dirty="0">
                <a:latin typeface="Times New Roman"/>
                <a:ea typeface="Times New Roman"/>
              </a:rPr>
              <a:t>от които се изискват </a:t>
            </a:r>
            <a:endParaRPr lang="bg-BG" sz="2800" b="1" dirty="0" smtClean="0">
              <a:latin typeface="Times New Roman"/>
              <a:ea typeface="Times New Roman"/>
            </a:endParaRPr>
          </a:p>
          <a:p>
            <a:pPr lvl="0" algn="ctr"/>
            <a:r>
              <a:rPr lang="bg-BG" sz="2800" b="1" dirty="0" smtClean="0">
                <a:latin typeface="Times New Roman"/>
                <a:ea typeface="Times New Roman"/>
              </a:rPr>
              <a:t>специални </a:t>
            </a:r>
            <a:r>
              <a:rPr lang="bg-BG" sz="2800" b="1" dirty="0">
                <a:latin typeface="Times New Roman"/>
                <a:ea typeface="Times New Roman"/>
              </a:rPr>
              <a:t>мерки за опазване на </a:t>
            </a:r>
            <a:r>
              <a:rPr lang="bg-BG" sz="2800" b="1" dirty="0" smtClean="0">
                <a:latin typeface="Times New Roman"/>
                <a:ea typeface="Times New Roman"/>
              </a:rPr>
              <a:t>техните</a:t>
            </a:r>
          </a:p>
          <a:p>
            <a:pPr lvl="0" algn="ctr"/>
            <a:r>
              <a:rPr lang="bg-BG" sz="2800" b="1" dirty="0" smtClean="0">
                <a:latin typeface="Times New Roman"/>
                <a:ea typeface="Times New Roman"/>
              </a:rPr>
              <a:t> </a:t>
            </a:r>
            <a:r>
              <a:rPr lang="bg-BG" sz="2800" b="1" dirty="0">
                <a:latin typeface="Times New Roman"/>
                <a:ea typeface="Times New Roman"/>
              </a:rPr>
              <a:t>местообитания </a:t>
            </a:r>
            <a:r>
              <a:rPr lang="bg-BG" sz="2800" b="1" dirty="0" smtClean="0">
                <a:latin typeface="Times New Roman"/>
                <a:ea typeface="Times New Roman"/>
              </a:rPr>
              <a:t>по </a:t>
            </a:r>
            <a:r>
              <a:rPr lang="bg-BG" sz="2800" b="1" dirty="0">
                <a:latin typeface="Times New Roman"/>
                <a:ea typeface="Times New Roman"/>
              </a:rPr>
              <a:t>Закона за биологичното </a:t>
            </a:r>
            <a:endParaRPr lang="bg-BG" sz="2800" b="1" dirty="0" smtClean="0">
              <a:latin typeface="Times New Roman"/>
              <a:ea typeface="Times New Roman"/>
            </a:endParaRPr>
          </a:p>
          <a:p>
            <a:pPr lvl="0" algn="ctr"/>
            <a:r>
              <a:rPr lang="bg-BG" sz="2800" b="1" dirty="0" smtClean="0">
                <a:latin typeface="Times New Roman"/>
                <a:ea typeface="Times New Roman"/>
              </a:rPr>
              <a:t>разнообразие</a:t>
            </a:r>
            <a:r>
              <a:rPr lang="bg-BG" sz="2800" b="1" dirty="0">
                <a:latin typeface="Times New Roman"/>
                <a:ea typeface="Times New Roman"/>
              </a:rPr>
              <a:t>. </a:t>
            </a:r>
          </a:p>
          <a:p>
            <a:pPr lvl="0" algn="ctr"/>
            <a:r>
              <a:rPr lang="bg-BG" sz="2800" b="1" dirty="0">
                <a:latin typeface="Times New Roman"/>
                <a:ea typeface="Times New Roman"/>
              </a:rPr>
              <a:t>17 от срещащите се видове птици са </a:t>
            </a:r>
            <a:endParaRPr lang="bg-BG" sz="2800" b="1" dirty="0" smtClean="0">
              <a:latin typeface="Times New Roman"/>
              <a:ea typeface="Times New Roman"/>
            </a:endParaRPr>
          </a:p>
          <a:p>
            <a:pPr lvl="0" algn="ctr"/>
            <a:r>
              <a:rPr lang="bg-BG" sz="2800" b="1" dirty="0" smtClean="0">
                <a:latin typeface="Times New Roman"/>
                <a:ea typeface="Times New Roman"/>
              </a:rPr>
              <a:t>включени </a:t>
            </a:r>
            <a:r>
              <a:rPr lang="bg-BG" sz="2800" b="1" dirty="0">
                <a:latin typeface="Times New Roman"/>
                <a:ea typeface="Times New Roman"/>
              </a:rPr>
              <a:t>в категория световно застрашени видове. </a:t>
            </a:r>
            <a:endParaRPr lang="bg-BG" sz="2800" b="1" dirty="0">
              <a:latin typeface="Calibri"/>
            </a:endParaRPr>
          </a:p>
        </p:txBody>
      </p:sp>
      <p:sp>
        <p:nvSpPr>
          <p:cNvPr id="13" name="Заглавие 1"/>
          <p:cNvSpPr>
            <a:spLocks noGrp="1"/>
          </p:cNvSpPr>
          <p:nvPr>
            <p:ph type="title"/>
          </p:nvPr>
        </p:nvSpPr>
        <p:spPr>
          <a:xfrm>
            <a:off x="2627784" y="602627"/>
            <a:ext cx="5688632" cy="914400"/>
          </a:xfrm>
          <a:scene3d>
            <a:camera prst="perspectiveHeroicExtremeLeftFacing"/>
            <a:lightRig rig="threePt" dir="t"/>
          </a:scene3d>
        </p:spPr>
        <p:txBody>
          <a:bodyPr/>
          <a:lstStyle/>
          <a:p>
            <a:r>
              <a:rPr lang="bg-BG" sz="4800" b="1" dirty="0" smtClean="0">
                <a:solidFill>
                  <a:schemeClr val="tx1"/>
                </a:solidFill>
              </a:rPr>
              <a:t>ПТИЦИТЕ НА КАЛИАКРА</a:t>
            </a:r>
            <a:endParaRPr lang="bg-BG" sz="4800" b="1" dirty="0">
              <a:solidFill>
                <a:schemeClr val="tx1"/>
              </a:solidFill>
            </a:endParaRPr>
          </a:p>
        </p:txBody>
      </p:sp>
      <p:sp>
        <p:nvSpPr>
          <p:cNvPr id="5" name="AutoShape 17">
            <a:hlinkClick r:id="rId4"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
        <p:nvSpPr>
          <p:cNvPr id="6" name="AutoShape 16">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1833655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1079" r="13759"/>
          <a:stretch/>
        </p:blipFill>
        <p:spPr bwMode="auto">
          <a:xfrm>
            <a:off x="457379" y="692697"/>
            <a:ext cx="4341875" cy="2968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авоъгълник 3"/>
          <p:cNvSpPr/>
          <p:nvPr/>
        </p:nvSpPr>
        <p:spPr>
          <a:xfrm>
            <a:off x="597474" y="3115603"/>
            <a:ext cx="3688702" cy="523220"/>
          </a:xfrm>
          <a:prstGeom prst="rect">
            <a:avLst/>
          </a:prstGeom>
        </p:spPr>
        <p:txBody>
          <a:bodyPr wrap="none">
            <a:spAutoFit/>
          </a:bodyPr>
          <a:lstStyle/>
          <a:p>
            <a:r>
              <a:rPr lang="bg-BG" sz="2800" b="1" dirty="0" err="1">
                <a:latin typeface="Times New Roman"/>
                <a:ea typeface="Times New Roman"/>
              </a:rPr>
              <a:t>С</a:t>
            </a:r>
            <a:r>
              <a:rPr lang="bg-BG" sz="2800" b="1" dirty="0" err="1" smtClean="0">
                <a:latin typeface="Times New Roman"/>
                <a:ea typeface="Times New Roman"/>
              </a:rPr>
              <a:t>овоок</a:t>
            </a:r>
            <a:r>
              <a:rPr lang="bg-BG" sz="2800" b="1" dirty="0" smtClean="0">
                <a:latin typeface="Times New Roman"/>
                <a:ea typeface="Times New Roman"/>
              </a:rPr>
              <a:t> </a:t>
            </a:r>
            <a:r>
              <a:rPr lang="bg-BG" sz="2800" b="1" dirty="0">
                <a:latin typeface="Times New Roman"/>
                <a:ea typeface="Times New Roman"/>
              </a:rPr>
              <a:t>дъждосвирец </a:t>
            </a:r>
            <a:endParaRPr lang="bg-BG" sz="2800" b="1" dirty="0"/>
          </a:p>
        </p:txBody>
      </p:sp>
      <p:pic>
        <p:nvPicPr>
          <p:cNvPr id="19460" name="Picture 4" descr="Calandrella brachydactyl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379" y="3645024"/>
            <a:ext cx="4055499" cy="2773413"/>
          </a:xfrm>
          <a:prstGeom prst="rect">
            <a:avLst/>
          </a:prstGeom>
          <a:noFill/>
          <a:extLst>
            <a:ext uri="{909E8E84-426E-40DD-AFC4-6F175D3DCCD1}">
              <a14:hiddenFill xmlns:a14="http://schemas.microsoft.com/office/drawing/2010/main">
                <a:solidFill>
                  <a:srgbClr val="FFFFFF"/>
                </a:solidFill>
              </a14:hiddenFill>
            </a:ext>
          </a:extLst>
        </p:spPr>
      </p:pic>
      <p:sp>
        <p:nvSpPr>
          <p:cNvPr id="5" name="Текстово поле 4"/>
          <p:cNvSpPr txBox="1"/>
          <p:nvPr/>
        </p:nvSpPr>
        <p:spPr>
          <a:xfrm>
            <a:off x="581746" y="5866642"/>
            <a:ext cx="3672407" cy="461665"/>
          </a:xfrm>
          <a:prstGeom prst="rect">
            <a:avLst/>
          </a:prstGeom>
          <a:solidFill>
            <a:schemeClr val="bg2">
              <a:lumMod val="40000"/>
              <a:lumOff val="60000"/>
            </a:schemeClr>
          </a:solidFill>
        </p:spPr>
        <p:txBody>
          <a:bodyPr wrap="square" rtlCol="0">
            <a:spAutoFit/>
          </a:bodyPr>
          <a:lstStyle/>
          <a:p>
            <a:r>
              <a:rPr lang="bg-BG" sz="2400" b="1" dirty="0" smtClean="0">
                <a:latin typeface="Times New Roman" panose="02020603050405020304" pitchFamily="18" charset="0"/>
                <a:cs typeface="Times New Roman" panose="02020603050405020304" pitchFamily="18" charset="0"/>
              </a:rPr>
              <a:t>Късопръста чучулига</a:t>
            </a:r>
            <a:endParaRPr lang="bg-BG" sz="2400" b="1" dirty="0">
              <a:latin typeface="Times New Roman" panose="02020603050405020304" pitchFamily="18" charset="0"/>
              <a:cs typeface="Times New Roman" panose="02020603050405020304" pitchFamily="18" charset="0"/>
            </a:endParaRPr>
          </a:p>
        </p:txBody>
      </p:sp>
      <p:pic>
        <p:nvPicPr>
          <p:cNvPr id="1946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9069" y="3661405"/>
            <a:ext cx="4144753" cy="275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
          <p:cNvSpPr txBox="1">
            <a:spLocks noChangeArrowheads="1"/>
          </p:cNvSpPr>
          <p:nvPr/>
        </p:nvSpPr>
        <p:spPr bwMode="auto">
          <a:xfrm>
            <a:off x="4469069" y="5956772"/>
            <a:ext cx="3782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bg-BG" altLang="bg-BG" sz="2400" b="1" dirty="0" err="1">
                <a:latin typeface="Times New Roman" panose="02020603050405020304" pitchFamily="18" charset="0"/>
                <a:cs typeface="Times New Roman" panose="02020603050405020304" pitchFamily="18" charset="0"/>
              </a:rPr>
              <a:t>Дебелоклюнна</a:t>
            </a:r>
            <a:r>
              <a:rPr lang="bg-BG" altLang="bg-BG" sz="2400" b="1" dirty="0">
                <a:latin typeface="Times New Roman" panose="02020603050405020304" pitchFamily="18" charset="0"/>
                <a:cs typeface="Times New Roman" panose="02020603050405020304" pitchFamily="18" charset="0"/>
              </a:rPr>
              <a:t> чучулига</a:t>
            </a:r>
          </a:p>
        </p:txBody>
      </p:sp>
      <p:pic>
        <p:nvPicPr>
          <p:cNvPr id="1946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692696"/>
            <a:ext cx="3672407" cy="29379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авоъгълник 5"/>
          <p:cNvSpPr/>
          <p:nvPr/>
        </p:nvSpPr>
        <p:spPr>
          <a:xfrm>
            <a:off x="5412149" y="3162481"/>
            <a:ext cx="1979644" cy="461665"/>
          </a:xfrm>
          <a:prstGeom prst="rect">
            <a:avLst/>
          </a:prstGeom>
        </p:spPr>
        <p:txBody>
          <a:bodyPr wrap="none">
            <a:spAutoFit/>
          </a:bodyPr>
          <a:lstStyle/>
          <a:p>
            <a:r>
              <a:rPr lang="bg-BG" sz="2400" b="1" dirty="0" smtClean="0">
                <a:latin typeface="Times New Roman"/>
                <a:ea typeface="Times New Roman"/>
              </a:rPr>
              <a:t>Розов </a:t>
            </a:r>
            <a:r>
              <a:rPr lang="bg-BG" sz="2400" b="1" dirty="0">
                <a:latin typeface="Times New Roman"/>
                <a:ea typeface="Times New Roman"/>
              </a:rPr>
              <a:t>скорец</a:t>
            </a:r>
            <a:endParaRPr lang="bg-BG" sz="2400" b="1" dirty="0"/>
          </a:p>
        </p:txBody>
      </p:sp>
      <p:sp>
        <p:nvSpPr>
          <p:cNvPr id="2" name="Правоъгълник с два заоблени срещуположни ъгъла 1"/>
          <p:cNvSpPr/>
          <p:nvPr/>
        </p:nvSpPr>
        <p:spPr bwMode="auto">
          <a:xfrm>
            <a:off x="597474" y="908720"/>
            <a:ext cx="7718941" cy="4752528"/>
          </a:xfrm>
          <a:prstGeom prst="round2DiagRect">
            <a:avLst/>
          </a:prstGeom>
          <a:solidFill>
            <a:schemeClr val="accent1">
              <a:alpha val="74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lvl="0"/>
            <a:r>
              <a:rPr lang="ru-RU" sz="2800" b="1" dirty="0" err="1">
                <a:latin typeface="Times New Roman" panose="02020603050405020304" pitchFamily="18" charset="0"/>
                <a:cs typeface="Times New Roman" panose="02020603050405020304" pitchFamily="18" charset="0"/>
              </a:rPr>
              <a:t>Калиакра</a:t>
            </a:r>
            <a:r>
              <a:rPr lang="ru-RU" sz="2800" b="1" dirty="0">
                <a:latin typeface="Times New Roman" panose="02020603050405020304" pitchFamily="18" charset="0"/>
                <a:cs typeface="Times New Roman" panose="02020603050405020304" pitchFamily="18" charset="0"/>
              </a:rPr>
              <a:t> е </a:t>
            </a:r>
            <a:r>
              <a:rPr lang="ru-RU" sz="2800" b="1" dirty="0" err="1">
                <a:latin typeface="Times New Roman" panose="02020603050405020304" pitchFamily="18" charset="0"/>
                <a:cs typeface="Times New Roman" panose="02020603050405020304" pitchFamily="18" charset="0"/>
              </a:rPr>
              <a:t>единственото</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орнитологично</a:t>
            </a:r>
            <a:r>
              <a:rPr lang="ru-RU" sz="2800" b="1" dirty="0">
                <a:latin typeface="Times New Roman" panose="02020603050405020304" pitchFamily="18" charset="0"/>
                <a:cs typeface="Times New Roman" panose="02020603050405020304" pitchFamily="18" charset="0"/>
              </a:rPr>
              <a:t> </a:t>
            </a:r>
            <a:endParaRPr lang="ru-RU" sz="2800" b="1" dirty="0" smtClean="0">
              <a:latin typeface="Times New Roman" panose="02020603050405020304" pitchFamily="18" charset="0"/>
              <a:cs typeface="Times New Roman" panose="02020603050405020304" pitchFamily="18" charset="0"/>
            </a:endParaRPr>
          </a:p>
          <a:p>
            <a:pPr lvl="0"/>
            <a:r>
              <a:rPr lang="ru-RU" sz="2800" b="1" dirty="0" smtClean="0">
                <a:latin typeface="Times New Roman" panose="02020603050405020304" pitchFamily="18" charset="0"/>
                <a:cs typeface="Times New Roman" panose="02020603050405020304" pitchFamily="18" charset="0"/>
              </a:rPr>
              <a:t>важно </a:t>
            </a:r>
            <a:r>
              <a:rPr lang="ru-RU" sz="2800" b="1" dirty="0" err="1">
                <a:latin typeface="Times New Roman" panose="02020603050405020304" pitchFamily="18" charset="0"/>
                <a:cs typeface="Times New Roman" panose="02020603050405020304" pitchFamily="18" charset="0"/>
              </a:rPr>
              <a:t>място</a:t>
            </a:r>
            <a:r>
              <a:rPr lang="ru-RU" sz="2800" b="1" dirty="0">
                <a:latin typeface="Times New Roman" panose="02020603050405020304" pitchFamily="18" charset="0"/>
                <a:cs typeface="Times New Roman" panose="02020603050405020304" pitchFamily="18" charset="0"/>
              </a:rPr>
              <a:t> в </a:t>
            </a:r>
            <a:r>
              <a:rPr lang="ru-RU" sz="2800" b="1" dirty="0" err="1">
                <a:latin typeface="Times New Roman" panose="02020603050405020304" pitchFamily="18" charset="0"/>
                <a:cs typeface="Times New Roman" panose="02020603050405020304" pitchFamily="18" charset="0"/>
              </a:rPr>
              <a:t>България</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където</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са</a:t>
            </a:r>
            <a:r>
              <a:rPr lang="ru-RU" sz="2800" b="1" dirty="0">
                <a:latin typeface="Times New Roman" panose="02020603050405020304" pitchFamily="18" charset="0"/>
                <a:cs typeface="Times New Roman" panose="02020603050405020304" pitchFamily="18" charset="0"/>
              </a:rPr>
              <a:t> </a:t>
            </a:r>
            <a:endParaRPr lang="ru-RU" sz="2800" b="1" dirty="0" smtClean="0">
              <a:latin typeface="Times New Roman" panose="02020603050405020304" pitchFamily="18" charset="0"/>
              <a:cs typeface="Times New Roman" panose="02020603050405020304" pitchFamily="18" charset="0"/>
            </a:endParaRPr>
          </a:p>
          <a:p>
            <a:pPr lvl="0"/>
            <a:r>
              <a:rPr lang="ru-RU" sz="2800" b="1" dirty="0" err="1" smtClean="0">
                <a:latin typeface="Times New Roman" panose="02020603050405020304" pitchFamily="18" charset="0"/>
                <a:cs typeface="Times New Roman" panose="02020603050405020304" pitchFamily="18" charset="0"/>
              </a:rPr>
              <a:t>съхранени</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остатъци</a:t>
            </a:r>
            <a:r>
              <a:rPr lang="ru-RU" sz="2800" b="1" dirty="0">
                <a:latin typeface="Times New Roman" panose="02020603050405020304" pitchFamily="18" charset="0"/>
                <a:cs typeface="Times New Roman" panose="02020603050405020304" pitchFamily="18" charset="0"/>
              </a:rPr>
              <a:t> от </a:t>
            </a:r>
            <a:r>
              <a:rPr lang="ru-RU" sz="2800" b="1" dirty="0" err="1">
                <a:latin typeface="Times New Roman" panose="02020603050405020304" pitchFamily="18" charset="0"/>
                <a:cs typeface="Times New Roman" panose="02020603050405020304" pitchFamily="18" charset="0"/>
              </a:rPr>
              <a:t>добруджанската</a:t>
            </a:r>
            <a:r>
              <a:rPr lang="ru-RU" sz="2800" b="1" dirty="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степ</a:t>
            </a:r>
          </a:p>
          <a:p>
            <a:pPr lvl="0"/>
            <a:r>
              <a:rPr lang="bg-BG" sz="2800" b="1" dirty="0" smtClean="0">
                <a:latin typeface="Times New Roman"/>
                <a:ea typeface="Times New Roman"/>
              </a:rPr>
              <a:t>Тук обитават характерни степни видове–</a:t>
            </a:r>
          </a:p>
          <a:p>
            <a:pPr lvl="0"/>
            <a:r>
              <a:rPr lang="bg-BG" sz="2800" b="1" dirty="0" smtClean="0">
                <a:latin typeface="Times New Roman"/>
                <a:ea typeface="Times New Roman"/>
              </a:rPr>
              <a:t> </a:t>
            </a:r>
            <a:r>
              <a:rPr lang="bg-BG" sz="2800" b="1" dirty="0" err="1" smtClean="0">
                <a:latin typeface="Times New Roman"/>
                <a:ea typeface="Times New Roman"/>
              </a:rPr>
              <a:t>совоок</a:t>
            </a:r>
            <a:r>
              <a:rPr lang="bg-BG" sz="2800" b="1" dirty="0" smtClean="0">
                <a:latin typeface="Times New Roman"/>
                <a:ea typeface="Times New Roman"/>
              </a:rPr>
              <a:t> дъждосвирец, късопръста</a:t>
            </a:r>
          </a:p>
          <a:p>
            <a:pPr lvl="0"/>
            <a:r>
              <a:rPr lang="bg-BG" sz="2800" b="1" dirty="0" smtClean="0">
                <a:latin typeface="Times New Roman"/>
                <a:ea typeface="Times New Roman"/>
              </a:rPr>
              <a:t> и </a:t>
            </a:r>
            <a:r>
              <a:rPr lang="bg-BG" sz="2800" b="1" dirty="0" err="1" smtClean="0">
                <a:latin typeface="Times New Roman"/>
                <a:ea typeface="Times New Roman"/>
              </a:rPr>
              <a:t>дебелоклюна</a:t>
            </a:r>
            <a:r>
              <a:rPr lang="bg-BG" sz="2800" b="1" dirty="0" smtClean="0">
                <a:latin typeface="Times New Roman"/>
                <a:ea typeface="Times New Roman"/>
              </a:rPr>
              <a:t> чучулиги, розов скорец.</a:t>
            </a:r>
            <a:endParaRPr lang="bg-BG" sz="2800" b="1" dirty="0">
              <a:latin typeface="Calibri"/>
            </a:endParaRPr>
          </a:p>
        </p:txBody>
      </p:sp>
      <p:sp>
        <p:nvSpPr>
          <p:cNvPr id="11" name="AutoShape 16">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49089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250" fill="hold"/>
                                        <p:tgtEl>
                                          <p:spTgt spid="6"/>
                                        </p:tgtEl>
                                        <p:attrNameLst>
                                          <p:attrName>ppt_x</p:attrName>
                                        </p:attrNameLst>
                                      </p:cBhvr>
                                      <p:tavLst>
                                        <p:tav tm="0">
                                          <p:val>
                                            <p:strVal val="#ppt_x"/>
                                          </p:val>
                                        </p:tav>
                                        <p:tav tm="100000">
                                          <p:val>
                                            <p:strVal val="#ppt_x"/>
                                          </p:val>
                                        </p:tav>
                                      </p:tavLst>
                                    </p:anim>
                                    <p:anim calcmode="lin" valueType="num">
                                      <p:cBhvr additive="base">
                                        <p:cTn id="13" dur="12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250" fill="hold"/>
                                        <p:tgtEl>
                                          <p:spTgt spid="5"/>
                                        </p:tgtEl>
                                        <p:attrNameLst>
                                          <p:attrName>ppt_x</p:attrName>
                                        </p:attrNameLst>
                                      </p:cBhvr>
                                      <p:tavLst>
                                        <p:tav tm="0">
                                          <p:val>
                                            <p:strVal val="#ppt_x"/>
                                          </p:val>
                                        </p:tav>
                                        <p:tav tm="100000">
                                          <p:val>
                                            <p:strVal val="#ppt_x"/>
                                          </p:val>
                                        </p:tav>
                                      </p:tavLst>
                                    </p:anim>
                                    <p:anim calcmode="lin" valueType="num">
                                      <p:cBhvr additive="base">
                                        <p:cTn id="18" dur="125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37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1250" fill="hold"/>
                                        <p:tgtEl>
                                          <p:spTgt spid="10"/>
                                        </p:tgtEl>
                                        <p:attrNameLst>
                                          <p:attrName>ppt_x</p:attrName>
                                        </p:attrNameLst>
                                      </p:cBhvr>
                                      <p:tavLst>
                                        <p:tav tm="0">
                                          <p:val>
                                            <p:strVal val="#ppt_x"/>
                                          </p:val>
                                        </p:tav>
                                        <p:tav tm="100000">
                                          <p:val>
                                            <p:strVal val="#ppt_x"/>
                                          </p:val>
                                        </p:tav>
                                      </p:tavLst>
                                    </p:anim>
                                    <p:anim calcmode="lin" valueType="num">
                                      <p:cBhvr additive="base">
                                        <p:cTn id="23" dur="1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5000"/>
                            </p:stCondLst>
                            <p:childTnLst>
                              <p:par>
                                <p:cTn id="25" presetID="31" presetClass="entr" presetSubtype="0" fill="hold" grpId="0" nodeType="afterEffect">
                                  <p:stCondLst>
                                    <p:cond delay="2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1500" fill="hold"/>
                                        <p:tgtEl>
                                          <p:spTgt spid="2"/>
                                        </p:tgtEl>
                                        <p:attrNameLst>
                                          <p:attrName>ppt_w</p:attrName>
                                        </p:attrNameLst>
                                      </p:cBhvr>
                                      <p:tavLst>
                                        <p:tav tm="0">
                                          <p:val>
                                            <p:fltVal val="0"/>
                                          </p:val>
                                        </p:tav>
                                        <p:tav tm="100000">
                                          <p:val>
                                            <p:strVal val="#ppt_w"/>
                                          </p:val>
                                        </p:tav>
                                      </p:tavLst>
                                    </p:anim>
                                    <p:anim calcmode="lin" valueType="num">
                                      <p:cBhvr>
                                        <p:cTn id="28" dur="1500" fill="hold"/>
                                        <p:tgtEl>
                                          <p:spTgt spid="2"/>
                                        </p:tgtEl>
                                        <p:attrNameLst>
                                          <p:attrName>ppt_h</p:attrName>
                                        </p:attrNameLst>
                                      </p:cBhvr>
                                      <p:tavLst>
                                        <p:tav tm="0">
                                          <p:val>
                                            <p:fltVal val="0"/>
                                          </p:val>
                                        </p:tav>
                                        <p:tav tm="100000">
                                          <p:val>
                                            <p:strVal val="#ppt_h"/>
                                          </p:val>
                                        </p:tav>
                                      </p:tavLst>
                                    </p:anim>
                                    <p:anim calcmode="lin" valueType="num">
                                      <p:cBhvr>
                                        <p:cTn id="29" dur="1500" fill="hold"/>
                                        <p:tgtEl>
                                          <p:spTgt spid="2"/>
                                        </p:tgtEl>
                                        <p:attrNameLst>
                                          <p:attrName>style.rotation</p:attrName>
                                        </p:attrNameLst>
                                      </p:cBhvr>
                                      <p:tavLst>
                                        <p:tav tm="0">
                                          <p:val>
                                            <p:fltVal val="90"/>
                                          </p:val>
                                        </p:tav>
                                        <p:tav tm="100000">
                                          <p:val>
                                            <p:fltVal val="0"/>
                                          </p:val>
                                        </p:tav>
                                      </p:tavLst>
                                    </p:anim>
                                    <p:animEffect transition="in" filter="fade">
                                      <p:cBhvr>
                                        <p:cTn id="30"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0" grpId="0"/>
      <p:bldP spid="6" grpId="0"/>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214"/>
            <a:ext cx="4555090" cy="290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лавие 1"/>
          <p:cNvSpPr>
            <a:spLocks noGrp="1"/>
          </p:cNvSpPr>
          <p:nvPr>
            <p:ph type="title"/>
          </p:nvPr>
        </p:nvSpPr>
        <p:spPr/>
        <p:txBody>
          <a:bodyPr/>
          <a:lstStyle/>
          <a:p>
            <a:endParaRPr lang="bg-BG"/>
          </a:p>
        </p:txBody>
      </p:sp>
      <p:sp>
        <p:nvSpPr>
          <p:cNvPr id="3" name="Контейнер за съдържание 2"/>
          <p:cNvSpPr>
            <a:spLocks noGrp="1"/>
          </p:cNvSpPr>
          <p:nvPr>
            <p:ph idx="1"/>
          </p:nvPr>
        </p:nvSpPr>
        <p:spPr>
          <a:xfrm>
            <a:off x="4779676" y="14119"/>
            <a:ext cx="4116660" cy="592088"/>
          </a:xfrm>
        </p:spPr>
        <p:txBody>
          <a:bodyPr/>
          <a:lstStyle/>
          <a:p>
            <a:pPr marL="0" indent="0">
              <a:buNone/>
            </a:pPr>
            <a:r>
              <a:rPr lang="bg-BG" sz="2400" b="1" kern="1200" dirty="0" smtClean="0">
                <a:solidFill>
                  <a:schemeClr val="tx1"/>
                </a:solidFill>
                <a:latin typeface="Times New Roman"/>
                <a:ea typeface="Times New Roman"/>
              </a:rPr>
              <a:t>Ч</a:t>
            </a:r>
            <a:r>
              <a:rPr kumimoji="0" lang="bg-BG" sz="2400" b="1" i="0" u="none" strike="noStrike" kern="1200" cap="none" spc="0" normalizeH="0" baseline="0" noProof="0" dirty="0" err="1" smtClean="0">
                <a:ln>
                  <a:noFill/>
                </a:ln>
                <a:solidFill>
                  <a:schemeClr val="tx1"/>
                </a:solidFill>
                <a:effectLst/>
                <a:uLnTx/>
                <a:uFillTx/>
                <a:latin typeface="Times New Roman"/>
                <a:ea typeface="Times New Roman"/>
              </a:rPr>
              <a:t>ерногърбо</a:t>
            </a:r>
            <a:r>
              <a:rPr kumimoji="0" lang="bg-BG" sz="2400" b="1" i="0" u="none" strike="noStrike" kern="1200" cap="none" spc="0" normalizeH="0" noProof="0" dirty="0" smtClean="0">
                <a:ln>
                  <a:noFill/>
                </a:ln>
                <a:solidFill>
                  <a:schemeClr val="accent2">
                    <a:lumMod val="50000"/>
                  </a:schemeClr>
                </a:solidFill>
                <a:effectLst/>
                <a:uLnTx/>
                <a:uFillTx/>
                <a:latin typeface="Times New Roman"/>
                <a:ea typeface="Times New Roman"/>
              </a:rPr>
              <a:t> </a:t>
            </a:r>
            <a:r>
              <a:rPr kumimoji="0" lang="bg-BG" sz="2400" b="1" i="0" u="none" strike="noStrike" kern="1200" cap="none" spc="0" normalizeH="0" baseline="0" noProof="0" dirty="0" err="1" smtClean="0">
                <a:ln>
                  <a:noFill/>
                </a:ln>
                <a:solidFill>
                  <a:schemeClr val="tx1"/>
                </a:solidFill>
                <a:effectLst/>
                <a:uLnTx/>
                <a:uFillTx/>
                <a:latin typeface="Times New Roman"/>
                <a:ea typeface="Times New Roman"/>
              </a:rPr>
              <a:t>каменарче</a:t>
            </a:r>
            <a:r>
              <a:rPr kumimoji="0" lang="bg-BG" sz="2400" b="1" i="0" u="none" strike="noStrike" kern="1200" cap="none" spc="0" normalizeH="0" baseline="0" noProof="0" dirty="0" smtClean="0">
                <a:ln>
                  <a:noFill/>
                </a:ln>
                <a:solidFill>
                  <a:schemeClr val="accent2">
                    <a:lumMod val="50000"/>
                  </a:schemeClr>
                </a:solidFill>
                <a:effectLst/>
                <a:uLnTx/>
                <a:uFillTx/>
                <a:latin typeface="Times New Roman"/>
                <a:ea typeface="Times New Roman"/>
              </a:rPr>
              <a:t> </a:t>
            </a:r>
            <a:endParaRPr lang="bg-BG" sz="2400" b="1" dirty="0">
              <a:solidFill>
                <a:schemeClr val="accent2">
                  <a:lumMod val="50000"/>
                </a:schemeClr>
              </a:solidFill>
            </a:endParaRPr>
          </a:p>
        </p:txBody>
      </p:sp>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46" y="-23241"/>
            <a:ext cx="4666945" cy="3434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5"/>
          <p:cNvSpPr txBox="1">
            <a:spLocks noChangeArrowheads="1"/>
          </p:cNvSpPr>
          <p:nvPr/>
        </p:nvSpPr>
        <p:spPr bwMode="auto">
          <a:xfrm>
            <a:off x="-94946" y="2874878"/>
            <a:ext cx="38651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bg-BG" altLang="bg-BG" sz="2400" b="1" dirty="0" err="1">
                <a:latin typeface="Times New Roman" panose="02020603050405020304" pitchFamily="18" charset="0"/>
                <a:cs typeface="Times New Roman" panose="02020603050405020304" pitchFamily="18" charset="0"/>
              </a:rPr>
              <a:t>Белоопашат</a:t>
            </a:r>
            <a:r>
              <a:rPr lang="bg-BG" altLang="bg-BG" sz="2400" b="1" dirty="0">
                <a:latin typeface="Times New Roman" panose="02020603050405020304" pitchFamily="18" charset="0"/>
                <a:cs typeface="Times New Roman" panose="02020603050405020304" pitchFamily="18" charset="0"/>
              </a:rPr>
              <a:t> </a:t>
            </a:r>
            <a:r>
              <a:rPr lang="bg-BG" altLang="bg-BG" sz="2400" b="1" dirty="0" err="1">
                <a:latin typeface="Times New Roman" panose="02020603050405020304" pitchFamily="18" charset="0"/>
                <a:cs typeface="Times New Roman" panose="02020603050405020304" pitchFamily="18" charset="0"/>
              </a:rPr>
              <a:t>мишелов</a:t>
            </a:r>
            <a:endParaRPr lang="bg-BG" altLang="bg-BG" sz="2400" b="1" dirty="0">
              <a:latin typeface="Times New Roman" panose="02020603050405020304" pitchFamily="18" charset="0"/>
              <a:cs typeface="Times New Roman" panose="02020603050405020304" pitchFamily="18" charset="0"/>
            </a:endParaRPr>
          </a:p>
        </p:txBody>
      </p:sp>
      <p:pic>
        <p:nvPicPr>
          <p:cNvPr id="2355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9" y="3356991"/>
            <a:ext cx="4573048" cy="3436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18"/>
          <p:cNvSpPr txBox="1">
            <a:spLocks noChangeArrowheads="1"/>
          </p:cNvSpPr>
          <p:nvPr/>
        </p:nvSpPr>
        <p:spPr bwMode="auto">
          <a:xfrm>
            <a:off x="743673" y="3385189"/>
            <a:ext cx="41044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bg-BG" altLang="bg-BG" sz="2400" b="1" dirty="0">
                <a:latin typeface="Times New Roman" panose="02020603050405020304" pitchFamily="18" charset="0"/>
                <a:cs typeface="Times New Roman" panose="02020603050405020304" pitchFamily="18" charset="0"/>
              </a:rPr>
              <a:t>   </a:t>
            </a:r>
            <a:r>
              <a:rPr lang="bg-BG" altLang="bg-BG" sz="2400" b="1" dirty="0" err="1">
                <a:latin typeface="Times New Roman" panose="02020603050405020304" pitchFamily="18" charset="0"/>
                <a:cs typeface="Times New Roman" panose="02020603050405020304" pitchFamily="18" charset="0"/>
              </a:rPr>
              <a:t>Аристителев</a:t>
            </a:r>
            <a:r>
              <a:rPr lang="bg-BG" altLang="bg-BG" sz="2400" b="1" dirty="0">
                <a:latin typeface="Times New Roman" panose="02020603050405020304" pitchFamily="18" charset="0"/>
                <a:cs typeface="Times New Roman" panose="02020603050405020304" pitchFamily="18" charset="0"/>
              </a:rPr>
              <a:t> </a:t>
            </a:r>
            <a:r>
              <a:rPr lang="bg-BG" altLang="bg-BG" sz="2400" b="1" dirty="0" err="1">
                <a:latin typeface="Times New Roman" panose="02020603050405020304" pitchFamily="18" charset="0"/>
                <a:cs typeface="Times New Roman" panose="02020603050405020304" pitchFamily="18" charset="0"/>
              </a:rPr>
              <a:t>корморан</a:t>
            </a:r>
            <a:endParaRPr lang="bg-BG" altLang="bg-BG" sz="2400" b="1"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6971" t="4308" r="3822" b="5354"/>
          <a:stretch/>
        </p:blipFill>
        <p:spPr bwMode="auto">
          <a:xfrm>
            <a:off x="4572000" y="2882098"/>
            <a:ext cx="4570329" cy="3911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авоъгълник 4"/>
          <p:cNvSpPr/>
          <p:nvPr/>
        </p:nvSpPr>
        <p:spPr>
          <a:xfrm>
            <a:off x="5062905" y="3118399"/>
            <a:ext cx="3635162" cy="461665"/>
          </a:xfrm>
          <a:prstGeom prst="rect">
            <a:avLst/>
          </a:prstGeom>
        </p:spPr>
        <p:txBody>
          <a:bodyPr wrap="none">
            <a:spAutoFit/>
          </a:bodyPr>
          <a:lstStyle/>
          <a:p>
            <a:r>
              <a:rPr lang="bg-BG" sz="2400" b="1" dirty="0" smtClean="0">
                <a:latin typeface="Times New Roman" panose="02020603050405020304" pitchFamily="18" charset="0"/>
                <a:cs typeface="Times New Roman" panose="02020603050405020304" pitchFamily="18" charset="0"/>
              </a:rPr>
              <a:t>Обикновената </a:t>
            </a:r>
            <a:r>
              <a:rPr lang="bg-BG" sz="2400" b="1" dirty="0" err="1">
                <a:latin typeface="Times New Roman" panose="02020603050405020304" pitchFamily="18" charset="0"/>
                <a:cs typeface="Times New Roman" panose="02020603050405020304" pitchFamily="18" charset="0"/>
              </a:rPr>
              <a:t>ветрушка</a:t>
            </a:r>
            <a:endParaRPr lang="bg-BG" sz="2400" b="1" dirty="0">
              <a:latin typeface="Times New Roman" panose="02020603050405020304" pitchFamily="18" charset="0"/>
              <a:cs typeface="Times New Roman" panose="02020603050405020304" pitchFamily="18" charset="0"/>
            </a:endParaRPr>
          </a:p>
        </p:txBody>
      </p:sp>
      <p:sp>
        <p:nvSpPr>
          <p:cNvPr id="6" name="Правоъгълник с два заоблени срещуположни ъгъла 5"/>
          <p:cNvSpPr/>
          <p:nvPr/>
        </p:nvSpPr>
        <p:spPr bwMode="auto">
          <a:xfrm>
            <a:off x="107504" y="220392"/>
            <a:ext cx="9019586" cy="6048672"/>
          </a:xfrm>
          <a:prstGeom prst="round2DiagRect">
            <a:avLst/>
          </a:prstGeom>
          <a:solidFill>
            <a:schemeClr val="accent1">
              <a:alpha val="68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lvl="0" fontAlgn="base">
              <a:spcBef>
                <a:spcPct val="30000"/>
              </a:spcBef>
              <a:spcAft>
                <a:spcPct val="0"/>
              </a:spcAft>
              <a:defRPr/>
            </a:pPr>
            <a:r>
              <a:rPr lang="bg-BG" sz="2800" b="1" dirty="0">
                <a:latin typeface="Times New Roman" panose="02020603050405020304" pitchFamily="18" charset="0"/>
                <a:ea typeface="Times New Roman"/>
                <a:cs typeface="Times New Roman" panose="02020603050405020304" pitchFamily="18" charset="0"/>
              </a:rPr>
              <a:t>Почти цялата гнездова популация на </a:t>
            </a:r>
            <a:endParaRPr lang="bg-BG" sz="2800" b="1" dirty="0" smtClean="0">
              <a:latin typeface="Times New Roman" panose="02020603050405020304" pitchFamily="18" charset="0"/>
              <a:ea typeface="Times New Roman"/>
              <a:cs typeface="Times New Roman" panose="02020603050405020304" pitchFamily="18" charset="0"/>
            </a:endParaRPr>
          </a:p>
          <a:p>
            <a:pPr lvl="0" fontAlgn="base">
              <a:spcBef>
                <a:spcPct val="30000"/>
              </a:spcBef>
              <a:spcAft>
                <a:spcPct val="0"/>
              </a:spcAft>
              <a:defRPr/>
            </a:pPr>
            <a:r>
              <a:rPr lang="bg-BG" sz="2800" b="1" dirty="0" err="1" smtClean="0">
                <a:latin typeface="Times New Roman" panose="02020603050405020304" pitchFamily="18" charset="0"/>
                <a:ea typeface="Times New Roman"/>
                <a:cs typeface="Times New Roman" panose="02020603050405020304" pitchFamily="18" charset="0"/>
              </a:rPr>
              <a:t>черногърбото</a:t>
            </a:r>
            <a:r>
              <a:rPr lang="bg-BG" sz="2800" b="1" dirty="0" smtClean="0">
                <a:latin typeface="Times New Roman" panose="02020603050405020304" pitchFamily="18" charset="0"/>
                <a:ea typeface="Times New Roman"/>
                <a:cs typeface="Times New Roman" panose="02020603050405020304" pitchFamily="18" charset="0"/>
              </a:rPr>
              <a:t> </a:t>
            </a:r>
            <a:r>
              <a:rPr lang="bg-BG" sz="2800" b="1" dirty="0" err="1">
                <a:latin typeface="Times New Roman" panose="02020603050405020304" pitchFamily="18" charset="0"/>
                <a:ea typeface="Times New Roman"/>
                <a:cs typeface="Times New Roman" panose="02020603050405020304" pitchFamily="18" charset="0"/>
              </a:rPr>
              <a:t>каменарче</a:t>
            </a:r>
            <a:r>
              <a:rPr lang="bg-BG" sz="2800" b="1" dirty="0">
                <a:latin typeface="Times New Roman" panose="02020603050405020304" pitchFamily="18" charset="0"/>
                <a:ea typeface="Times New Roman"/>
                <a:cs typeface="Times New Roman" panose="02020603050405020304" pitchFamily="18" charset="0"/>
              </a:rPr>
              <a:t> е </a:t>
            </a:r>
            <a:r>
              <a:rPr lang="bg-BG" sz="2800" b="1" dirty="0" smtClean="0">
                <a:latin typeface="Times New Roman" panose="02020603050405020304" pitchFamily="18" charset="0"/>
                <a:ea typeface="Times New Roman"/>
                <a:cs typeface="Times New Roman" panose="02020603050405020304" pitchFamily="18" charset="0"/>
              </a:rPr>
              <a:t>концентрирана</a:t>
            </a:r>
          </a:p>
          <a:p>
            <a:pPr lvl="0" fontAlgn="base">
              <a:spcBef>
                <a:spcPct val="30000"/>
              </a:spcBef>
              <a:spcAft>
                <a:spcPct val="0"/>
              </a:spcAft>
              <a:defRPr/>
            </a:pPr>
            <a:r>
              <a:rPr lang="bg-BG" sz="2800" b="1" dirty="0" smtClean="0">
                <a:latin typeface="Times New Roman" panose="02020603050405020304" pitchFamily="18" charset="0"/>
                <a:ea typeface="Times New Roman"/>
                <a:cs typeface="Times New Roman" panose="02020603050405020304" pitchFamily="18" charset="0"/>
              </a:rPr>
              <a:t> </a:t>
            </a:r>
            <a:r>
              <a:rPr lang="bg-BG" sz="2800" b="1" dirty="0">
                <a:latin typeface="Times New Roman" panose="02020603050405020304" pitchFamily="18" charset="0"/>
                <a:ea typeface="Times New Roman"/>
                <a:cs typeface="Times New Roman" panose="02020603050405020304" pitchFamily="18" charset="0"/>
              </a:rPr>
              <a:t>на територията на Калиакра. </a:t>
            </a:r>
            <a:endParaRPr lang="bg-BG" sz="2800" b="1" dirty="0" smtClean="0">
              <a:latin typeface="Times New Roman" panose="02020603050405020304" pitchFamily="18" charset="0"/>
              <a:ea typeface="Times New Roman"/>
              <a:cs typeface="Times New Roman" panose="02020603050405020304" pitchFamily="18" charset="0"/>
            </a:endParaRPr>
          </a:p>
          <a:p>
            <a:pPr lvl="0" fontAlgn="base">
              <a:spcBef>
                <a:spcPct val="30000"/>
              </a:spcBef>
              <a:spcAft>
                <a:spcPct val="0"/>
              </a:spcAft>
              <a:defRPr/>
            </a:pPr>
            <a:r>
              <a:rPr lang="bg-BG" altLang="bg-BG" sz="2800" b="1" dirty="0" err="1" smtClean="0">
                <a:latin typeface="Times New Roman" panose="02020603050405020304" pitchFamily="18" charset="0"/>
                <a:cs typeface="Times New Roman" panose="02020603050405020304" pitchFamily="18" charset="0"/>
              </a:rPr>
              <a:t>Белоопашатият</a:t>
            </a:r>
            <a:r>
              <a:rPr lang="bg-BG" altLang="bg-BG" sz="2800" b="1" dirty="0" smtClean="0">
                <a:latin typeface="Times New Roman" panose="02020603050405020304" pitchFamily="18" charset="0"/>
                <a:cs typeface="Times New Roman" panose="02020603050405020304" pitchFamily="18" charset="0"/>
              </a:rPr>
              <a:t> </a:t>
            </a:r>
            <a:r>
              <a:rPr lang="bg-BG" altLang="bg-BG" sz="2800" b="1" dirty="0" err="1">
                <a:latin typeface="Times New Roman" panose="02020603050405020304" pitchFamily="18" charset="0"/>
                <a:cs typeface="Times New Roman" panose="02020603050405020304" pitchFamily="18" charset="0"/>
              </a:rPr>
              <a:t>мишелов</a:t>
            </a:r>
            <a:r>
              <a:rPr lang="bg-BG" altLang="bg-BG" sz="2800" b="1" dirty="0">
                <a:latin typeface="Times New Roman" panose="02020603050405020304" pitchFamily="18" charset="0"/>
                <a:cs typeface="Times New Roman" panose="02020603050405020304" pitchFamily="18" charset="0"/>
              </a:rPr>
              <a:t>, който </a:t>
            </a:r>
            <a:r>
              <a:rPr lang="bg-BG" altLang="bg-BG" sz="2800" b="1" dirty="0" smtClean="0">
                <a:latin typeface="Times New Roman" panose="02020603050405020304" pitchFamily="18" charset="0"/>
                <a:cs typeface="Times New Roman" panose="02020603050405020304" pitchFamily="18" charset="0"/>
              </a:rPr>
              <a:t>гнезди</a:t>
            </a:r>
          </a:p>
          <a:p>
            <a:pPr lvl="0" fontAlgn="base">
              <a:spcBef>
                <a:spcPct val="30000"/>
              </a:spcBef>
              <a:spcAft>
                <a:spcPct val="0"/>
              </a:spcAft>
              <a:defRPr/>
            </a:pPr>
            <a:r>
              <a:rPr lang="bg-BG" altLang="bg-BG" sz="2800" b="1" dirty="0" smtClean="0">
                <a:latin typeface="Times New Roman" panose="02020603050405020304" pitchFamily="18" charset="0"/>
                <a:cs typeface="Times New Roman" panose="02020603050405020304" pitchFamily="18" charset="0"/>
              </a:rPr>
              <a:t> </a:t>
            </a:r>
            <a:r>
              <a:rPr lang="bg-BG" altLang="bg-BG" sz="2800" b="1" dirty="0">
                <a:latin typeface="Times New Roman" panose="02020603050405020304" pitchFamily="18" charset="0"/>
                <a:cs typeface="Times New Roman" panose="02020603050405020304" pitchFamily="18" charset="0"/>
              </a:rPr>
              <a:t>в скалите </a:t>
            </a:r>
            <a:r>
              <a:rPr lang="bg-BG" altLang="bg-BG" sz="2800" b="1" dirty="0" smtClean="0">
                <a:latin typeface="Times New Roman" panose="02020603050405020304" pitchFamily="18" charset="0"/>
                <a:cs typeface="Times New Roman" panose="02020603050405020304" pitchFamily="18" charset="0"/>
              </a:rPr>
              <a:t>е </a:t>
            </a:r>
            <a:r>
              <a:rPr lang="bg-BG" altLang="bg-BG" sz="2800" b="1" dirty="0">
                <a:latin typeface="Times New Roman" panose="02020603050405020304" pitchFamily="18" charset="0"/>
                <a:cs typeface="Times New Roman" panose="02020603050405020304" pitchFamily="18" charset="0"/>
              </a:rPr>
              <a:t>застрашен вид, фигуриращ в </a:t>
            </a:r>
            <a:endParaRPr lang="bg-BG" altLang="bg-BG" sz="2800" b="1" dirty="0" smtClean="0">
              <a:latin typeface="Times New Roman" panose="02020603050405020304" pitchFamily="18" charset="0"/>
              <a:cs typeface="Times New Roman" panose="02020603050405020304" pitchFamily="18" charset="0"/>
            </a:endParaRPr>
          </a:p>
          <a:p>
            <a:pPr lvl="0" fontAlgn="base">
              <a:spcBef>
                <a:spcPct val="30000"/>
              </a:spcBef>
              <a:spcAft>
                <a:spcPct val="0"/>
              </a:spcAft>
              <a:defRPr/>
            </a:pPr>
            <a:r>
              <a:rPr lang="bg-BG" altLang="bg-BG" sz="2800" b="1" dirty="0" smtClean="0">
                <a:latin typeface="Times New Roman" panose="02020603050405020304" pitchFamily="18" charset="0"/>
                <a:cs typeface="Times New Roman" panose="02020603050405020304" pitchFamily="18" charset="0"/>
              </a:rPr>
              <a:t>Червената </a:t>
            </a:r>
            <a:r>
              <a:rPr lang="bg-BG" altLang="bg-BG" sz="2800" b="1" dirty="0">
                <a:latin typeface="Times New Roman" panose="02020603050405020304" pitchFamily="18" charset="0"/>
                <a:cs typeface="Times New Roman" panose="02020603050405020304" pitchFamily="18" charset="0"/>
              </a:rPr>
              <a:t>книга на България. </a:t>
            </a:r>
            <a:endParaRPr lang="bg-BG" altLang="bg-BG" sz="2800" b="1" dirty="0" smtClean="0">
              <a:latin typeface="Times New Roman" panose="02020603050405020304" pitchFamily="18" charset="0"/>
              <a:cs typeface="Times New Roman" panose="02020603050405020304" pitchFamily="18" charset="0"/>
            </a:endParaRPr>
          </a:p>
          <a:p>
            <a:pPr lvl="0" fontAlgn="base">
              <a:spcBef>
                <a:spcPct val="30000"/>
              </a:spcBef>
              <a:spcAft>
                <a:spcPct val="0"/>
              </a:spcAft>
              <a:defRPr/>
            </a:pPr>
            <a:r>
              <a:rPr lang="bg-BG" altLang="bg-BG" sz="2800" b="1" dirty="0" err="1" smtClean="0">
                <a:latin typeface="Times New Roman" panose="02020603050405020304" pitchFamily="18" charset="0"/>
                <a:cs typeface="Times New Roman" panose="02020603050405020304" pitchFamily="18" charset="0"/>
              </a:rPr>
              <a:t>Аристотелевият</a:t>
            </a:r>
            <a:r>
              <a:rPr lang="bg-BG" altLang="bg-BG" sz="2800" b="1" dirty="0" smtClean="0">
                <a:latin typeface="Times New Roman" panose="02020603050405020304" pitchFamily="18" charset="0"/>
                <a:cs typeface="Times New Roman" panose="02020603050405020304" pitchFamily="18" charset="0"/>
              </a:rPr>
              <a:t> </a:t>
            </a:r>
            <a:r>
              <a:rPr lang="bg-BG" altLang="bg-BG" sz="2800" b="1" dirty="0" err="1">
                <a:latin typeface="Times New Roman" panose="02020603050405020304" pitchFamily="18" charset="0"/>
                <a:cs typeface="Times New Roman" panose="02020603050405020304" pitchFamily="18" charset="0"/>
              </a:rPr>
              <a:t>корморан</a:t>
            </a:r>
            <a:r>
              <a:rPr lang="bg-BG" altLang="bg-BG" sz="2800" b="1" dirty="0">
                <a:latin typeface="Times New Roman" panose="02020603050405020304" pitchFamily="18" charset="0"/>
                <a:cs typeface="Times New Roman" panose="02020603050405020304" pitchFamily="18" charset="0"/>
              </a:rPr>
              <a:t>, който гнезди в пещерите </a:t>
            </a:r>
            <a:endParaRPr lang="bg-BG" altLang="bg-BG" sz="2800" b="1" dirty="0" smtClean="0">
              <a:latin typeface="Times New Roman" panose="02020603050405020304" pitchFamily="18" charset="0"/>
              <a:cs typeface="Times New Roman" panose="02020603050405020304" pitchFamily="18" charset="0"/>
            </a:endParaRPr>
          </a:p>
          <a:p>
            <a:pPr lvl="0" fontAlgn="base">
              <a:spcBef>
                <a:spcPct val="30000"/>
              </a:spcBef>
              <a:spcAft>
                <a:spcPct val="0"/>
              </a:spcAft>
              <a:defRPr/>
            </a:pPr>
            <a:r>
              <a:rPr lang="bg-BG" altLang="bg-BG" sz="2800" b="1" dirty="0" smtClean="0">
                <a:latin typeface="Times New Roman" panose="02020603050405020304" pitchFamily="18" charset="0"/>
                <a:cs typeface="Times New Roman" panose="02020603050405020304" pitchFamily="18" charset="0"/>
              </a:rPr>
              <a:t>северно </a:t>
            </a:r>
            <a:r>
              <a:rPr lang="bg-BG" altLang="bg-BG" sz="2800" b="1" dirty="0">
                <a:latin typeface="Times New Roman" panose="02020603050405020304" pitchFamily="18" charset="0"/>
                <a:cs typeface="Times New Roman" panose="02020603050405020304" pitchFamily="18" charset="0"/>
              </a:rPr>
              <a:t>от нос Калиакра, също е застрашен </a:t>
            </a:r>
            <a:r>
              <a:rPr lang="bg-BG" altLang="bg-BG" sz="2800" b="1" dirty="0" smtClean="0">
                <a:latin typeface="Times New Roman" panose="02020603050405020304" pitchFamily="18" charset="0"/>
                <a:cs typeface="Times New Roman" panose="02020603050405020304" pitchFamily="18" charset="0"/>
              </a:rPr>
              <a:t>вид.</a:t>
            </a:r>
            <a:r>
              <a:rPr lang="bg-BG" altLang="bg-BG" sz="1200" dirty="0" smtClean="0">
                <a:solidFill>
                  <a:srgbClr val="000000"/>
                </a:solidFill>
                <a:latin typeface="Arial" charset="0"/>
                <a:cs typeface="Arial" charset="0"/>
              </a:rPr>
              <a:t> </a:t>
            </a:r>
            <a:endParaRPr lang="bg-BG" altLang="bg-BG" sz="1200" dirty="0">
              <a:solidFill>
                <a:srgbClr val="000000"/>
              </a:solidFill>
              <a:latin typeface="Arial" charset="0"/>
              <a:cs typeface="Arial" charset="0"/>
            </a:endParaRPr>
          </a:p>
        </p:txBody>
      </p:sp>
      <p:sp>
        <p:nvSpPr>
          <p:cNvPr id="12" name="AutoShape 16">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
        <p:nvSpPr>
          <p:cNvPr id="13" name="AutoShape 17">
            <a:hlinkClick r:id="rId7"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421235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Left)">
                                      <p:cBhvr>
                                        <p:cTn id="7" dur="2000"/>
                                        <p:tgtEl>
                                          <p:spTgt spid="7"/>
                                        </p:tgtEl>
                                      </p:cBhvr>
                                    </p:animEffect>
                                  </p:childTnLst>
                                </p:cTn>
                              </p:par>
                            </p:childTnLst>
                          </p:cTn>
                        </p:par>
                        <p:par>
                          <p:cTn id="8" fill="hold">
                            <p:stCondLst>
                              <p:cond delay="2000"/>
                            </p:stCondLst>
                            <p:childTnLst>
                              <p:par>
                                <p:cTn id="9" presetID="1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Left)">
                                      <p:cBhvr>
                                        <p:cTn id="11" dur="2000"/>
                                        <p:tgtEl>
                                          <p:spTgt spid="9"/>
                                        </p:tgtEl>
                                      </p:cBhvr>
                                    </p:animEffect>
                                  </p:childTnLst>
                                </p:cTn>
                              </p:par>
                            </p:childTnLst>
                          </p:cTn>
                        </p:par>
                        <p:par>
                          <p:cTn id="12" fill="hold">
                            <p:stCondLst>
                              <p:cond delay="4000"/>
                            </p:stCondLst>
                            <p:childTnLst>
                              <p:par>
                                <p:cTn id="13" presetID="2" presetClass="entr" presetSubtype="4"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1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7" fill="hold">
                            <p:stCondLst>
                              <p:cond delay="5500"/>
                            </p:stCondLst>
                            <p:childTnLst>
                              <p:par>
                                <p:cTn id="18" presetID="2" presetClass="entr" presetSubtype="4"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500" fill="hold"/>
                                        <p:tgtEl>
                                          <p:spTgt spid="5"/>
                                        </p:tgtEl>
                                        <p:attrNameLst>
                                          <p:attrName>ppt_x</p:attrName>
                                        </p:attrNameLst>
                                      </p:cBhvr>
                                      <p:tavLst>
                                        <p:tav tm="0">
                                          <p:val>
                                            <p:strVal val="#ppt_x"/>
                                          </p:val>
                                        </p:tav>
                                        <p:tav tm="100000">
                                          <p:val>
                                            <p:strVal val="#ppt_x"/>
                                          </p:val>
                                        </p:tav>
                                      </p:tavLst>
                                    </p:anim>
                                    <p:anim calcmode="lin" valueType="num">
                                      <p:cBhvr additive="base">
                                        <p:cTn id="21" dur="15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7000"/>
                            </p:stCondLst>
                            <p:childTnLst>
                              <p:par>
                                <p:cTn id="23" presetID="6" presetClass="entr" presetSubtype="16" fill="hold" grpId="0" nodeType="afterEffect">
                                  <p:stCondLst>
                                    <p:cond delay="1500"/>
                                  </p:stCondLst>
                                  <p:childTnLst>
                                    <p:set>
                                      <p:cBhvr>
                                        <p:cTn id="24" dur="1" fill="hold">
                                          <p:stCondLst>
                                            <p:cond delay="0"/>
                                          </p:stCondLst>
                                        </p:cTn>
                                        <p:tgtEl>
                                          <p:spTgt spid="6"/>
                                        </p:tgtEl>
                                        <p:attrNameLst>
                                          <p:attrName>style.visibility</p:attrName>
                                        </p:attrNameLst>
                                      </p:cBhvr>
                                      <p:to>
                                        <p:strVal val="visible"/>
                                      </p:to>
                                    </p:set>
                                    <p:animEffect transition="in" filter="circle(in)">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9" grpId="0"/>
      <p:bldP spid="5" grpId="0"/>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descr="k_1278149790_newtoni-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144" y="392848"/>
            <a:ext cx="2882006" cy="35385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pic>
        <p:nvPicPr>
          <p:cNvPr id="12295" name="Picture 7" descr="k_1248326406_22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489022"/>
            <a:ext cx="4092924" cy="307307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12296" name="Text Box 8"/>
          <p:cNvSpPr txBox="1">
            <a:spLocks noChangeArrowheads="1"/>
          </p:cNvSpPr>
          <p:nvPr/>
        </p:nvSpPr>
        <p:spPr bwMode="auto">
          <a:xfrm>
            <a:off x="503833" y="436396"/>
            <a:ext cx="2665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bg-BG" altLang="bg-BG" sz="2400" b="1" dirty="0">
                <a:latin typeface="Times New Roman" panose="02020603050405020304" pitchFamily="18" charset="0"/>
                <a:cs typeface="Times New Roman" panose="02020603050405020304" pitchFamily="18" charset="0"/>
              </a:rPr>
              <a:t>Добруджански </a:t>
            </a:r>
            <a:r>
              <a:rPr lang="bg-BG" altLang="bg-BG" sz="2400" b="1" dirty="0" err="1">
                <a:latin typeface="Times New Roman" panose="02020603050405020304" pitchFamily="18" charset="0"/>
                <a:cs typeface="Times New Roman" panose="02020603050405020304" pitchFamily="18" charset="0"/>
              </a:rPr>
              <a:t>хомяк</a:t>
            </a:r>
            <a:endParaRPr lang="bg-BG" altLang="bg-BG" sz="2400" b="1" dirty="0">
              <a:latin typeface="Times New Roman" panose="02020603050405020304" pitchFamily="18" charset="0"/>
              <a:cs typeface="Times New Roman" panose="02020603050405020304" pitchFamily="18" charset="0"/>
            </a:endParaRPr>
          </a:p>
        </p:txBody>
      </p:sp>
      <p:sp>
        <p:nvSpPr>
          <p:cNvPr id="12297" name="Text Box 9"/>
          <p:cNvSpPr txBox="1">
            <a:spLocks noChangeArrowheads="1"/>
          </p:cNvSpPr>
          <p:nvPr/>
        </p:nvSpPr>
        <p:spPr bwMode="auto">
          <a:xfrm>
            <a:off x="759722" y="3580353"/>
            <a:ext cx="27368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bg-BG" altLang="bg-BG" sz="2400" b="1" dirty="0">
                <a:latin typeface="Times New Roman" panose="02020603050405020304" pitchFamily="18" charset="0"/>
                <a:cs typeface="Times New Roman" panose="02020603050405020304" pitchFamily="18" charset="0"/>
              </a:rPr>
              <a:t>Голям сънливец</a:t>
            </a:r>
          </a:p>
        </p:txBody>
      </p:sp>
      <p:sp>
        <p:nvSpPr>
          <p:cNvPr id="12298" name="AutoShape 10">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12299" name="AutoShape 11">
            <a:hlinkClick r:id="rId5"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pic>
        <p:nvPicPr>
          <p:cNvPr id="29698" name="Picture 2" descr="&amp;lcy;&amp;acy;&amp;lcy;&amp;ucy;&amp;gcy;&amp;iecy;&amp;rc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416217"/>
            <a:ext cx="4064728" cy="307280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3" name="Текстово поле 2"/>
          <p:cNvSpPr txBox="1"/>
          <p:nvPr/>
        </p:nvSpPr>
        <p:spPr>
          <a:xfrm>
            <a:off x="6736074" y="2658879"/>
            <a:ext cx="2064196" cy="461665"/>
          </a:xfrm>
          <a:prstGeom prst="rect">
            <a:avLst/>
          </a:prstGeom>
          <a:noFill/>
        </p:spPr>
        <p:txBody>
          <a:bodyPr wrap="square" rtlCol="0">
            <a:spAutoFit/>
          </a:bodyPr>
          <a:lstStyle/>
          <a:p>
            <a:r>
              <a:rPr lang="bg-BG" sz="2400" b="1" dirty="0">
                <a:latin typeface="Times New Roman" panose="02020603050405020304" pitchFamily="18" charset="0"/>
                <a:cs typeface="Times New Roman" panose="02020603050405020304" pitchFamily="18" charset="0"/>
              </a:rPr>
              <a:t>Л</a:t>
            </a:r>
            <a:r>
              <a:rPr lang="bg-BG" sz="2400" b="1" dirty="0" smtClean="0">
                <a:latin typeface="Times New Roman" panose="02020603050405020304" pitchFamily="18" charset="0"/>
                <a:cs typeface="Times New Roman" panose="02020603050405020304" pitchFamily="18" charset="0"/>
              </a:rPr>
              <a:t>алугер</a:t>
            </a:r>
            <a:endParaRPr lang="bg-BG" sz="2400" b="1" dirty="0">
              <a:latin typeface="Times New Roman" panose="02020603050405020304" pitchFamily="18" charset="0"/>
              <a:cs typeface="Times New Roman" panose="02020603050405020304" pitchFamily="18" charset="0"/>
            </a:endParaRPr>
          </a:p>
        </p:txBody>
      </p:sp>
      <p:pic>
        <p:nvPicPr>
          <p:cNvPr id="29700" name="Picture 4" descr="Sicista subtilis trizon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8064" y="3457627"/>
            <a:ext cx="3200166" cy="29487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4" name="Правоъгълник 3"/>
          <p:cNvSpPr/>
          <p:nvPr/>
        </p:nvSpPr>
        <p:spPr>
          <a:xfrm>
            <a:off x="5386201" y="5852448"/>
            <a:ext cx="2962029" cy="400110"/>
          </a:xfrm>
          <a:prstGeom prst="rect">
            <a:avLst/>
          </a:prstGeom>
        </p:spPr>
        <p:txBody>
          <a:bodyPr wrap="none">
            <a:spAutoFit/>
          </a:bodyPr>
          <a:lstStyle/>
          <a:p>
            <a:r>
              <a:rPr lang="bg-BG" sz="2000" b="1" dirty="0">
                <a:latin typeface="Times New Roman" panose="02020603050405020304" pitchFamily="18" charset="0"/>
                <a:cs typeface="Times New Roman" panose="02020603050405020304" pitchFamily="18" charset="0"/>
              </a:rPr>
              <a:t>Степна скачаща мишка</a:t>
            </a:r>
          </a:p>
        </p:txBody>
      </p:sp>
      <p:sp>
        <p:nvSpPr>
          <p:cNvPr id="12290" name="Rectangle 2"/>
          <p:cNvSpPr>
            <a:spLocks noGrp="1" noChangeArrowheads="1"/>
          </p:cNvSpPr>
          <p:nvPr>
            <p:ph type="title"/>
          </p:nvPr>
        </p:nvSpPr>
        <p:spPr>
          <a:xfrm rot="19776448">
            <a:off x="1718401" y="3353985"/>
            <a:ext cx="5484813" cy="914400"/>
          </a:xfrm>
          <a:scene3d>
            <a:camera prst="perspectiveHeroicExtremeLeftFacing"/>
            <a:lightRig rig="threePt" dir="t"/>
          </a:scene3d>
        </p:spPr>
        <p:txBody>
          <a:bodyPr/>
          <a:lstStyle/>
          <a:p>
            <a:pPr algn="ctr"/>
            <a:r>
              <a:rPr lang="bg-BG" altLang="bg-BG" sz="4400" b="1" dirty="0">
                <a:solidFill>
                  <a:srgbClr val="C00000"/>
                </a:solidFill>
              </a:rPr>
              <a:t>БОЗАЙНИЦИ</a:t>
            </a:r>
          </a:p>
        </p:txBody>
      </p:sp>
      <p:sp>
        <p:nvSpPr>
          <p:cNvPr id="2" name="Правоъгълник с два заоблени срещуположни ъгъла 1"/>
          <p:cNvSpPr/>
          <p:nvPr/>
        </p:nvSpPr>
        <p:spPr bwMode="auto">
          <a:xfrm>
            <a:off x="503832" y="436396"/>
            <a:ext cx="8532663" cy="5816162"/>
          </a:xfrm>
          <a:prstGeom prst="round2DiagRect">
            <a:avLst/>
          </a:prstGeom>
          <a:solidFill>
            <a:schemeClr val="accent1">
              <a:alpha val="70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lvl="0"/>
            <a:r>
              <a:rPr lang="bg-BG" altLang="bg-BG" sz="3200" b="1" dirty="0">
                <a:latin typeface="Times New Roman" panose="02020603050405020304" pitchFamily="18" charset="0"/>
                <a:cs typeface="Times New Roman" panose="02020603050405020304" pitchFamily="18" charset="0"/>
              </a:rPr>
              <a:t>Добруджанският </a:t>
            </a:r>
            <a:r>
              <a:rPr lang="bg-BG" altLang="bg-BG" sz="3200" b="1" dirty="0" err="1">
                <a:latin typeface="Times New Roman" panose="02020603050405020304" pitchFamily="18" charset="0"/>
                <a:cs typeface="Times New Roman" panose="02020603050405020304" pitchFamily="18" charset="0"/>
              </a:rPr>
              <a:t>хомяк</a:t>
            </a:r>
            <a:r>
              <a:rPr lang="bg-BG" altLang="bg-BG" sz="3200" b="1" dirty="0">
                <a:latin typeface="Times New Roman" panose="02020603050405020304" pitchFamily="18" charset="0"/>
                <a:cs typeface="Times New Roman" panose="02020603050405020304" pitchFamily="18" charset="0"/>
              </a:rPr>
              <a:t>  е локален </a:t>
            </a:r>
            <a:r>
              <a:rPr lang="bg-BG" altLang="bg-BG" sz="3200" b="1" dirty="0" err="1">
                <a:latin typeface="Times New Roman" panose="02020603050405020304" pitchFamily="18" charset="0"/>
                <a:cs typeface="Times New Roman" panose="02020603050405020304" pitchFamily="18" charset="0"/>
              </a:rPr>
              <a:t>ендемит</a:t>
            </a:r>
            <a:r>
              <a:rPr lang="bg-BG" altLang="bg-BG" sz="3200" b="1" dirty="0" smtClean="0">
                <a:latin typeface="Times New Roman" panose="02020603050405020304" pitchFamily="18" charset="0"/>
                <a:cs typeface="Times New Roman" panose="02020603050405020304" pitchFamily="18" charset="0"/>
              </a:rPr>
              <a:t>.</a:t>
            </a:r>
          </a:p>
          <a:p>
            <a:pPr lvl="0"/>
            <a:r>
              <a:rPr lang="bg-BG" altLang="bg-BG" sz="3200" b="1" dirty="0" smtClean="0">
                <a:latin typeface="Times New Roman" panose="02020603050405020304" pitchFamily="18" charset="0"/>
                <a:cs typeface="Times New Roman" panose="02020603050405020304" pitchFamily="18" charset="0"/>
              </a:rPr>
              <a:t> </a:t>
            </a:r>
            <a:r>
              <a:rPr lang="bg-BG" altLang="bg-BG" sz="3200" b="1" dirty="0">
                <a:latin typeface="Times New Roman" panose="02020603050405020304" pitchFamily="18" charset="0"/>
                <a:cs typeface="Times New Roman" panose="02020603050405020304" pitchFamily="18" charset="0"/>
              </a:rPr>
              <a:t>От установените в резервата </a:t>
            </a:r>
            <a:r>
              <a:rPr lang="bg-BG" altLang="bg-BG" sz="3200" b="1" dirty="0" smtClean="0">
                <a:latin typeface="Times New Roman" panose="02020603050405020304" pitchFamily="18" charset="0"/>
                <a:cs typeface="Times New Roman" panose="02020603050405020304" pitchFamily="18" charset="0"/>
              </a:rPr>
              <a:t>дребни </a:t>
            </a:r>
          </a:p>
          <a:p>
            <a:pPr lvl="0"/>
            <a:r>
              <a:rPr lang="bg-BG" altLang="bg-BG" sz="3200" b="1" dirty="0" smtClean="0">
                <a:latin typeface="Times New Roman" panose="02020603050405020304" pitchFamily="18" charset="0"/>
                <a:cs typeface="Times New Roman" panose="02020603050405020304" pitchFamily="18" charset="0"/>
              </a:rPr>
              <a:t>Бозайници, </a:t>
            </a:r>
            <a:r>
              <a:rPr lang="bg-BG" altLang="bg-BG" sz="3200" b="1" dirty="0">
                <a:latin typeface="Times New Roman" panose="02020603050405020304" pitchFamily="18" charset="0"/>
                <a:cs typeface="Times New Roman" panose="02020603050405020304" pitchFamily="18" charset="0"/>
              </a:rPr>
              <a:t>в Световната Червена книга </a:t>
            </a:r>
            <a:endParaRPr lang="bg-BG" altLang="bg-BG" sz="3200" b="1" dirty="0" smtClean="0">
              <a:latin typeface="Times New Roman" panose="02020603050405020304" pitchFamily="18" charset="0"/>
              <a:cs typeface="Times New Roman" panose="02020603050405020304" pitchFamily="18" charset="0"/>
            </a:endParaRPr>
          </a:p>
          <a:p>
            <a:pPr lvl="0"/>
            <a:r>
              <a:rPr lang="bg-BG" altLang="bg-BG" sz="3200" b="1" dirty="0" smtClean="0">
                <a:latin typeface="Times New Roman" panose="02020603050405020304" pitchFamily="18" charset="0"/>
                <a:cs typeface="Times New Roman" panose="02020603050405020304" pitchFamily="18" charset="0"/>
              </a:rPr>
              <a:t>са включени като </a:t>
            </a:r>
            <a:r>
              <a:rPr lang="bg-BG" altLang="bg-BG" sz="3200" b="1" dirty="0">
                <a:latin typeface="Times New Roman" panose="02020603050405020304" pitchFamily="18" charset="0"/>
                <a:cs typeface="Times New Roman" panose="02020603050405020304" pitchFamily="18" charset="0"/>
              </a:rPr>
              <a:t>уязвими лалугерът, </a:t>
            </a:r>
            <a:endParaRPr lang="bg-BG" altLang="bg-BG" sz="3200" b="1" dirty="0" smtClean="0">
              <a:latin typeface="Times New Roman" panose="02020603050405020304" pitchFamily="18" charset="0"/>
              <a:cs typeface="Times New Roman" panose="02020603050405020304" pitchFamily="18" charset="0"/>
            </a:endParaRPr>
          </a:p>
          <a:p>
            <a:pPr lvl="0"/>
            <a:r>
              <a:rPr lang="bg-BG" altLang="bg-BG" sz="3200" b="1" dirty="0" smtClean="0">
                <a:latin typeface="Times New Roman" panose="02020603050405020304" pitchFamily="18" charset="0"/>
                <a:cs typeface="Times New Roman" panose="02020603050405020304" pitchFamily="18" charset="0"/>
              </a:rPr>
              <a:t>сляпото </a:t>
            </a:r>
            <a:r>
              <a:rPr lang="bg-BG" altLang="bg-BG" sz="3200" b="1" dirty="0">
                <a:latin typeface="Times New Roman" panose="02020603050405020304" pitchFamily="18" charset="0"/>
                <a:cs typeface="Times New Roman" panose="02020603050405020304" pitchFamily="18" charset="0"/>
              </a:rPr>
              <a:t>куче и </a:t>
            </a:r>
            <a:r>
              <a:rPr lang="bg-BG" altLang="bg-BG" sz="3200" b="1" dirty="0" err="1">
                <a:latin typeface="Times New Roman" panose="02020603050405020304" pitchFamily="18" charset="0"/>
                <a:cs typeface="Times New Roman" panose="02020603050405020304" pitchFamily="18" charset="0"/>
              </a:rPr>
              <a:t>добруджанскиа</a:t>
            </a:r>
            <a:r>
              <a:rPr lang="bg-BG" altLang="bg-BG" sz="3200" b="1" dirty="0">
                <a:latin typeface="Times New Roman" panose="02020603050405020304" pitchFamily="18" charset="0"/>
                <a:cs typeface="Times New Roman" panose="02020603050405020304" pitchFamily="18" charset="0"/>
              </a:rPr>
              <a:t> </a:t>
            </a:r>
            <a:r>
              <a:rPr lang="bg-BG" altLang="bg-BG" sz="3200" b="1" dirty="0" err="1" smtClean="0">
                <a:latin typeface="Times New Roman" panose="02020603050405020304" pitchFamily="18" charset="0"/>
                <a:cs typeface="Times New Roman" panose="02020603050405020304" pitchFamily="18" charset="0"/>
              </a:rPr>
              <a:t>хомяк</a:t>
            </a:r>
            <a:r>
              <a:rPr lang="bg-BG" altLang="bg-BG" sz="3200" b="1" dirty="0">
                <a:latin typeface="Times New Roman" panose="02020603050405020304" pitchFamily="18" charset="0"/>
                <a:cs typeface="Times New Roman" panose="02020603050405020304" pitchFamily="18" charset="0"/>
              </a:rPr>
              <a:t> </a:t>
            </a:r>
            <a:r>
              <a:rPr lang="bg-BG" altLang="bg-BG" sz="3200" b="1" dirty="0" smtClean="0">
                <a:latin typeface="Times New Roman" panose="02020603050405020304" pitchFamily="18" charset="0"/>
                <a:cs typeface="Times New Roman" panose="02020603050405020304" pitchFamily="18" charset="0"/>
              </a:rPr>
              <a:t>и </a:t>
            </a:r>
            <a:r>
              <a:rPr lang="bg-BG" altLang="bg-BG" sz="3200" b="1" dirty="0">
                <a:latin typeface="Times New Roman" panose="02020603050405020304" pitchFamily="18" charset="0"/>
                <a:cs typeface="Times New Roman" panose="02020603050405020304" pitchFamily="18" charset="0"/>
              </a:rPr>
              <a:t>като </a:t>
            </a:r>
            <a:endParaRPr lang="bg-BG" altLang="bg-BG" sz="3200" b="1" dirty="0" smtClean="0">
              <a:latin typeface="Times New Roman" panose="02020603050405020304" pitchFamily="18" charset="0"/>
              <a:cs typeface="Times New Roman" panose="02020603050405020304" pitchFamily="18" charset="0"/>
            </a:endParaRPr>
          </a:p>
          <a:p>
            <a:pPr lvl="0"/>
            <a:r>
              <a:rPr lang="bg-BG" altLang="bg-BG" sz="3200" b="1" dirty="0" smtClean="0">
                <a:latin typeface="Times New Roman" panose="02020603050405020304" pitchFamily="18" charset="0"/>
                <a:cs typeface="Times New Roman" panose="02020603050405020304" pitchFamily="18" charset="0"/>
              </a:rPr>
              <a:t>почти </a:t>
            </a:r>
            <a:r>
              <a:rPr lang="bg-BG" altLang="bg-BG" sz="3200" b="1" dirty="0">
                <a:latin typeface="Times New Roman" panose="02020603050405020304" pitchFamily="18" charset="0"/>
                <a:cs typeface="Times New Roman" panose="02020603050405020304" pitchFamily="18" charset="0"/>
              </a:rPr>
              <a:t>застрашени – голям сънливец, </a:t>
            </a:r>
            <a:r>
              <a:rPr lang="bg-BG" altLang="bg-BG" sz="3200" b="1" dirty="0" smtClean="0">
                <a:latin typeface="Times New Roman" panose="02020603050405020304" pitchFamily="18" charset="0"/>
                <a:cs typeface="Times New Roman" panose="02020603050405020304" pitchFamily="18" charset="0"/>
              </a:rPr>
              <a:t>горски</a:t>
            </a:r>
          </a:p>
          <a:p>
            <a:pPr lvl="0"/>
            <a:r>
              <a:rPr lang="bg-BG" altLang="bg-BG" sz="3200" b="1" dirty="0" smtClean="0">
                <a:latin typeface="Times New Roman" panose="02020603050405020304" pitchFamily="18" charset="0"/>
                <a:cs typeface="Times New Roman" panose="02020603050405020304" pitchFamily="18" charset="0"/>
              </a:rPr>
              <a:t> </a:t>
            </a:r>
            <a:r>
              <a:rPr lang="bg-BG" altLang="bg-BG" sz="3200" b="1" dirty="0">
                <a:latin typeface="Times New Roman" panose="02020603050405020304" pitchFamily="18" charset="0"/>
                <a:cs typeface="Times New Roman" panose="02020603050405020304" pitchFamily="18" charset="0"/>
              </a:rPr>
              <a:t>сънливец и степната мишка</a:t>
            </a:r>
            <a:r>
              <a:rPr lang="bg-BG" altLang="bg-BG" sz="3200" dirty="0">
                <a:solidFill>
                  <a:prstClr val="black"/>
                </a:solidFill>
                <a:latin typeface="Calibri"/>
              </a:rPr>
              <a:t>.</a:t>
            </a:r>
          </a:p>
          <a:p>
            <a:pPr lvl="0"/>
            <a:endParaRPr lang="bg-BG" altLang="bg-BG" sz="1200" dirty="0">
              <a:solidFill>
                <a:prstClr val="black"/>
              </a:solidFill>
              <a:latin typeface="Calibri"/>
            </a:endParaRPr>
          </a:p>
        </p:txBody>
      </p:sp>
    </p:spTree>
    <p:extLst>
      <p:ext uri="{BB962C8B-B14F-4D97-AF65-F5344CB8AC3E}">
        <p14:creationId xmlns:p14="http://schemas.microsoft.com/office/powerpoint/2010/main" val="362063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296"/>
                                        </p:tgtEl>
                                        <p:attrNameLst>
                                          <p:attrName>style.visibility</p:attrName>
                                        </p:attrNameLst>
                                      </p:cBhvr>
                                      <p:to>
                                        <p:strVal val="visible"/>
                                      </p:to>
                                    </p:set>
                                    <p:animEffect transition="in" filter="fade">
                                      <p:cBhvr>
                                        <p:cTn id="7" dur="1000"/>
                                        <p:tgtEl>
                                          <p:spTgt spid="12296"/>
                                        </p:tgtEl>
                                      </p:cBhvr>
                                    </p:animEffect>
                                    <p:anim calcmode="lin" valueType="num">
                                      <p:cBhvr>
                                        <p:cTn id="8" dur="1000" fill="hold"/>
                                        <p:tgtEl>
                                          <p:spTgt spid="12296"/>
                                        </p:tgtEl>
                                        <p:attrNameLst>
                                          <p:attrName>ppt_x</p:attrName>
                                        </p:attrNameLst>
                                      </p:cBhvr>
                                      <p:tavLst>
                                        <p:tav tm="0">
                                          <p:val>
                                            <p:strVal val="#ppt_x"/>
                                          </p:val>
                                        </p:tav>
                                        <p:tav tm="100000">
                                          <p:val>
                                            <p:strVal val="#ppt_x"/>
                                          </p:val>
                                        </p:tav>
                                      </p:tavLst>
                                    </p:anim>
                                    <p:anim calcmode="lin" valueType="num">
                                      <p:cBhvr>
                                        <p:cTn id="9" dur="1000" fill="hold"/>
                                        <p:tgtEl>
                                          <p:spTgt spid="1229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297"/>
                                        </p:tgtEl>
                                        <p:attrNameLst>
                                          <p:attrName>style.visibility</p:attrName>
                                        </p:attrNameLst>
                                      </p:cBhvr>
                                      <p:to>
                                        <p:strVal val="visible"/>
                                      </p:to>
                                    </p:set>
                                    <p:animEffect transition="in" filter="fade">
                                      <p:cBhvr>
                                        <p:cTn id="13" dur="1000"/>
                                        <p:tgtEl>
                                          <p:spTgt spid="12297"/>
                                        </p:tgtEl>
                                      </p:cBhvr>
                                    </p:animEffect>
                                    <p:anim calcmode="lin" valueType="num">
                                      <p:cBhvr>
                                        <p:cTn id="14" dur="1000" fill="hold"/>
                                        <p:tgtEl>
                                          <p:spTgt spid="12297"/>
                                        </p:tgtEl>
                                        <p:attrNameLst>
                                          <p:attrName>ppt_x</p:attrName>
                                        </p:attrNameLst>
                                      </p:cBhvr>
                                      <p:tavLst>
                                        <p:tav tm="0">
                                          <p:val>
                                            <p:strVal val="#ppt_x"/>
                                          </p:val>
                                        </p:tav>
                                        <p:tav tm="100000">
                                          <p:val>
                                            <p:strVal val="#ppt_x"/>
                                          </p:val>
                                        </p:tav>
                                      </p:tavLst>
                                    </p:anim>
                                    <p:anim calcmode="lin" valueType="num">
                                      <p:cBhvr>
                                        <p:cTn id="15" dur="1000" fill="hold"/>
                                        <p:tgtEl>
                                          <p:spTgt spid="1229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grpId="0" nodeType="afterEffect">
                                  <p:stCondLst>
                                    <p:cond delay="100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p:bldP spid="12297" grpId="0"/>
      <p:bldP spid="3" grpId="0"/>
      <p:bldP spid="4"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835150" y="404813"/>
            <a:ext cx="5484813" cy="914400"/>
          </a:xfrm>
        </p:spPr>
        <p:txBody>
          <a:bodyPr/>
          <a:lstStyle/>
          <a:p>
            <a:pPr algn="ctr"/>
            <a:r>
              <a:rPr lang="bg-BG" altLang="bg-BG"/>
              <a:t>Морски бозайници</a:t>
            </a:r>
          </a:p>
        </p:txBody>
      </p:sp>
      <p:pic>
        <p:nvPicPr>
          <p:cNvPr id="35846" name="Picture 6" descr="1b7caa2c0bbae3c96e5b6b6e5d9a7f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91368">
            <a:off x="200374" y="2509417"/>
            <a:ext cx="4566787" cy="3364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35849" name="Text Box 9"/>
          <p:cNvSpPr txBox="1">
            <a:spLocks noChangeArrowheads="1"/>
          </p:cNvSpPr>
          <p:nvPr/>
        </p:nvSpPr>
        <p:spPr bwMode="auto">
          <a:xfrm>
            <a:off x="2483768" y="5661596"/>
            <a:ext cx="37449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bg-BG" altLang="bg-BG" sz="2400" b="1" dirty="0">
                <a:solidFill>
                  <a:srgbClr val="000099"/>
                </a:solidFill>
                <a:latin typeface="Times New Roman" panose="02020603050405020304" pitchFamily="18" charset="0"/>
                <a:cs typeface="Times New Roman" panose="02020603050405020304" pitchFamily="18" charset="0"/>
              </a:rPr>
              <a:t>Тюлен монах</a:t>
            </a:r>
          </a:p>
        </p:txBody>
      </p:sp>
      <p:sp>
        <p:nvSpPr>
          <p:cNvPr id="35854" name="Text Box 14"/>
          <p:cNvSpPr txBox="1">
            <a:spLocks noChangeArrowheads="1"/>
          </p:cNvSpPr>
          <p:nvPr/>
        </p:nvSpPr>
        <p:spPr bwMode="auto">
          <a:xfrm>
            <a:off x="250825" y="6165850"/>
            <a:ext cx="3168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bg-BG" altLang="bg-BG" b="0"/>
          </a:p>
        </p:txBody>
      </p:sp>
      <p:sp>
        <p:nvSpPr>
          <p:cNvPr id="35860" name="AutoShape 20">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35861" name="AutoShape 21">
            <a:hlinkClick r:id="" action="ppaction://hlinkshowjump?jump=previousslide"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1196752"/>
            <a:ext cx="6191250" cy="46482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2" name="Правоъгълник с два заоблени срещуположни ъгъла 1"/>
          <p:cNvSpPr/>
          <p:nvPr/>
        </p:nvSpPr>
        <p:spPr bwMode="auto">
          <a:xfrm>
            <a:off x="611560" y="692696"/>
            <a:ext cx="8063458" cy="5473154"/>
          </a:xfrm>
          <a:prstGeom prst="round2DiagRect">
            <a:avLst/>
          </a:prstGeom>
          <a:solidFill>
            <a:schemeClr val="accent1">
              <a:alpha val="65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fontAlgn="base">
              <a:spcBef>
                <a:spcPct val="0"/>
              </a:spcBef>
              <a:spcAft>
                <a:spcPct val="0"/>
              </a:spcAft>
            </a:pPr>
            <a:r>
              <a:rPr lang="bg-BG" altLang="bg-BG" sz="1200" dirty="0" smtClean="0">
                <a:solidFill>
                  <a:prstClr val="black"/>
                </a:solidFill>
                <a:latin typeface="Calibri"/>
              </a:rPr>
              <a:t>  </a:t>
            </a:r>
            <a:r>
              <a:rPr lang="bg-BG" altLang="bg-BG" sz="3200" b="1" dirty="0" smtClean="0">
                <a:latin typeface="Times New Roman" panose="02020603050405020304" pitchFamily="18" charset="0"/>
                <a:cs typeface="Times New Roman" panose="02020603050405020304" pitchFamily="18" charset="0"/>
              </a:rPr>
              <a:t>Районът </a:t>
            </a:r>
            <a:r>
              <a:rPr lang="bg-BG" altLang="bg-BG" sz="3200" b="1" dirty="0">
                <a:latin typeface="Times New Roman" panose="02020603050405020304" pitchFamily="18" charset="0"/>
                <a:cs typeface="Times New Roman" panose="02020603050405020304" pitchFamily="18" charset="0"/>
              </a:rPr>
              <a:t>на нос Калиакра се счита </a:t>
            </a:r>
            <a:r>
              <a:rPr lang="bg-BG" altLang="bg-BG" sz="3200" b="1" dirty="0" smtClean="0">
                <a:latin typeface="Times New Roman" panose="02020603050405020304" pitchFamily="18" charset="0"/>
                <a:cs typeface="Times New Roman" panose="02020603050405020304" pitchFamily="18" charset="0"/>
              </a:rPr>
              <a:t>за</a:t>
            </a:r>
          </a:p>
          <a:p>
            <a:pPr fontAlgn="base">
              <a:spcBef>
                <a:spcPct val="0"/>
              </a:spcBef>
              <a:spcAft>
                <a:spcPct val="0"/>
              </a:spcAft>
            </a:pPr>
            <a:r>
              <a:rPr lang="bg-BG" altLang="bg-BG" sz="3200" b="1" dirty="0" smtClean="0">
                <a:latin typeface="Times New Roman" panose="02020603050405020304" pitchFamily="18" charset="0"/>
                <a:cs typeface="Times New Roman" panose="02020603050405020304" pitchFamily="18" charset="0"/>
              </a:rPr>
              <a:t> </a:t>
            </a:r>
            <a:r>
              <a:rPr lang="bg-BG" altLang="bg-BG" sz="3200" b="1" dirty="0">
                <a:latin typeface="Times New Roman" panose="02020603050405020304" pitchFamily="18" charset="0"/>
                <a:cs typeface="Times New Roman" panose="02020603050405020304" pitchFamily="18" charset="0"/>
              </a:rPr>
              <a:t>най-голямото </a:t>
            </a:r>
            <a:r>
              <a:rPr lang="bg-BG" altLang="bg-BG" sz="3200" b="1" dirty="0" smtClean="0">
                <a:latin typeface="Times New Roman" panose="02020603050405020304" pitchFamily="18" charset="0"/>
                <a:cs typeface="Times New Roman" panose="02020603050405020304" pitchFamily="18" charset="0"/>
              </a:rPr>
              <a:t>находище </a:t>
            </a:r>
            <a:r>
              <a:rPr lang="bg-BG" altLang="bg-BG" sz="3200" b="1" dirty="0">
                <a:latin typeface="Times New Roman" panose="02020603050405020304" pitchFamily="18" charset="0"/>
                <a:cs typeface="Times New Roman" panose="02020603050405020304" pitchFamily="18" charset="0"/>
              </a:rPr>
              <a:t>на </a:t>
            </a:r>
            <a:r>
              <a:rPr lang="bg-BG" altLang="bg-BG" sz="3200" b="1" dirty="0" smtClean="0">
                <a:latin typeface="Times New Roman" panose="02020603050405020304" pitchFamily="18" charset="0"/>
                <a:cs typeface="Times New Roman" panose="02020603050405020304" pitchFamily="18" charset="0"/>
              </a:rPr>
              <a:t>тюлена-монах</a:t>
            </a:r>
          </a:p>
          <a:p>
            <a:pPr fontAlgn="base">
              <a:spcBef>
                <a:spcPct val="0"/>
              </a:spcBef>
              <a:spcAft>
                <a:spcPct val="0"/>
              </a:spcAft>
            </a:pPr>
            <a:r>
              <a:rPr lang="bg-BG" altLang="bg-BG" sz="3200" b="1" dirty="0" smtClean="0">
                <a:latin typeface="Times New Roman" panose="02020603050405020304" pitchFamily="18" charset="0"/>
                <a:cs typeface="Times New Roman" panose="02020603050405020304" pitchFamily="18" charset="0"/>
              </a:rPr>
              <a:t> </a:t>
            </a:r>
            <a:r>
              <a:rPr lang="bg-BG" altLang="bg-BG" sz="3200" b="1" dirty="0">
                <a:latin typeface="Times New Roman" panose="02020603050405020304" pitchFamily="18" charset="0"/>
                <a:cs typeface="Times New Roman" panose="02020603050405020304" pitchFamily="18" charset="0"/>
              </a:rPr>
              <a:t>за </a:t>
            </a:r>
            <a:r>
              <a:rPr lang="bg-BG" altLang="bg-BG" sz="3200" b="1" dirty="0" smtClean="0">
                <a:latin typeface="Times New Roman" panose="02020603050405020304" pitchFamily="18" charset="0"/>
                <a:cs typeface="Times New Roman" panose="02020603050405020304" pitchFamily="18" charset="0"/>
              </a:rPr>
              <a:t>България. През  </a:t>
            </a:r>
            <a:r>
              <a:rPr lang="bg-BG" altLang="bg-BG" sz="3200" b="1" dirty="0">
                <a:latin typeface="Times New Roman" panose="02020603050405020304" pitchFamily="18" charset="0"/>
                <a:cs typeface="Times New Roman" panose="02020603050405020304" pitchFamily="18" charset="0"/>
              </a:rPr>
              <a:t>1936г. </a:t>
            </a:r>
            <a:r>
              <a:rPr lang="bg-BG" altLang="bg-BG" sz="3200" b="1" dirty="0" smtClean="0">
                <a:latin typeface="Times New Roman" panose="02020603050405020304" pitchFamily="18" charset="0"/>
                <a:cs typeface="Times New Roman" panose="02020603050405020304" pitchFamily="18" charset="0"/>
              </a:rPr>
              <a:t>е </a:t>
            </a:r>
            <a:r>
              <a:rPr lang="bg-BG" altLang="bg-BG" sz="3200" b="1" dirty="0">
                <a:latin typeface="Times New Roman" panose="02020603050405020304" pitchFamily="18" charset="0"/>
                <a:cs typeface="Times New Roman" panose="02020603050405020304" pitchFamily="18" charset="0"/>
              </a:rPr>
              <a:t>имало 128, </a:t>
            </a:r>
            <a:endParaRPr lang="bg-BG" altLang="bg-BG" sz="3200" b="1" dirty="0" smtClean="0">
              <a:latin typeface="Times New Roman" panose="02020603050405020304" pitchFamily="18" charset="0"/>
              <a:cs typeface="Times New Roman" panose="02020603050405020304" pitchFamily="18" charset="0"/>
            </a:endParaRPr>
          </a:p>
          <a:p>
            <a:pPr fontAlgn="base">
              <a:spcBef>
                <a:spcPct val="0"/>
              </a:spcBef>
              <a:spcAft>
                <a:spcPct val="0"/>
              </a:spcAft>
            </a:pPr>
            <a:r>
              <a:rPr lang="bg-BG" altLang="bg-BG" sz="3200" b="1" dirty="0" smtClean="0">
                <a:latin typeface="Times New Roman" panose="02020603050405020304" pitchFamily="18" charset="0"/>
                <a:cs typeface="Times New Roman" panose="02020603050405020304" pitchFamily="18" charset="0"/>
              </a:rPr>
              <a:t>а </a:t>
            </a:r>
            <a:r>
              <a:rPr lang="bg-BG" altLang="bg-BG" sz="3200" b="1" dirty="0">
                <a:latin typeface="Times New Roman" panose="02020603050405020304" pitchFamily="18" charset="0"/>
                <a:cs typeface="Times New Roman" panose="02020603050405020304" pitchFamily="18" charset="0"/>
              </a:rPr>
              <a:t>през 1941-45г. между 20 и 30 екземпляра. </a:t>
            </a:r>
            <a:endParaRPr lang="bg-BG" altLang="bg-BG" sz="3200" b="1" dirty="0" smtClean="0">
              <a:latin typeface="Times New Roman" panose="02020603050405020304" pitchFamily="18" charset="0"/>
              <a:cs typeface="Times New Roman" panose="02020603050405020304" pitchFamily="18" charset="0"/>
            </a:endParaRPr>
          </a:p>
          <a:p>
            <a:pPr fontAlgn="base">
              <a:spcBef>
                <a:spcPct val="0"/>
              </a:spcBef>
              <a:spcAft>
                <a:spcPct val="0"/>
              </a:spcAft>
            </a:pPr>
            <a:r>
              <a:rPr lang="bg-BG" altLang="bg-BG" sz="3200" b="1" dirty="0" smtClean="0">
                <a:latin typeface="Times New Roman" panose="02020603050405020304" pitchFamily="18" charset="0"/>
                <a:cs typeface="Times New Roman" panose="02020603050405020304" pitchFamily="18" charset="0"/>
              </a:rPr>
              <a:t>В </a:t>
            </a:r>
            <a:r>
              <a:rPr lang="bg-BG" altLang="bg-BG" sz="3200" b="1" dirty="0">
                <a:latin typeface="Times New Roman" panose="02020603050405020304" pitchFamily="18" charset="0"/>
                <a:cs typeface="Times New Roman" panose="02020603050405020304" pitchFamily="18" charset="0"/>
              </a:rPr>
              <a:t>пещерите под самия нос през 1979г. </a:t>
            </a:r>
            <a:endParaRPr lang="bg-BG" altLang="bg-BG" sz="3200" b="1" dirty="0" smtClean="0">
              <a:latin typeface="Times New Roman" panose="02020603050405020304" pitchFamily="18" charset="0"/>
              <a:cs typeface="Times New Roman" panose="02020603050405020304" pitchFamily="18" charset="0"/>
            </a:endParaRPr>
          </a:p>
          <a:p>
            <a:pPr fontAlgn="base">
              <a:spcBef>
                <a:spcPct val="0"/>
              </a:spcBef>
              <a:spcAft>
                <a:spcPct val="0"/>
              </a:spcAft>
            </a:pPr>
            <a:r>
              <a:rPr lang="bg-BG" altLang="bg-BG" sz="3200" b="1" dirty="0" smtClean="0">
                <a:latin typeface="Times New Roman" panose="02020603050405020304" pitchFamily="18" charset="0"/>
                <a:cs typeface="Times New Roman" panose="02020603050405020304" pitchFamily="18" charset="0"/>
              </a:rPr>
              <a:t>е </a:t>
            </a:r>
            <a:r>
              <a:rPr lang="bg-BG" altLang="bg-BG" sz="3200" b="1" dirty="0">
                <a:latin typeface="Times New Roman" panose="02020603050405020304" pitchFamily="18" charset="0"/>
                <a:cs typeface="Times New Roman" panose="02020603050405020304" pitchFamily="18" charset="0"/>
              </a:rPr>
              <a:t>регистрирана последната двойка</a:t>
            </a:r>
            <a:r>
              <a:rPr lang="bg-BG" altLang="bg-BG" sz="3200" b="1" dirty="0" smtClean="0">
                <a:latin typeface="Times New Roman" panose="02020603050405020304" pitchFamily="18" charset="0"/>
                <a:cs typeface="Times New Roman" panose="02020603050405020304" pitchFamily="18" charset="0"/>
              </a:rPr>
              <a:t>.</a:t>
            </a:r>
          </a:p>
          <a:p>
            <a:pPr fontAlgn="base">
              <a:spcBef>
                <a:spcPct val="0"/>
              </a:spcBef>
              <a:spcAft>
                <a:spcPct val="0"/>
              </a:spcAft>
            </a:pPr>
            <a:r>
              <a:rPr lang="bg-BG" altLang="bg-BG" sz="3200" b="1" dirty="0" smtClean="0">
                <a:solidFill>
                  <a:srgbClr val="C00000"/>
                </a:solidFill>
                <a:latin typeface="Times New Roman" panose="02020603050405020304" pitchFamily="18" charset="0"/>
                <a:cs typeface="Times New Roman" panose="02020603050405020304" pitchFamily="18" charset="0"/>
              </a:rPr>
              <a:t>Изчезнал вид!</a:t>
            </a:r>
            <a:r>
              <a:rPr lang="bg-BG" altLang="bg-BG" sz="3200" b="1" dirty="0" smtClean="0">
                <a:latin typeface="Times New Roman" panose="02020603050405020304" pitchFamily="18" charset="0"/>
                <a:cs typeface="Times New Roman" panose="02020603050405020304" pitchFamily="18" charset="0"/>
              </a:rPr>
              <a:t> </a:t>
            </a:r>
            <a:endParaRPr kumimoji="0" lang="bg-BG" sz="3200" b="1" i="0" u="none" strike="noStrike" cap="none" normalizeH="0" baseline="0" dirty="0" smtClean="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683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5849"/>
                                        </p:tgtEl>
                                        <p:attrNameLst>
                                          <p:attrName>style.visibility</p:attrName>
                                        </p:attrNameLst>
                                      </p:cBhvr>
                                      <p:to>
                                        <p:strVal val="visible"/>
                                      </p:to>
                                    </p:set>
                                    <p:animEffect transition="in" filter="slide(fromLeft)">
                                      <p:cBhvr>
                                        <p:cTn id="7" dur="2000"/>
                                        <p:tgtEl>
                                          <p:spTgt spid="35849"/>
                                        </p:tgtEl>
                                      </p:cBhvr>
                                    </p:animEffect>
                                  </p:childTnLst>
                                </p:cTn>
                              </p:par>
                            </p:childTnLst>
                          </p:cTn>
                        </p:par>
                        <p:par>
                          <p:cTn id="8" fill="hold">
                            <p:stCondLst>
                              <p:cond delay="2000"/>
                            </p:stCondLst>
                            <p:childTnLst>
                              <p:par>
                                <p:cTn id="9" presetID="31" presetClass="entr" presetSubtype="0" fill="hold" grpId="0" nodeType="afterEffect">
                                  <p:stCondLst>
                                    <p:cond delay="275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style.rotation</p:attrName>
                                        </p:attrNameLst>
                                      </p:cBhvr>
                                      <p:tavLst>
                                        <p:tav tm="0">
                                          <p:val>
                                            <p:fltVal val="90"/>
                                          </p:val>
                                        </p:tav>
                                        <p:tav tm="100000">
                                          <p:val>
                                            <p:fltVal val="0"/>
                                          </p:val>
                                        </p:tav>
                                      </p:tavLst>
                                    </p:anim>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9"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835150" y="404813"/>
            <a:ext cx="5484813" cy="914400"/>
          </a:xfrm>
        </p:spPr>
        <p:txBody>
          <a:bodyPr/>
          <a:lstStyle/>
          <a:p>
            <a:pPr algn="ctr"/>
            <a:r>
              <a:rPr lang="bg-BG" altLang="bg-BG"/>
              <a:t>Морски бозайници</a:t>
            </a:r>
          </a:p>
        </p:txBody>
      </p:sp>
      <p:pic>
        <p:nvPicPr>
          <p:cNvPr id="35848" name="Picture 8" descr="top11_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147" y="1196975"/>
            <a:ext cx="2159000" cy="2159000"/>
          </a:xfrm>
          <a:prstGeom prst="rect">
            <a:avLst/>
          </a:prstGeom>
          <a:noFill/>
          <a:extLst>
            <a:ext uri="{909E8E84-426E-40DD-AFC4-6F175D3DCCD1}">
              <a14:hiddenFill xmlns:a14="http://schemas.microsoft.com/office/drawing/2010/main">
                <a:solidFill>
                  <a:srgbClr val="FFFFFF"/>
                </a:solidFill>
              </a14:hiddenFill>
            </a:ext>
          </a:extLst>
        </p:spPr>
      </p:pic>
      <p:pic>
        <p:nvPicPr>
          <p:cNvPr id="35851" name="Picture 11" descr="240px-Bottlenose_Dolphin_KSC04pd01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3890168"/>
            <a:ext cx="3168650" cy="2098675"/>
          </a:xfrm>
          <a:prstGeom prst="rect">
            <a:avLst/>
          </a:prstGeom>
          <a:noFill/>
          <a:extLst>
            <a:ext uri="{909E8E84-426E-40DD-AFC4-6F175D3DCCD1}">
              <a14:hiddenFill xmlns:a14="http://schemas.microsoft.com/office/drawing/2010/main">
                <a:solidFill>
                  <a:srgbClr val="FFFFFF"/>
                </a:solidFill>
              </a14:hiddenFill>
            </a:ext>
          </a:extLst>
        </p:spPr>
      </p:pic>
      <p:pic>
        <p:nvPicPr>
          <p:cNvPr id="35853" name="Picture 13" descr="delf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3789363"/>
            <a:ext cx="3062288" cy="2300287"/>
          </a:xfrm>
          <a:prstGeom prst="rect">
            <a:avLst/>
          </a:prstGeom>
          <a:noFill/>
          <a:extLst>
            <a:ext uri="{909E8E84-426E-40DD-AFC4-6F175D3DCCD1}">
              <a14:hiddenFill xmlns:a14="http://schemas.microsoft.com/office/drawing/2010/main">
                <a:solidFill>
                  <a:srgbClr val="FFFFFF"/>
                </a:solidFill>
              </a14:hiddenFill>
            </a:ext>
          </a:extLst>
        </p:spPr>
      </p:pic>
      <p:sp>
        <p:nvSpPr>
          <p:cNvPr id="35854" name="Text Box 14"/>
          <p:cNvSpPr txBox="1">
            <a:spLocks noChangeArrowheads="1"/>
          </p:cNvSpPr>
          <p:nvPr/>
        </p:nvSpPr>
        <p:spPr bwMode="auto">
          <a:xfrm>
            <a:off x="250825" y="6165850"/>
            <a:ext cx="3168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bg-BG" altLang="bg-BG" b="0"/>
          </a:p>
        </p:txBody>
      </p:sp>
      <p:sp>
        <p:nvSpPr>
          <p:cNvPr id="35855" name="Text Box 15"/>
          <p:cNvSpPr txBox="1">
            <a:spLocks noChangeArrowheads="1"/>
          </p:cNvSpPr>
          <p:nvPr/>
        </p:nvSpPr>
        <p:spPr bwMode="auto">
          <a:xfrm>
            <a:off x="755576" y="6004490"/>
            <a:ext cx="32416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bg-BG" altLang="bg-BG" dirty="0">
                <a:solidFill>
                  <a:srgbClr val="000099"/>
                </a:solidFill>
              </a:rPr>
              <a:t>Голям  делфин (</a:t>
            </a:r>
            <a:r>
              <a:rPr lang="bg-BG" altLang="bg-BG" dirty="0" err="1">
                <a:solidFill>
                  <a:srgbClr val="000099"/>
                </a:solidFill>
              </a:rPr>
              <a:t>афала</a:t>
            </a:r>
            <a:r>
              <a:rPr lang="bg-BG" altLang="bg-BG" dirty="0">
                <a:solidFill>
                  <a:srgbClr val="000099"/>
                </a:solidFill>
              </a:rPr>
              <a:t>)</a:t>
            </a:r>
          </a:p>
        </p:txBody>
      </p:sp>
      <p:sp>
        <p:nvSpPr>
          <p:cNvPr id="35856" name="Text Box 16"/>
          <p:cNvSpPr txBox="1">
            <a:spLocks noChangeArrowheads="1"/>
          </p:cNvSpPr>
          <p:nvPr/>
        </p:nvSpPr>
        <p:spPr bwMode="auto">
          <a:xfrm>
            <a:off x="5003800" y="6165850"/>
            <a:ext cx="32400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bg-BG" altLang="bg-BG">
                <a:solidFill>
                  <a:srgbClr val="000099"/>
                </a:solidFill>
              </a:rPr>
              <a:t>Делфин</a:t>
            </a:r>
            <a:r>
              <a:rPr lang="bg-BG" altLang="bg-BG"/>
              <a:t> </a:t>
            </a:r>
            <a:r>
              <a:rPr lang="bg-BG" altLang="bg-BG">
                <a:solidFill>
                  <a:srgbClr val="000099"/>
                </a:solidFill>
              </a:rPr>
              <a:t>морска свиня</a:t>
            </a:r>
          </a:p>
        </p:txBody>
      </p:sp>
      <p:pic>
        <p:nvPicPr>
          <p:cNvPr id="35858" name="Picture 18" descr="normal_delfi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56222" y="1098784"/>
            <a:ext cx="1935244" cy="2128074"/>
          </a:xfrm>
          <a:prstGeom prst="rect">
            <a:avLst/>
          </a:prstGeom>
          <a:noFill/>
          <a:extLst>
            <a:ext uri="{909E8E84-426E-40DD-AFC4-6F175D3DCCD1}">
              <a14:hiddenFill xmlns:a14="http://schemas.microsoft.com/office/drawing/2010/main">
                <a:solidFill>
                  <a:srgbClr val="FFFFFF"/>
                </a:solidFill>
              </a14:hiddenFill>
            </a:ext>
          </a:extLst>
        </p:spPr>
      </p:pic>
      <p:sp>
        <p:nvSpPr>
          <p:cNvPr id="35859" name="Text Box 19"/>
          <p:cNvSpPr txBox="1">
            <a:spLocks noChangeArrowheads="1"/>
          </p:cNvSpPr>
          <p:nvPr/>
        </p:nvSpPr>
        <p:spPr bwMode="auto">
          <a:xfrm>
            <a:off x="3275856" y="2162821"/>
            <a:ext cx="25193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bg-BG" altLang="bg-BG" dirty="0">
                <a:solidFill>
                  <a:srgbClr val="000099"/>
                </a:solidFill>
              </a:rPr>
              <a:t>Обикновен делфин</a:t>
            </a:r>
          </a:p>
        </p:txBody>
      </p:sp>
      <p:sp>
        <p:nvSpPr>
          <p:cNvPr id="35860" name="AutoShape 20">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35861" name="AutoShape 21">
            <a:hlinkClick r:id="rId7"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2" name="Правоъгълник с два заоблени срещуположни ъгъла 1"/>
          <p:cNvSpPr/>
          <p:nvPr/>
        </p:nvSpPr>
        <p:spPr bwMode="auto">
          <a:xfrm>
            <a:off x="611560" y="620688"/>
            <a:ext cx="8064896" cy="5878537"/>
          </a:xfrm>
          <a:prstGeom prst="round2DiagRect">
            <a:avLst/>
          </a:prstGeom>
          <a:solidFill>
            <a:schemeClr val="accent1">
              <a:alpha val="69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fontAlgn="base">
              <a:spcBef>
                <a:spcPct val="0"/>
              </a:spcBef>
              <a:spcAft>
                <a:spcPct val="0"/>
              </a:spcAft>
            </a:pPr>
            <a:r>
              <a:rPr lang="ru-RU" sz="3200" b="1" dirty="0">
                <a:latin typeface="Times New Roman" panose="02020603050405020304" pitchFamily="18" charset="0"/>
                <a:cs typeface="Times New Roman" panose="02020603050405020304" pitchFamily="18" charset="0"/>
              </a:rPr>
              <a:t>Трите вида </a:t>
            </a:r>
            <a:r>
              <a:rPr lang="ru-RU" sz="3200" b="1" dirty="0" err="1">
                <a:latin typeface="Times New Roman" panose="02020603050405020304" pitchFamily="18" charset="0"/>
                <a:cs typeface="Times New Roman" panose="02020603050405020304" pitchFamily="18" charset="0"/>
              </a:rPr>
              <a:t>черноморски</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делфини</a:t>
            </a:r>
            <a:r>
              <a:rPr lang="ru-RU" sz="3200" b="1" dirty="0">
                <a:latin typeface="Times New Roman" panose="02020603050405020304" pitchFamily="18" charset="0"/>
                <a:cs typeface="Times New Roman" panose="02020603050405020304" pitchFamily="18" charset="0"/>
              </a:rPr>
              <a:t> </a:t>
            </a:r>
            <a:r>
              <a:rPr lang="ru-RU" sz="3200" b="1" dirty="0" smtClean="0">
                <a:latin typeface="Times New Roman" panose="02020603050405020304" pitchFamily="18" charset="0"/>
                <a:cs typeface="Times New Roman" panose="02020603050405020304" pitchFamily="18" charset="0"/>
              </a:rPr>
              <a:t>– </a:t>
            </a:r>
          </a:p>
          <a:p>
            <a:pPr fontAlgn="base">
              <a:spcBef>
                <a:spcPct val="0"/>
              </a:spcBef>
              <a:spcAft>
                <a:spcPct val="0"/>
              </a:spcAft>
            </a:pPr>
            <a:r>
              <a:rPr lang="ru-RU" sz="3200" b="1" dirty="0" err="1" smtClean="0">
                <a:latin typeface="Times New Roman" panose="02020603050405020304" pitchFamily="18" charset="0"/>
                <a:cs typeface="Times New Roman" panose="02020603050405020304" pitchFamily="18" charset="0"/>
              </a:rPr>
              <a:t>обикновен</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муткур</a:t>
            </a:r>
            <a:r>
              <a:rPr lang="ru-RU" sz="3200" b="1" dirty="0">
                <a:latin typeface="Times New Roman" panose="02020603050405020304" pitchFamily="18" charset="0"/>
                <a:cs typeface="Times New Roman" panose="02020603050405020304" pitchFamily="18" charset="0"/>
              </a:rPr>
              <a:t> и </a:t>
            </a:r>
            <a:r>
              <a:rPr lang="ru-RU" sz="3200" b="1" dirty="0" err="1">
                <a:latin typeface="Times New Roman" panose="02020603050405020304" pitchFamily="18" charset="0"/>
                <a:cs typeface="Times New Roman" panose="02020603050405020304" pitchFamily="18" charset="0"/>
              </a:rPr>
              <a:t>афала</a:t>
            </a:r>
            <a:r>
              <a:rPr lang="ru-RU" sz="3200" b="1" dirty="0">
                <a:latin typeface="Times New Roman" panose="02020603050405020304" pitchFamily="18" charset="0"/>
                <a:cs typeface="Times New Roman" panose="02020603050405020304" pitchFamily="18" charset="0"/>
              </a:rPr>
              <a:t>, </a:t>
            </a:r>
            <a:r>
              <a:rPr lang="ru-RU" sz="3200" b="1" dirty="0" err="1" smtClean="0">
                <a:latin typeface="Times New Roman" panose="02020603050405020304" pitchFamily="18" charset="0"/>
                <a:cs typeface="Times New Roman" panose="02020603050405020304" pitchFamily="18" charset="0"/>
              </a:rPr>
              <a:t>са</a:t>
            </a:r>
            <a:endParaRPr lang="ru-RU" sz="3200" b="1" dirty="0" smtClean="0">
              <a:latin typeface="Times New Roman" panose="02020603050405020304" pitchFamily="18" charset="0"/>
              <a:cs typeface="Times New Roman" panose="02020603050405020304" pitchFamily="18" charset="0"/>
            </a:endParaRPr>
          </a:p>
          <a:p>
            <a:pPr fontAlgn="base">
              <a:spcBef>
                <a:spcPct val="0"/>
              </a:spcBef>
              <a:spcAft>
                <a:spcPct val="0"/>
              </a:spcAft>
            </a:pPr>
            <a:r>
              <a:rPr lang="ru-RU" sz="3200" b="1" dirty="0" smtClean="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защитени</a:t>
            </a:r>
            <a:r>
              <a:rPr lang="ru-RU" sz="3200" b="1" dirty="0">
                <a:latin typeface="Times New Roman" panose="02020603050405020304" pitchFamily="18" charset="0"/>
                <a:cs typeface="Times New Roman" panose="02020603050405020304" pitchFamily="18" charset="0"/>
              </a:rPr>
              <a:t> и </a:t>
            </a:r>
            <a:r>
              <a:rPr lang="ru-RU" sz="3200" b="1" dirty="0" err="1">
                <a:latin typeface="Times New Roman" panose="02020603050405020304" pitchFamily="18" charset="0"/>
                <a:cs typeface="Times New Roman" panose="02020603050405020304" pitchFamily="18" charset="0"/>
              </a:rPr>
              <a:t>световно</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застрашени</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видове</a:t>
            </a:r>
            <a:r>
              <a:rPr lang="ru-RU" sz="3200" b="1" dirty="0">
                <a:latin typeface="Times New Roman" panose="02020603050405020304" pitchFamily="18" charset="0"/>
                <a:cs typeface="Times New Roman" panose="02020603050405020304" pitchFamily="18" charset="0"/>
              </a:rPr>
              <a:t>. </a:t>
            </a:r>
            <a:endParaRPr lang="ru-RU" sz="3200" b="1" dirty="0" smtClean="0">
              <a:latin typeface="Times New Roman" panose="02020603050405020304" pitchFamily="18" charset="0"/>
              <a:cs typeface="Times New Roman" panose="02020603050405020304" pitchFamily="18" charset="0"/>
            </a:endParaRPr>
          </a:p>
          <a:p>
            <a:pPr fontAlgn="base">
              <a:spcBef>
                <a:spcPct val="0"/>
              </a:spcBef>
              <a:spcAft>
                <a:spcPct val="0"/>
              </a:spcAft>
            </a:pPr>
            <a:r>
              <a:rPr lang="ru-RU" sz="3200" b="1" dirty="0" smtClean="0">
                <a:latin typeface="Times New Roman" panose="02020603050405020304" pitchFamily="18" charset="0"/>
                <a:cs typeface="Times New Roman" panose="02020603050405020304" pitchFamily="18" charset="0"/>
              </a:rPr>
              <a:t>Забранено </a:t>
            </a:r>
            <a:r>
              <a:rPr lang="ru-RU" sz="3200" b="1" dirty="0">
                <a:latin typeface="Times New Roman" panose="02020603050405020304" pitchFamily="18" charset="0"/>
                <a:cs typeface="Times New Roman" panose="02020603050405020304" pitchFamily="18" charset="0"/>
              </a:rPr>
              <a:t>е </a:t>
            </a:r>
            <a:r>
              <a:rPr lang="ru-RU" sz="3200" b="1" dirty="0" err="1">
                <a:latin typeface="Times New Roman" panose="02020603050405020304" pitchFamily="18" charset="0"/>
                <a:cs typeface="Times New Roman" panose="02020603050405020304" pitchFamily="18" charset="0"/>
              </a:rPr>
              <a:t>тяхното</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обезпокояване</a:t>
            </a:r>
            <a:r>
              <a:rPr lang="ru-RU" sz="3200" b="1" dirty="0">
                <a:latin typeface="Times New Roman" panose="02020603050405020304" pitchFamily="18" charset="0"/>
                <a:cs typeface="Times New Roman" panose="02020603050405020304" pitchFamily="18" charset="0"/>
              </a:rPr>
              <a:t>, </a:t>
            </a:r>
            <a:endParaRPr lang="ru-RU" sz="3200" b="1" dirty="0" smtClean="0">
              <a:latin typeface="Times New Roman" panose="02020603050405020304" pitchFamily="18" charset="0"/>
              <a:cs typeface="Times New Roman" panose="02020603050405020304" pitchFamily="18" charset="0"/>
            </a:endParaRPr>
          </a:p>
          <a:p>
            <a:pPr fontAlgn="base">
              <a:spcBef>
                <a:spcPct val="0"/>
              </a:spcBef>
              <a:spcAft>
                <a:spcPct val="0"/>
              </a:spcAft>
            </a:pPr>
            <a:r>
              <a:rPr lang="ru-RU" sz="3200" b="1" dirty="0" err="1" smtClean="0">
                <a:latin typeface="Times New Roman" panose="02020603050405020304" pitchFamily="18" charset="0"/>
                <a:cs typeface="Times New Roman" panose="02020603050405020304" pitchFamily="18" charset="0"/>
              </a:rPr>
              <a:t>преследване</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улавяне</a:t>
            </a:r>
            <a:r>
              <a:rPr lang="ru-RU" sz="3200" b="1" dirty="0">
                <a:latin typeface="Times New Roman" panose="02020603050405020304" pitchFamily="18" charset="0"/>
                <a:cs typeface="Times New Roman" panose="02020603050405020304" pitchFamily="18" charset="0"/>
              </a:rPr>
              <a:t>, </a:t>
            </a:r>
            <a:r>
              <a:rPr lang="ru-RU" sz="3200" b="1" dirty="0" err="1" smtClean="0">
                <a:latin typeface="Times New Roman" panose="02020603050405020304" pitchFamily="18" charset="0"/>
                <a:cs typeface="Times New Roman" panose="02020603050405020304" pitchFamily="18" charset="0"/>
              </a:rPr>
              <a:t>избиване</a:t>
            </a:r>
            <a:r>
              <a:rPr lang="ru-RU" sz="3200" b="1" dirty="0" smtClean="0">
                <a:latin typeface="Times New Roman" panose="02020603050405020304" pitchFamily="18" charset="0"/>
                <a:cs typeface="Times New Roman" panose="02020603050405020304" pitchFamily="18" charset="0"/>
              </a:rPr>
              <a:t>.</a:t>
            </a:r>
            <a:endParaRPr kumimoji="0" lang="bg-BG" sz="3200" b="1" i="0" u="none" strike="noStrike" cap="none" normalizeH="0" baseline="0" dirty="0" smtClean="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18532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5859"/>
                                        </p:tgtEl>
                                        <p:attrNameLst>
                                          <p:attrName>style.visibility</p:attrName>
                                        </p:attrNameLst>
                                      </p:cBhvr>
                                      <p:to>
                                        <p:strVal val="visible"/>
                                      </p:to>
                                    </p:set>
                                    <p:animEffect transition="in" filter="slide(fromLeft)">
                                      <p:cBhvr>
                                        <p:cTn id="7" dur="2000"/>
                                        <p:tgtEl>
                                          <p:spTgt spid="35859"/>
                                        </p:tgtEl>
                                      </p:cBhvr>
                                    </p:animEffect>
                                  </p:childTnLst>
                                </p:cTn>
                              </p:par>
                            </p:childTnLst>
                          </p:cTn>
                        </p:par>
                        <p:par>
                          <p:cTn id="8" fill="hold" nodeType="afterGroup">
                            <p:stCondLst>
                              <p:cond delay="2000"/>
                            </p:stCondLst>
                            <p:childTnLst>
                              <p:par>
                                <p:cTn id="9" presetID="12" presetClass="entr" presetSubtype="8" fill="hold" grpId="0" nodeType="afterEffect">
                                  <p:stCondLst>
                                    <p:cond delay="0"/>
                                  </p:stCondLst>
                                  <p:childTnLst>
                                    <p:set>
                                      <p:cBhvr>
                                        <p:cTn id="10" dur="1" fill="hold">
                                          <p:stCondLst>
                                            <p:cond delay="0"/>
                                          </p:stCondLst>
                                        </p:cTn>
                                        <p:tgtEl>
                                          <p:spTgt spid="35855"/>
                                        </p:tgtEl>
                                        <p:attrNameLst>
                                          <p:attrName>style.visibility</p:attrName>
                                        </p:attrNameLst>
                                      </p:cBhvr>
                                      <p:to>
                                        <p:strVal val="visible"/>
                                      </p:to>
                                    </p:set>
                                    <p:animEffect transition="in" filter="slide(fromLeft)">
                                      <p:cBhvr>
                                        <p:cTn id="11" dur="2000"/>
                                        <p:tgtEl>
                                          <p:spTgt spid="35855"/>
                                        </p:tgtEl>
                                      </p:cBhvr>
                                    </p:animEffect>
                                  </p:childTnLst>
                                </p:cTn>
                              </p:par>
                            </p:childTnLst>
                          </p:cTn>
                        </p:par>
                        <p:par>
                          <p:cTn id="12" fill="hold" nodeType="afterGroup">
                            <p:stCondLst>
                              <p:cond delay="4000"/>
                            </p:stCondLst>
                            <p:childTnLst>
                              <p:par>
                                <p:cTn id="13" presetID="12" presetClass="entr" presetSubtype="8" fill="hold" grpId="0" nodeType="afterEffect">
                                  <p:stCondLst>
                                    <p:cond delay="0"/>
                                  </p:stCondLst>
                                  <p:childTnLst>
                                    <p:set>
                                      <p:cBhvr>
                                        <p:cTn id="14" dur="1" fill="hold">
                                          <p:stCondLst>
                                            <p:cond delay="0"/>
                                          </p:stCondLst>
                                        </p:cTn>
                                        <p:tgtEl>
                                          <p:spTgt spid="35856"/>
                                        </p:tgtEl>
                                        <p:attrNameLst>
                                          <p:attrName>style.visibility</p:attrName>
                                        </p:attrNameLst>
                                      </p:cBhvr>
                                      <p:to>
                                        <p:strVal val="visible"/>
                                      </p:to>
                                    </p:set>
                                    <p:animEffect transition="in" filter="slide(fromLeft)">
                                      <p:cBhvr>
                                        <p:cTn id="15" dur="2000"/>
                                        <p:tgtEl>
                                          <p:spTgt spid="35856"/>
                                        </p:tgtEl>
                                      </p:cBhvr>
                                    </p:animEffect>
                                  </p:childTnLst>
                                </p:cTn>
                              </p:par>
                            </p:childTnLst>
                          </p:cTn>
                        </p:par>
                        <p:par>
                          <p:cTn id="16" fill="hold">
                            <p:stCondLst>
                              <p:cond delay="6000"/>
                            </p:stCondLst>
                            <p:childTnLst>
                              <p:par>
                                <p:cTn id="17" presetID="16" presetClass="entr" presetSubtype="21" fill="hold" grpId="0" nodeType="afterEffect">
                                  <p:stCondLst>
                                    <p:cond delay="225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5" grpId="0"/>
      <p:bldP spid="35856" grpId="0"/>
      <p:bldP spid="35859"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79" y="-41408"/>
            <a:ext cx="9144000" cy="6850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авоъгълник 6"/>
          <p:cNvSpPr/>
          <p:nvPr/>
        </p:nvSpPr>
        <p:spPr>
          <a:xfrm>
            <a:off x="345480" y="404664"/>
            <a:ext cx="8475398"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bg-BG"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Кои са заплахите</a:t>
            </a:r>
          </a:p>
          <a:p>
            <a:pPr algn="ctr"/>
            <a:r>
              <a:rPr lang="bg-BG"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з</a:t>
            </a:r>
            <a:r>
              <a:rPr lang="bg-BG"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 изчезващите видове?</a:t>
            </a:r>
            <a:endParaRPr lang="bg-BG"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Правоъгълник с два заоблени срещуположни ъгъла 7"/>
          <p:cNvSpPr/>
          <p:nvPr/>
        </p:nvSpPr>
        <p:spPr bwMode="auto">
          <a:xfrm>
            <a:off x="11178" y="908720"/>
            <a:ext cx="9132821" cy="6048672"/>
          </a:xfrm>
          <a:prstGeom prst="round2DiagRect">
            <a:avLst/>
          </a:prstGeom>
          <a:solidFill>
            <a:schemeClr val="accent1">
              <a:alpha val="48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lvl="0"/>
            <a:r>
              <a:rPr lang="ru-RU" b="1" dirty="0" smtClean="0">
                <a:solidFill>
                  <a:srgbClr val="FFFF00"/>
                </a:solidFill>
                <a:latin typeface="Arial Black" panose="020B0A04020102020204" pitchFamily="34" charset="0"/>
              </a:rPr>
              <a:t>ЗАПЛАХИ:</a:t>
            </a:r>
          </a:p>
          <a:p>
            <a:pPr marL="342900" lvl="0" indent="-342900">
              <a:buFont typeface="Wingdings" panose="05000000000000000000" pitchFamily="2" charset="2"/>
              <a:buChar char="ü"/>
            </a:pPr>
            <a:r>
              <a:rPr lang="ru-RU" sz="2800" b="1" dirty="0" err="1" smtClean="0">
                <a:latin typeface="Times New Roman" panose="02020603050405020304" pitchFamily="18" charset="0"/>
                <a:cs typeface="Times New Roman" panose="02020603050405020304" pitchFamily="18" charset="0"/>
              </a:rPr>
              <a:t>Мястото</a:t>
            </a:r>
            <a:r>
              <a:rPr lang="ru-RU" sz="2800" b="1" dirty="0" smtClean="0">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е </a:t>
            </a:r>
            <a:r>
              <a:rPr lang="ru-RU" sz="2800" b="1" dirty="0" err="1">
                <a:latin typeface="Times New Roman" panose="02020603050405020304" pitchFamily="18" charset="0"/>
                <a:cs typeface="Times New Roman" panose="02020603050405020304" pitchFamily="18" charset="0"/>
              </a:rPr>
              <a:t>силно</a:t>
            </a:r>
            <a:r>
              <a:rPr lang="ru-RU" sz="2800" b="1" dirty="0">
                <a:latin typeface="Times New Roman" panose="02020603050405020304" pitchFamily="18" charset="0"/>
                <a:cs typeface="Times New Roman" panose="02020603050405020304" pitchFamily="18" charset="0"/>
              </a:rPr>
              <a:t> уязвимо от </a:t>
            </a:r>
            <a:r>
              <a:rPr lang="ru-RU" sz="2800" b="1" dirty="0" err="1">
                <a:latin typeface="Times New Roman" panose="02020603050405020304" pitchFamily="18" charset="0"/>
                <a:cs typeface="Times New Roman" panose="02020603050405020304" pitchFamily="18" charset="0"/>
              </a:rPr>
              <a:t>човешки</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дейности</a:t>
            </a:r>
            <a:r>
              <a:rPr lang="ru-RU" sz="2800" b="1" dirty="0">
                <a:latin typeface="Times New Roman" panose="02020603050405020304" pitchFamily="18" charset="0"/>
                <a:cs typeface="Times New Roman" panose="02020603050405020304" pitchFamily="18" charset="0"/>
              </a:rPr>
              <a:t>, </a:t>
            </a:r>
            <a:endParaRPr lang="ru-RU" sz="2800" b="1" dirty="0" smtClean="0">
              <a:latin typeface="Times New Roman" panose="02020603050405020304" pitchFamily="18" charset="0"/>
              <a:cs typeface="Times New Roman" panose="02020603050405020304" pitchFamily="18" charset="0"/>
            </a:endParaRPr>
          </a:p>
          <a:p>
            <a:pPr lvl="0"/>
            <a:r>
              <a:rPr lang="ru-RU" sz="2800" b="1" dirty="0" err="1" smtClean="0">
                <a:latin typeface="Times New Roman" panose="02020603050405020304" pitchFamily="18" charset="0"/>
                <a:cs typeface="Times New Roman" panose="02020603050405020304" pitchFamily="18" charset="0"/>
              </a:rPr>
              <a:t>свързани</a:t>
            </a:r>
            <a:r>
              <a:rPr lang="ru-RU" sz="2800" b="1" dirty="0" smtClean="0">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с </a:t>
            </a:r>
            <a:r>
              <a:rPr lang="ru-RU" sz="2800" b="1" dirty="0" err="1">
                <a:latin typeface="Times New Roman" panose="02020603050405020304" pitchFamily="18" charset="0"/>
                <a:cs typeface="Times New Roman" panose="02020603050405020304" pitchFamily="18" charset="0"/>
              </a:rPr>
              <a:t>унищожаване</a:t>
            </a:r>
            <a:r>
              <a:rPr lang="ru-RU" sz="2800" b="1" dirty="0">
                <a:latin typeface="Times New Roman" panose="02020603050405020304" pitchFamily="18" charset="0"/>
                <a:cs typeface="Times New Roman" panose="02020603050405020304" pitchFamily="18" charset="0"/>
              </a:rPr>
              <a:t> на </a:t>
            </a:r>
            <a:r>
              <a:rPr lang="ru-RU" sz="2800" b="1" dirty="0" err="1">
                <a:latin typeface="Times New Roman" panose="02020603050405020304" pitchFamily="18" charset="0"/>
                <a:cs typeface="Times New Roman" panose="02020603050405020304" pitchFamily="18" charset="0"/>
              </a:rPr>
              <a:t>степните</a:t>
            </a:r>
            <a:r>
              <a:rPr lang="ru-RU" sz="2800" b="1" dirty="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местообитания</a:t>
            </a:r>
            <a:r>
              <a:rPr lang="ru-RU" sz="2800" b="1" dirty="0">
                <a:latin typeface="Times New Roman" panose="02020603050405020304" pitchFamily="18" charset="0"/>
                <a:cs typeface="Times New Roman" panose="02020603050405020304" pitchFamily="18" charset="0"/>
              </a:rPr>
              <a:t>, </a:t>
            </a:r>
            <a:endParaRPr lang="ru-RU" sz="2800" b="1" dirty="0" smtClean="0">
              <a:latin typeface="Times New Roman" panose="02020603050405020304" pitchFamily="18" charset="0"/>
              <a:cs typeface="Times New Roman" panose="02020603050405020304" pitchFamily="18" charset="0"/>
            </a:endParaRPr>
          </a:p>
          <a:p>
            <a:pPr lvl="0"/>
            <a:r>
              <a:rPr lang="ru-RU" sz="2800" b="1" dirty="0" err="1" smtClean="0">
                <a:latin typeface="Times New Roman" panose="02020603050405020304" pitchFamily="18" charset="0"/>
                <a:cs typeface="Times New Roman" panose="02020603050405020304" pitchFamily="18" charset="0"/>
              </a:rPr>
              <a:t>със</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застрояване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както</a:t>
            </a:r>
            <a:r>
              <a:rPr lang="ru-RU" sz="2800" b="1" dirty="0">
                <a:latin typeface="Times New Roman" panose="02020603050405020304" pitchFamily="18" charset="0"/>
                <a:cs typeface="Times New Roman" panose="02020603050405020304" pitchFamily="18" charset="0"/>
              </a:rPr>
              <a:t> и </a:t>
            </a:r>
            <a:r>
              <a:rPr lang="ru-RU" sz="2800" b="1" dirty="0" smtClean="0">
                <a:latin typeface="Times New Roman" panose="02020603050405020304" pitchFamily="18" charset="0"/>
                <a:cs typeface="Times New Roman" panose="02020603050405020304" pitchFamily="18" charset="0"/>
              </a:rPr>
              <a:t>от </a:t>
            </a:r>
            <a:r>
              <a:rPr lang="ru-RU" sz="2800" b="1" dirty="0" err="1">
                <a:latin typeface="Times New Roman" panose="02020603050405020304" pitchFamily="18" charset="0"/>
                <a:cs typeface="Times New Roman" panose="02020603050405020304" pitchFamily="18" charset="0"/>
              </a:rPr>
              <a:t>изграждане</a:t>
            </a:r>
            <a:r>
              <a:rPr lang="ru-RU" sz="2800" b="1" dirty="0">
                <a:latin typeface="Times New Roman" panose="02020603050405020304" pitchFamily="18" charset="0"/>
                <a:cs typeface="Times New Roman" panose="02020603050405020304" pitchFamily="18" charset="0"/>
              </a:rPr>
              <a:t> на </a:t>
            </a:r>
            <a:r>
              <a:rPr lang="ru-RU" sz="2800" b="1" dirty="0" err="1">
                <a:latin typeface="Times New Roman" panose="02020603050405020304" pitchFamily="18" charset="0"/>
                <a:cs typeface="Times New Roman" panose="02020603050405020304" pitchFamily="18" charset="0"/>
              </a:rPr>
              <a:t>високи</a:t>
            </a:r>
            <a:r>
              <a:rPr lang="ru-RU" sz="2800" b="1" dirty="0">
                <a:latin typeface="Times New Roman" panose="02020603050405020304" pitchFamily="18" charset="0"/>
                <a:cs typeface="Times New Roman" panose="02020603050405020304" pitchFamily="18" charset="0"/>
              </a:rPr>
              <a:t> </a:t>
            </a:r>
            <a:endParaRPr lang="ru-RU" sz="2800" b="1" dirty="0" smtClean="0">
              <a:latin typeface="Times New Roman" panose="02020603050405020304" pitchFamily="18" charset="0"/>
              <a:cs typeface="Times New Roman" panose="02020603050405020304" pitchFamily="18" charset="0"/>
            </a:endParaRPr>
          </a:p>
          <a:p>
            <a:pPr lvl="0"/>
            <a:r>
              <a:rPr lang="ru-RU" sz="2800" b="1" dirty="0" err="1" smtClean="0">
                <a:latin typeface="Times New Roman" panose="02020603050405020304" pitchFamily="18" charset="0"/>
                <a:cs typeface="Times New Roman" panose="02020603050405020304" pitchFamily="18" charset="0"/>
              </a:rPr>
              <a:t>съоръжения</a:t>
            </a:r>
            <a:r>
              <a:rPr lang="ru-RU" sz="2800" b="1" dirty="0" smtClean="0">
                <a:latin typeface="Times New Roman" panose="02020603050405020304" pitchFamily="18" charset="0"/>
                <a:cs typeface="Times New Roman" panose="02020603050405020304" pitchFamily="18" charset="0"/>
              </a:rPr>
              <a:t>. </a:t>
            </a:r>
          </a:p>
          <a:p>
            <a:pPr marL="342900" lvl="0" indent="-342900">
              <a:buFont typeface="Wingdings" panose="05000000000000000000" pitchFamily="2" charset="2"/>
              <a:buChar char="ü"/>
            </a:pPr>
            <a:r>
              <a:rPr lang="ru-RU" sz="2800" b="1" dirty="0" err="1" smtClean="0">
                <a:latin typeface="Times New Roman" panose="02020603050405020304" pitchFamily="18" charset="0"/>
                <a:cs typeface="Times New Roman" panose="02020603050405020304" pitchFamily="18" charset="0"/>
              </a:rPr>
              <a:t>Най-сериозна</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заплаха</a:t>
            </a:r>
            <a:r>
              <a:rPr lang="ru-RU" sz="2800" b="1" dirty="0">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за </a:t>
            </a:r>
            <a:r>
              <a:rPr lang="ru-RU" sz="2800" b="1" dirty="0">
                <a:latin typeface="Times New Roman" panose="02020603050405020304" pitchFamily="18" charset="0"/>
                <a:cs typeface="Times New Roman" panose="02020603050405020304" pitchFamily="18" charset="0"/>
              </a:rPr>
              <a:t>района </a:t>
            </a:r>
            <a:r>
              <a:rPr lang="ru-RU" sz="2800" b="1" dirty="0" err="1" smtClean="0">
                <a:latin typeface="Times New Roman" panose="02020603050405020304" pitchFamily="18" charset="0"/>
                <a:cs typeface="Times New Roman" panose="02020603050405020304" pitchFamily="18" charset="0"/>
              </a:rPr>
              <a:t>са</a:t>
            </a:r>
            <a:endParaRPr lang="ru-RU" sz="2800" b="1" dirty="0" smtClean="0">
              <a:latin typeface="Times New Roman" panose="02020603050405020304" pitchFamily="18" charset="0"/>
              <a:cs typeface="Times New Roman" panose="02020603050405020304" pitchFamily="18" charset="0"/>
            </a:endParaRPr>
          </a:p>
          <a:p>
            <a:pPr lvl="0"/>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съществуващите</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проекти</a:t>
            </a:r>
            <a:r>
              <a:rPr lang="ru-RU" sz="2800" b="1" dirty="0">
                <a:latin typeface="Times New Roman" panose="02020603050405020304" pitchFamily="18" charset="0"/>
                <a:cs typeface="Times New Roman" panose="02020603050405020304" pitchFamily="18" charset="0"/>
              </a:rPr>
              <a:t> за </a:t>
            </a:r>
            <a:r>
              <a:rPr lang="ru-RU" sz="2800" b="1" dirty="0" err="1">
                <a:latin typeface="Times New Roman" panose="02020603050405020304" pitchFamily="18" charset="0"/>
                <a:cs typeface="Times New Roman" panose="02020603050405020304" pitchFamily="18" charset="0"/>
              </a:rPr>
              <a:t>строителство</a:t>
            </a:r>
            <a:r>
              <a:rPr lang="ru-RU" sz="2800" b="1" dirty="0">
                <a:latin typeface="Times New Roman" panose="02020603050405020304" pitchFamily="18" charset="0"/>
                <a:cs typeface="Times New Roman" panose="02020603050405020304" pitchFamily="18" charset="0"/>
              </a:rPr>
              <a:t> </a:t>
            </a:r>
            <a:endParaRPr lang="ru-RU" sz="2800" b="1" dirty="0" smtClean="0">
              <a:latin typeface="Times New Roman" panose="02020603050405020304" pitchFamily="18" charset="0"/>
              <a:cs typeface="Times New Roman" panose="02020603050405020304" pitchFamily="18" charset="0"/>
            </a:endParaRPr>
          </a:p>
          <a:p>
            <a:pPr lvl="0"/>
            <a:r>
              <a:rPr lang="ru-RU" sz="2800" b="1" dirty="0" smtClean="0">
                <a:latin typeface="Times New Roman" panose="02020603050405020304" pitchFamily="18" charset="0"/>
                <a:cs typeface="Times New Roman" panose="02020603050405020304" pitchFamily="18" charset="0"/>
              </a:rPr>
              <a:t>на </a:t>
            </a:r>
            <a:r>
              <a:rPr lang="ru-RU" sz="2800" b="1" dirty="0" err="1" smtClean="0">
                <a:latin typeface="Times New Roman" panose="02020603050405020304" pitchFamily="18" charset="0"/>
                <a:cs typeface="Times New Roman" panose="02020603050405020304" pitchFamily="18" charset="0"/>
              </a:rPr>
              <a:t>ветроенергийни</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паркове</a:t>
            </a:r>
            <a:r>
              <a:rPr lang="ru-RU" sz="2800" b="1" dirty="0" smtClean="0">
                <a:latin typeface="Times New Roman" panose="02020603050405020304" pitchFamily="18" charset="0"/>
                <a:cs typeface="Times New Roman" panose="02020603050405020304" pitchFamily="18" charset="0"/>
              </a:rPr>
              <a:t> в </a:t>
            </a:r>
            <a:r>
              <a:rPr lang="ru-RU" sz="2800" b="1" dirty="0" err="1" smtClean="0">
                <a:latin typeface="Times New Roman" panose="02020603050405020304" pitchFamily="18" charset="0"/>
                <a:cs typeface="Times New Roman" panose="02020603050405020304" pitchFamily="18" charset="0"/>
              </a:rPr>
              <a:t>самата</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защитена</a:t>
            </a:r>
            <a:endParaRPr lang="ru-RU" sz="2800" b="1" dirty="0" smtClean="0">
              <a:latin typeface="Times New Roman" panose="02020603050405020304" pitchFamily="18" charset="0"/>
              <a:cs typeface="Times New Roman" panose="02020603050405020304" pitchFamily="18" charset="0"/>
            </a:endParaRPr>
          </a:p>
          <a:p>
            <a:pPr lvl="0"/>
            <a:r>
              <a:rPr lang="ru-RU" sz="2800" b="1" dirty="0" smtClean="0">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зона и около </a:t>
            </a:r>
            <a:r>
              <a:rPr lang="ru-RU" sz="2800" b="1" dirty="0" err="1" smtClean="0">
                <a:latin typeface="Times New Roman" panose="02020603050405020304" pitchFamily="18" charset="0"/>
                <a:cs typeface="Times New Roman" panose="02020603050405020304" pitchFamily="18" charset="0"/>
              </a:rPr>
              <a:t>нея</a:t>
            </a:r>
            <a:r>
              <a:rPr lang="ru-RU" sz="2800" b="1" dirty="0" smtClean="0">
                <a:latin typeface="Times New Roman" panose="02020603050405020304" pitchFamily="18" charset="0"/>
                <a:cs typeface="Times New Roman" panose="02020603050405020304" pitchFamily="18" charset="0"/>
              </a:rPr>
              <a:t>.</a:t>
            </a:r>
            <a:r>
              <a:rPr lang="ru-RU" sz="2800" dirty="0"/>
              <a:t> </a:t>
            </a:r>
            <a:endParaRPr lang="bg-BG" sz="2800" b="1" dirty="0">
              <a:latin typeface="Times New Roman" panose="02020603050405020304" pitchFamily="18" charset="0"/>
              <a:cs typeface="Times New Roman" panose="02020603050405020304" pitchFamily="18" charset="0"/>
            </a:endParaRPr>
          </a:p>
        </p:txBody>
      </p:sp>
      <p:sp>
        <p:nvSpPr>
          <p:cNvPr id="5" name="AutoShape 17">
            <a:hlinkClick r:id="rId3"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
        <p:nvSpPr>
          <p:cNvPr id="6" name="AutoShape 20">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Tree>
    <p:extLst>
      <p:ext uri="{BB962C8B-B14F-4D97-AF65-F5344CB8AC3E}">
        <p14:creationId xmlns:p14="http://schemas.microsoft.com/office/powerpoint/2010/main" val="86708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25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7">
                                            <p:txEl>
                                              <p:pRg st="0" end="0"/>
                                            </p:txEl>
                                          </p:spTgt>
                                        </p:tgtEl>
                                        <p:attrNameLst>
                                          <p:attrName>ppt_h</p:attrName>
                                        </p:attrNameLst>
                                      </p:cBhvr>
                                      <p:tavLst>
                                        <p:tav tm="0">
                                          <p:val>
                                            <p:fltVal val="0"/>
                                          </p:val>
                                        </p:tav>
                                        <p:tav tm="100000">
                                          <p:val>
                                            <p:strVal val="#ppt_h"/>
                                          </p:val>
                                        </p:tav>
                                      </p:tavLst>
                                    </p:anim>
                                    <p:anim calcmode="lin" valueType="num">
                                      <p:cBhvr>
                                        <p:cTn id="9" dur="125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0" dur="1250"/>
                                        <p:tgtEl>
                                          <p:spTgt spid="7">
                                            <p:txEl>
                                              <p:pRg st="0" end="0"/>
                                            </p:txEl>
                                          </p:spTgt>
                                        </p:tgtEl>
                                      </p:cBhvr>
                                    </p:animEffect>
                                  </p:childTnLst>
                                </p:cTn>
                              </p:par>
                            </p:childTnLst>
                          </p:cTn>
                        </p:par>
                        <p:par>
                          <p:cTn id="11" fill="hold">
                            <p:stCondLst>
                              <p:cond delay="1250"/>
                            </p:stCondLst>
                            <p:childTnLst>
                              <p:par>
                                <p:cTn id="12" presetID="31" presetClass="entr" presetSubtype="0" fill="hold" nodeType="after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1050" fill="hold"/>
                                        <p:tgtEl>
                                          <p:spTgt spid="7">
                                            <p:txEl>
                                              <p:pRg st="1" end="1"/>
                                            </p:txEl>
                                          </p:spTgt>
                                        </p:tgtEl>
                                        <p:attrNameLst>
                                          <p:attrName>ppt_w</p:attrName>
                                        </p:attrNameLst>
                                      </p:cBhvr>
                                      <p:tavLst>
                                        <p:tav tm="0">
                                          <p:val>
                                            <p:fltVal val="0"/>
                                          </p:val>
                                        </p:tav>
                                        <p:tav tm="100000">
                                          <p:val>
                                            <p:strVal val="#ppt_w"/>
                                          </p:val>
                                        </p:tav>
                                      </p:tavLst>
                                    </p:anim>
                                    <p:anim calcmode="lin" valueType="num">
                                      <p:cBhvr>
                                        <p:cTn id="15" dur="1050" fill="hold"/>
                                        <p:tgtEl>
                                          <p:spTgt spid="7">
                                            <p:txEl>
                                              <p:pRg st="1" end="1"/>
                                            </p:txEl>
                                          </p:spTgt>
                                        </p:tgtEl>
                                        <p:attrNameLst>
                                          <p:attrName>ppt_h</p:attrName>
                                        </p:attrNameLst>
                                      </p:cBhvr>
                                      <p:tavLst>
                                        <p:tav tm="0">
                                          <p:val>
                                            <p:fltVal val="0"/>
                                          </p:val>
                                        </p:tav>
                                        <p:tav tm="100000">
                                          <p:val>
                                            <p:strVal val="#ppt_h"/>
                                          </p:val>
                                        </p:tav>
                                      </p:tavLst>
                                    </p:anim>
                                    <p:anim calcmode="lin" valueType="num">
                                      <p:cBhvr>
                                        <p:cTn id="16" dur="105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17" dur="1050"/>
                                        <p:tgtEl>
                                          <p:spTgt spid="7">
                                            <p:txEl>
                                              <p:pRg st="1" end="1"/>
                                            </p:txEl>
                                          </p:spTgt>
                                        </p:tgtEl>
                                      </p:cBhvr>
                                    </p:animEffect>
                                  </p:childTnLst>
                                </p:cTn>
                              </p:par>
                            </p:childTnLst>
                          </p:cTn>
                        </p:par>
                        <p:par>
                          <p:cTn id="18" fill="hold">
                            <p:stCondLst>
                              <p:cond delay="2300"/>
                            </p:stCondLst>
                            <p:childTnLst>
                              <p:par>
                                <p:cTn id="19" presetID="53" presetClass="entr" presetSubtype="16" fill="hold" grpId="0" nodeType="afterEffect">
                                  <p:stCondLst>
                                    <p:cond delay="20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6732" y="25533"/>
            <a:ext cx="4833773" cy="6832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6" y="25532"/>
            <a:ext cx="4772281" cy="2971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572" y="2996953"/>
            <a:ext cx="4515304" cy="3838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авоъгълник с два заоблени срещуположни ъгъла 3"/>
          <p:cNvSpPr/>
          <p:nvPr/>
        </p:nvSpPr>
        <p:spPr bwMode="auto">
          <a:xfrm>
            <a:off x="251520" y="260648"/>
            <a:ext cx="8352928" cy="5904656"/>
          </a:xfrm>
          <a:prstGeom prst="round2DiagRect">
            <a:avLst/>
          </a:prstGeom>
          <a:solidFill>
            <a:schemeClr val="accent1">
              <a:alpha val="68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a:lnSpc>
                <a:spcPct val="115000"/>
              </a:lnSpc>
              <a:spcAft>
                <a:spcPts val="0"/>
              </a:spcAft>
            </a:pPr>
            <a:r>
              <a:rPr lang="bg-BG" sz="2800" b="1" dirty="0" smtClean="0">
                <a:solidFill>
                  <a:srgbClr val="FFFF00"/>
                </a:solidFill>
                <a:latin typeface="Times New Roman"/>
                <a:ea typeface="Times New Roman"/>
                <a:cs typeface="Times New Roman"/>
              </a:rPr>
              <a:t>                   ЗАПЛАХИ:</a:t>
            </a:r>
          </a:p>
          <a:p>
            <a:pPr marL="457200" indent="-457200">
              <a:lnSpc>
                <a:spcPct val="115000"/>
              </a:lnSpc>
              <a:spcAft>
                <a:spcPts val="0"/>
              </a:spcAft>
              <a:buFont typeface="Wingdings" panose="05000000000000000000" pitchFamily="2" charset="2"/>
              <a:buChar char="ü"/>
            </a:pPr>
            <a:r>
              <a:rPr lang="bg-BG" sz="2800" b="1" dirty="0" smtClean="0">
                <a:latin typeface="Times New Roman"/>
                <a:ea typeface="Times New Roman"/>
                <a:cs typeface="Times New Roman"/>
              </a:rPr>
              <a:t>Строителството </a:t>
            </a:r>
            <a:r>
              <a:rPr lang="bg-BG" sz="2800" b="1" dirty="0">
                <a:latin typeface="Times New Roman"/>
                <a:ea typeface="Times New Roman"/>
                <a:cs typeface="Times New Roman"/>
              </a:rPr>
              <a:t>и функционирането на </a:t>
            </a:r>
            <a:r>
              <a:rPr lang="bg-BG" sz="2800" b="1" dirty="0" smtClean="0">
                <a:latin typeface="Times New Roman"/>
                <a:ea typeface="Times New Roman"/>
                <a:cs typeface="Times New Roman"/>
              </a:rPr>
              <a:t>обекти</a:t>
            </a:r>
          </a:p>
          <a:p>
            <a:pPr>
              <a:lnSpc>
                <a:spcPct val="115000"/>
              </a:lnSpc>
              <a:spcAft>
                <a:spcPts val="0"/>
              </a:spcAft>
            </a:pPr>
            <a:r>
              <a:rPr lang="bg-BG" sz="2800" b="1" dirty="0" smtClean="0">
                <a:latin typeface="Times New Roman"/>
                <a:ea typeface="Times New Roman"/>
                <a:cs typeface="Times New Roman"/>
              </a:rPr>
              <a:t>     с </a:t>
            </a:r>
            <a:r>
              <a:rPr lang="bg-BG" sz="2800" b="1" dirty="0">
                <a:latin typeface="Times New Roman"/>
                <a:ea typeface="Times New Roman"/>
                <a:cs typeface="Times New Roman"/>
              </a:rPr>
              <a:t>различно предназначение. </a:t>
            </a:r>
          </a:p>
          <a:p>
            <a:pPr marL="457200" indent="-457200">
              <a:lnSpc>
                <a:spcPct val="115000"/>
              </a:lnSpc>
              <a:spcAft>
                <a:spcPts val="0"/>
              </a:spcAft>
              <a:buFont typeface="Wingdings" panose="05000000000000000000" pitchFamily="2" charset="2"/>
              <a:buChar char="ü"/>
            </a:pPr>
            <a:r>
              <a:rPr lang="bg-BG" sz="2800" b="1" dirty="0">
                <a:latin typeface="Times New Roman"/>
                <a:ea typeface="Times New Roman"/>
                <a:cs typeface="Times New Roman"/>
              </a:rPr>
              <a:t>Замърсяване на варовиковата скална </a:t>
            </a:r>
            <a:r>
              <a:rPr lang="bg-BG" sz="2800" b="1" dirty="0" smtClean="0">
                <a:latin typeface="Times New Roman"/>
                <a:ea typeface="Times New Roman"/>
                <a:cs typeface="Times New Roman"/>
              </a:rPr>
              <a:t>основа</a:t>
            </a:r>
          </a:p>
          <a:p>
            <a:pPr>
              <a:lnSpc>
                <a:spcPct val="115000"/>
              </a:lnSpc>
              <a:spcAft>
                <a:spcPts val="0"/>
              </a:spcAft>
            </a:pPr>
            <a:r>
              <a:rPr lang="bg-BG" sz="2800" b="1" dirty="0">
                <a:latin typeface="Times New Roman"/>
                <a:ea typeface="Times New Roman"/>
                <a:cs typeface="Times New Roman"/>
              </a:rPr>
              <a:t> </a:t>
            </a:r>
            <a:r>
              <a:rPr lang="bg-BG" sz="2800" b="1" dirty="0" smtClean="0">
                <a:latin typeface="Times New Roman"/>
                <a:ea typeface="Times New Roman"/>
                <a:cs typeface="Times New Roman"/>
              </a:rPr>
              <a:t>   </a:t>
            </a:r>
            <a:r>
              <a:rPr lang="bg-BG" sz="2800" b="1" dirty="0">
                <a:latin typeface="Times New Roman"/>
                <a:ea typeface="Times New Roman"/>
                <a:cs typeface="Times New Roman"/>
              </a:rPr>
              <a:t>и морската </a:t>
            </a:r>
            <a:r>
              <a:rPr lang="bg-BG" sz="2800" b="1" dirty="0" smtClean="0">
                <a:latin typeface="Times New Roman"/>
                <a:ea typeface="Times New Roman"/>
                <a:cs typeface="Times New Roman"/>
              </a:rPr>
              <a:t>акватория </a:t>
            </a:r>
            <a:r>
              <a:rPr lang="bg-BG" sz="2800" b="1" dirty="0">
                <a:latin typeface="Times New Roman"/>
                <a:ea typeface="Times New Roman"/>
                <a:cs typeface="Times New Roman"/>
              </a:rPr>
              <a:t>с комунално-битови води. </a:t>
            </a:r>
          </a:p>
          <a:p>
            <a:pPr marL="457200" indent="-457200">
              <a:lnSpc>
                <a:spcPct val="115000"/>
              </a:lnSpc>
              <a:spcAft>
                <a:spcPts val="0"/>
              </a:spcAft>
              <a:buFont typeface="Wingdings" panose="05000000000000000000" pitchFamily="2" charset="2"/>
              <a:buChar char="ü"/>
            </a:pPr>
            <a:r>
              <a:rPr lang="bg-BG" sz="2800" b="1" dirty="0">
                <a:latin typeface="Times New Roman"/>
                <a:ea typeface="Times New Roman"/>
                <a:cs typeface="Times New Roman"/>
              </a:rPr>
              <a:t>Незаконното изграждане и функциониране </a:t>
            </a:r>
            <a:endParaRPr lang="bg-BG" sz="2800" b="1" dirty="0" smtClean="0">
              <a:latin typeface="Times New Roman"/>
              <a:ea typeface="Times New Roman"/>
              <a:cs typeface="Times New Roman"/>
            </a:endParaRPr>
          </a:p>
          <a:p>
            <a:pPr>
              <a:lnSpc>
                <a:spcPct val="115000"/>
              </a:lnSpc>
              <a:spcAft>
                <a:spcPts val="0"/>
              </a:spcAft>
            </a:pPr>
            <a:r>
              <a:rPr lang="bg-BG" sz="2800" b="1" dirty="0" smtClean="0">
                <a:latin typeface="Times New Roman"/>
                <a:ea typeface="Times New Roman"/>
                <a:cs typeface="Times New Roman"/>
              </a:rPr>
              <a:t>     на </a:t>
            </a:r>
            <a:r>
              <a:rPr lang="bg-BG" sz="2800" b="1" dirty="0">
                <a:latin typeface="Times New Roman"/>
                <a:ea typeface="Times New Roman"/>
                <a:cs typeface="Times New Roman"/>
              </a:rPr>
              <a:t>нефтодобивни сондажи и </a:t>
            </a:r>
            <a:r>
              <a:rPr lang="bg-BG" sz="2800" b="1" dirty="0" smtClean="0">
                <a:latin typeface="Times New Roman"/>
                <a:ea typeface="Times New Roman"/>
                <a:cs typeface="Times New Roman"/>
              </a:rPr>
              <a:t>съоръжения</a:t>
            </a:r>
          </a:p>
          <a:p>
            <a:pPr>
              <a:lnSpc>
                <a:spcPct val="115000"/>
              </a:lnSpc>
              <a:spcAft>
                <a:spcPts val="0"/>
              </a:spcAft>
            </a:pPr>
            <a:r>
              <a:rPr lang="bg-BG" sz="2800" b="1" dirty="0" smtClean="0">
                <a:latin typeface="Times New Roman"/>
                <a:ea typeface="Times New Roman"/>
                <a:cs typeface="Times New Roman"/>
              </a:rPr>
              <a:t>     северно </a:t>
            </a:r>
            <a:r>
              <a:rPr lang="bg-BG" sz="2800" b="1" dirty="0">
                <a:latin typeface="Times New Roman"/>
                <a:ea typeface="Times New Roman"/>
                <a:cs typeface="Times New Roman"/>
              </a:rPr>
              <a:t>от нос Калиакра .</a:t>
            </a:r>
          </a:p>
          <a:p>
            <a:pPr marL="457200" indent="-457200">
              <a:lnSpc>
                <a:spcPct val="115000"/>
              </a:lnSpc>
              <a:spcAft>
                <a:spcPts val="0"/>
              </a:spcAft>
              <a:buFont typeface="Wingdings" panose="05000000000000000000" pitchFamily="2" charset="2"/>
              <a:buChar char="ü"/>
            </a:pPr>
            <a:r>
              <a:rPr lang="bg-BG" sz="2800" b="1" dirty="0">
                <a:latin typeface="Times New Roman"/>
                <a:ea typeface="Times New Roman"/>
                <a:cs typeface="Times New Roman"/>
              </a:rPr>
              <a:t>Провеждането на  военни учения в </a:t>
            </a:r>
            <a:r>
              <a:rPr lang="bg-BG" sz="2800" b="1" dirty="0" smtClean="0">
                <a:latin typeface="Times New Roman"/>
                <a:ea typeface="Times New Roman"/>
                <a:cs typeface="Times New Roman"/>
              </a:rPr>
              <a:t>северната</a:t>
            </a:r>
          </a:p>
          <a:p>
            <a:pPr>
              <a:lnSpc>
                <a:spcPct val="115000"/>
              </a:lnSpc>
              <a:spcAft>
                <a:spcPts val="0"/>
              </a:spcAft>
            </a:pPr>
            <a:r>
              <a:rPr lang="bg-BG" sz="2800" b="1" dirty="0" smtClean="0">
                <a:latin typeface="Times New Roman"/>
                <a:ea typeface="Times New Roman"/>
                <a:cs typeface="Times New Roman"/>
              </a:rPr>
              <a:t> </a:t>
            </a:r>
            <a:r>
              <a:rPr lang="bg-BG" sz="2800" b="1" dirty="0">
                <a:latin typeface="Times New Roman"/>
                <a:ea typeface="Times New Roman"/>
                <a:cs typeface="Times New Roman"/>
              </a:rPr>
              <a:t>част на мястото, които причиняват </a:t>
            </a:r>
            <a:r>
              <a:rPr lang="bg-BG" sz="2800" b="1" dirty="0" smtClean="0">
                <a:latin typeface="Times New Roman"/>
                <a:ea typeface="Times New Roman"/>
                <a:cs typeface="Times New Roman"/>
              </a:rPr>
              <a:t>значително</a:t>
            </a:r>
          </a:p>
          <a:p>
            <a:pPr>
              <a:lnSpc>
                <a:spcPct val="115000"/>
              </a:lnSpc>
              <a:spcAft>
                <a:spcPts val="0"/>
              </a:spcAft>
            </a:pPr>
            <a:r>
              <a:rPr lang="bg-BG" sz="2800" b="1" dirty="0" smtClean="0">
                <a:latin typeface="Times New Roman"/>
                <a:ea typeface="Times New Roman"/>
                <a:cs typeface="Times New Roman"/>
              </a:rPr>
              <a:t> безпокойство </a:t>
            </a:r>
            <a:r>
              <a:rPr lang="bg-BG" sz="2800" b="1" dirty="0">
                <a:latin typeface="Times New Roman"/>
                <a:ea typeface="Times New Roman"/>
                <a:cs typeface="Times New Roman"/>
              </a:rPr>
              <a:t>на птиците и </a:t>
            </a:r>
            <a:r>
              <a:rPr lang="bg-BG" sz="2800" b="1" dirty="0" smtClean="0">
                <a:latin typeface="Times New Roman"/>
                <a:ea typeface="Times New Roman"/>
                <a:cs typeface="Times New Roman"/>
              </a:rPr>
              <a:t>в</a:t>
            </a:r>
          </a:p>
          <a:p>
            <a:pPr>
              <a:lnSpc>
                <a:spcPct val="115000"/>
              </a:lnSpc>
              <a:spcAft>
                <a:spcPts val="0"/>
              </a:spcAft>
            </a:pPr>
            <a:r>
              <a:rPr lang="bg-BG" sz="2800" b="1" dirty="0" smtClean="0">
                <a:latin typeface="Times New Roman"/>
                <a:ea typeface="Times New Roman"/>
                <a:cs typeface="Times New Roman"/>
              </a:rPr>
              <a:t> </a:t>
            </a:r>
            <a:r>
              <a:rPr lang="bg-BG" sz="2800" b="1" dirty="0">
                <a:latin typeface="Times New Roman"/>
                <a:ea typeface="Times New Roman"/>
                <a:cs typeface="Times New Roman"/>
              </a:rPr>
              <a:t>отделни случаи – пожари в степите</a:t>
            </a:r>
            <a:r>
              <a:rPr lang="bg-BG" dirty="0">
                <a:latin typeface="Times New Roman"/>
                <a:ea typeface="Times New Roman"/>
                <a:cs typeface="Times New Roman"/>
              </a:rPr>
              <a:t>. </a:t>
            </a:r>
            <a:endParaRPr lang="bg-BG" dirty="0">
              <a:effectLst/>
              <a:latin typeface="Times New Roman"/>
              <a:ea typeface="Times New Roman"/>
              <a:cs typeface="Times New Roman"/>
            </a:endParaRPr>
          </a:p>
        </p:txBody>
      </p:sp>
      <p:sp>
        <p:nvSpPr>
          <p:cNvPr id="6" name="AutoShape 20">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7" name="AutoShape 17">
            <a:hlinkClick r:id="rId5"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272568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441" y="0"/>
            <a:ext cx="963716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авоъгълник с два заоблени срещуположни ъгъла 1"/>
          <p:cNvSpPr/>
          <p:nvPr/>
        </p:nvSpPr>
        <p:spPr bwMode="auto">
          <a:xfrm>
            <a:off x="0" y="476672"/>
            <a:ext cx="9144000" cy="5904656"/>
          </a:xfrm>
          <a:prstGeom prst="round2DiagRect">
            <a:avLst/>
          </a:prstGeom>
          <a:solidFill>
            <a:schemeClr val="accent1">
              <a:alpha val="76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lvl="0">
              <a:lnSpc>
                <a:spcPct val="115000"/>
              </a:lnSpc>
            </a:pPr>
            <a:r>
              <a:rPr lang="bg-BG" sz="2800" b="1" dirty="0" smtClean="0">
                <a:solidFill>
                  <a:srgbClr val="FFFF00"/>
                </a:solidFill>
                <a:latin typeface="Times New Roman"/>
                <a:ea typeface="Times New Roman"/>
                <a:cs typeface="Times New Roman"/>
              </a:rPr>
              <a:t>                  ЗАПЛАХИ:</a:t>
            </a:r>
          </a:p>
          <a:p>
            <a:pPr marL="457200" indent="-457200">
              <a:lnSpc>
                <a:spcPct val="115000"/>
              </a:lnSpc>
              <a:spcAft>
                <a:spcPts val="0"/>
              </a:spcAft>
              <a:buFont typeface="Wingdings" panose="05000000000000000000" pitchFamily="2" charset="2"/>
              <a:buChar char="ü"/>
            </a:pPr>
            <a:r>
              <a:rPr lang="bg-BG" sz="2800" dirty="0" smtClean="0">
                <a:latin typeface="Times New Roman"/>
                <a:ea typeface="Times New Roman"/>
                <a:cs typeface="Times New Roman"/>
              </a:rPr>
              <a:t> </a:t>
            </a:r>
            <a:r>
              <a:rPr lang="bg-BG" sz="2800" b="1" dirty="0" err="1" smtClean="0">
                <a:latin typeface="Times New Roman"/>
                <a:ea typeface="Times New Roman"/>
                <a:cs typeface="Times New Roman"/>
              </a:rPr>
              <a:t>Нерагламентираното</a:t>
            </a:r>
            <a:r>
              <a:rPr lang="bg-BG" sz="2800" b="1" dirty="0" smtClean="0">
                <a:latin typeface="Times New Roman"/>
                <a:ea typeface="Times New Roman"/>
                <a:cs typeface="Times New Roman"/>
              </a:rPr>
              <a:t>  </a:t>
            </a:r>
            <a:r>
              <a:rPr lang="bg-BG" sz="2800" b="1" dirty="0">
                <a:latin typeface="Times New Roman"/>
                <a:ea typeface="Times New Roman"/>
                <a:cs typeface="Times New Roman"/>
              </a:rPr>
              <a:t>изграждане на </a:t>
            </a:r>
            <a:endParaRPr lang="bg-BG" sz="2800" b="1" dirty="0" smtClean="0">
              <a:latin typeface="Times New Roman"/>
              <a:ea typeface="Times New Roman"/>
              <a:cs typeface="Times New Roman"/>
            </a:endParaRPr>
          </a:p>
          <a:p>
            <a:pPr>
              <a:lnSpc>
                <a:spcPct val="115000"/>
              </a:lnSpc>
              <a:spcAft>
                <a:spcPts val="0"/>
              </a:spcAft>
            </a:pPr>
            <a:r>
              <a:rPr lang="bg-BG" sz="2800" b="1" dirty="0" smtClean="0">
                <a:latin typeface="Times New Roman"/>
                <a:ea typeface="Times New Roman"/>
                <a:cs typeface="Times New Roman"/>
              </a:rPr>
              <a:t>      асфалтови </a:t>
            </a:r>
            <a:r>
              <a:rPr lang="bg-BG" sz="2800" b="1" dirty="0">
                <a:latin typeface="Times New Roman"/>
                <a:ea typeface="Times New Roman"/>
                <a:cs typeface="Times New Roman"/>
              </a:rPr>
              <a:t>пътища</a:t>
            </a:r>
          </a:p>
          <a:p>
            <a:pPr marL="457200" indent="-457200">
              <a:lnSpc>
                <a:spcPct val="115000"/>
              </a:lnSpc>
              <a:spcAft>
                <a:spcPts val="0"/>
              </a:spcAft>
              <a:buFont typeface="Wingdings" panose="05000000000000000000" pitchFamily="2" charset="2"/>
              <a:buChar char="ü"/>
            </a:pPr>
            <a:r>
              <a:rPr lang="bg-BG" sz="2800" b="1" dirty="0">
                <a:latin typeface="Times New Roman"/>
                <a:ea typeface="Times New Roman"/>
                <a:cs typeface="Times New Roman"/>
              </a:rPr>
              <a:t> Неконтролираното  движение и </a:t>
            </a:r>
            <a:r>
              <a:rPr lang="bg-BG" sz="2800" b="1" dirty="0" smtClean="0">
                <a:latin typeface="Times New Roman"/>
                <a:ea typeface="Times New Roman"/>
                <a:cs typeface="Times New Roman"/>
              </a:rPr>
              <a:t>незаконно</a:t>
            </a:r>
          </a:p>
          <a:p>
            <a:pPr>
              <a:lnSpc>
                <a:spcPct val="115000"/>
              </a:lnSpc>
              <a:spcAft>
                <a:spcPts val="0"/>
              </a:spcAft>
            </a:pPr>
            <a:r>
              <a:rPr lang="bg-BG" sz="2800" b="1" dirty="0" smtClean="0">
                <a:latin typeface="Times New Roman"/>
                <a:ea typeface="Times New Roman"/>
                <a:cs typeface="Times New Roman"/>
              </a:rPr>
              <a:t>     събиране </a:t>
            </a:r>
            <a:r>
              <a:rPr lang="bg-BG" sz="2800" b="1" dirty="0">
                <a:latin typeface="Times New Roman"/>
                <a:ea typeface="Times New Roman"/>
                <a:cs typeface="Times New Roman"/>
              </a:rPr>
              <a:t>на растения и животни в строго </a:t>
            </a:r>
            <a:endParaRPr lang="bg-BG" sz="2800" b="1" dirty="0" smtClean="0">
              <a:latin typeface="Times New Roman"/>
              <a:ea typeface="Times New Roman"/>
              <a:cs typeface="Times New Roman"/>
            </a:endParaRPr>
          </a:p>
          <a:p>
            <a:pPr>
              <a:lnSpc>
                <a:spcPct val="115000"/>
              </a:lnSpc>
              <a:spcAft>
                <a:spcPts val="0"/>
              </a:spcAft>
            </a:pPr>
            <a:r>
              <a:rPr lang="bg-BG" sz="2800" b="1" dirty="0" smtClean="0">
                <a:latin typeface="Times New Roman"/>
                <a:ea typeface="Times New Roman"/>
                <a:cs typeface="Times New Roman"/>
              </a:rPr>
              <a:t>     защитените </a:t>
            </a:r>
            <a:r>
              <a:rPr lang="bg-BG" sz="2800" b="1" dirty="0">
                <a:latin typeface="Times New Roman"/>
                <a:ea typeface="Times New Roman"/>
                <a:cs typeface="Times New Roman"/>
              </a:rPr>
              <a:t>територии, включително в </a:t>
            </a:r>
            <a:endParaRPr lang="bg-BG" sz="2800" b="1" dirty="0" smtClean="0">
              <a:latin typeface="Times New Roman"/>
              <a:ea typeface="Times New Roman"/>
              <a:cs typeface="Times New Roman"/>
            </a:endParaRPr>
          </a:p>
          <a:p>
            <a:pPr>
              <a:lnSpc>
                <a:spcPct val="115000"/>
              </a:lnSpc>
              <a:spcAft>
                <a:spcPts val="0"/>
              </a:spcAft>
            </a:pPr>
            <a:r>
              <a:rPr lang="bg-BG" sz="2800" b="1" dirty="0" smtClean="0">
                <a:latin typeface="Times New Roman"/>
                <a:ea typeface="Times New Roman"/>
                <a:cs typeface="Times New Roman"/>
              </a:rPr>
              <a:t>     морската </a:t>
            </a:r>
            <a:r>
              <a:rPr lang="bg-BG" sz="2800" b="1" dirty="0">
                <a:latin typeface="Times New Roman"/>
                <a:ea typeface="Times New Roman"/>
                <a:cs typeface="Times New Roman"/>
              </a:rPr>
              <a:t>акватория. </a:t>
            </a:r>
          </a:p>
          <a:p>
            <a:pPr marL="457200" indent="-457200">
              <a:lnSpc>
                <a:spcPct val="115000"/>
              </a:lnSpc>
              <a:spcAft>
                <a:spcPts val="0"/>
              </a:spcAft>
              <a:buFont typeface="Wingdings" panose="05000000000000000000" pitchFamily="2" charset="2"/>
              <a:buChar char="ü"/>
            </a:pPr>
            <a:r>
              <a:rPr lang="bg-BG" sz="2800" b="1" dirty="0">
                <a:latin typeface="Times New Roman"/>
                <a:ea typeface="Times New Roman"/>
                <a:cs typeface="Times New Roman"/>
              </a:rPr>
              <a:t>Дейностите свързани с развитие и</a:t>
            </a:r>
            <a:r>
              <a:rPr lang="bg-BG" sz="2800" b="1" dirty="0" smtClean="0">
                <a:latin typeface="Times New Roman"/>
                <a:ea typeface="Times New Roman"/>
                <a:cs typeface="Times New Roman"/>
              </a:rPr>
              <a:t>  разрастването </a:t>
            </a:r>
          </a:p>
          <a:p>
            <a:pPr>
              <a:lnSpc>
                <a:spcPct val="115000"/>
              </a:lnSpc>
              <a:spcAft>
                <a:spcPts val="0"/>
              </a:spcAft>
            </a:pPr>
            <a:r>
              <a:rPr lang="bg-BG" sz="2800" b="1" dirty="0" smtClean="0">
                <a:latin typeface="Times New Roman"/>
                <a:ea typeface="Times New Roman"/>
                <a:cs typeface="Times New Roman"/>
              </a:rPr>
              <a:t>    на </a:t>
            </a:r>
            <a:r>
              <a:rPr lang="bg-BG" sz="2800" b="1" dirty="0">
                <a:latin typeface="Times New Roman"/>
                <a:ea typeface="Times New Roman"/>
                <a:cs typeface="Times New Roman"/>
              </a:rPr>
              <a:t>туристическата дейност </a:t>
            </a:r>
            <a:r>
              <a:rPr lang="bg-BG" sz="2800" b="1" dirty="0" smtClean="0">
                <a:latin typeface="Times New Roman"/>
                <a:ea typeface="Times New Roman"/>
                <a:cs typeface="Times New Roman"/>
              </a:rPr>
              <a:t>.</a:t>
            </a:r>
            <a:endParaRPr lang="bg-BG" sz="2800" b="1" dirty="0">
              <a:latin typeface="Times New Roman"/>
              <a:ea typeface="Times New Roman"/>
              <a:cs typeface="Times New Roman"/>
            </a:endParaRPr>
          </a:p>
          <a:p>
            <a:pPr lvl="0">
              <a:lnSpc>
                <a:spcPct val="115000"/>
              </a:lnSpc>
            </a:pPr>
            <a:endParaRPr lang="bg-BG" sz="2800" b="1" dirty="0">
              <a:solidFill>
                <a:srgbClr val="FFFF00"/>
              </a:solidFill>
              <a:latin typeface="Times New Roman"/>
              <a:ea typeface="Times New Roman"/>
              <a:cs typeface="Times New Roman"/>
            </a:endParaRPr>
          </a:p>
        </p:txBody>
      </p:sp>
      <p:sp>
        <p:nvSpPr>
          <p:cNvPr id="4" name="AutoShape 20">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5" name="AutoShape 17">
            <a:hlinkClick r:id="rId3"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92351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20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ДЕЙНОСТИ\ДЕЙНОСТИ 2015-2016\Българево\DSCN34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366303" cy="6275436"/>
          </a:xfrm>
          <a:prstGeom prst="rect">
            <a:avLst/>
          </a:prstGeom>
          <a:noFill/>
          <a:extLst>
            <a:ext uri="{909E8E84-426E-40DD-AFC4-6F175D3DCCD1}">
              <a14:hiddenFill xmlns:a14="http://schemas.microsoft.com/office/drawing/2010/main">
                <a:solidFill>
                  <a:srgbClr val="FFFFFF"/>
                </a:solidFill>
              </a14:hiddenFill>
            </a:ext>
          </a:extLst>
        </p:spPr>
      </p:pic>
      <p:sp>
        <p:nvSpPr>
          <p:cNvPr id="2" name="Текстово поле 1"/>
          <p:cNvSpPr txBox="1"/>
          <p:nvPr/>
        </p:nvSpPr>
        <p:spPr>
          <a:xfrm>
            <a:off x="1259631" y="4365104"/>
            <a:ext cx="7574215" cy="707886"/>
          </a:xfrm>
          <a:prstGeom prst="rect">
            <a:avLst/>
          </a:prstGeom>
          <a:noFill/>
        </p:spPr>
        <p:txBody>
          <a:bodyPr wrap="square" rtlCol="0">
            <a:spAutoFit/>
          </a:bodyPr>
          <a:lstStyle/>
          <a:p>
            <a:r>
              <a:rPr lang="bg-BG" sz="4000" b="1" dirty="0" smtClean="0">
                <a:latin typeface="Times New Roman" panose="02020603050405020304" pitchFamily="18" charset="0"/>
                <a:cs typeface="Times New Roman" panose="02020603050405020304" pitchFamily="18" charset="0"/>
              </a:rPr>
              <a:t>Еколози от клуб „</a:t>
            </a:r>
            <a:r>
              <a:rPr lang="bg-BG" sz="4000" b="1" dirty="0" err="1" smtClean="0">
                <a:latin typeface="Times New Roman" panose="02020603050405020304" pitchFamily="18" charset="0"/>
                <a:cs typeface="Times New Roman" panose="02020603050405020304" pitchFamily="18" charset="0"/>
              </a:rPr>
              <a:t>Екопулс</a:t>
            </a:r>
            <a:r>
              <a:rPr lang="bg-BG" sz="4000" b="1" dirty="0" smtClean="0">
                <a:latin typeface="Times New Roman" panose="02020603050405020304" pitchFamily="18" charset="0"/>
                <a:cs typeface="Times New Roman" panose="02020603050405020304" pitchFamily="18" charset="0"/>
              </a:rPr>
              <a:t>“</a:t>
            </a:r>
            <a:endParaRPr lang="bg-BG" sz="4000" b="1" dirty="0">
              <a:latin typeface="Times New Roman" panose="02020603050405020304" pitchFamily="18" charset="0"/>
              <a:cs typeface="Times New Roman" panose="02020603050405020304" pitchFamily="18" charset="0"/>
            </a:endParaRPr>
          </a:p>
        </p:txBody>
      </p:sp>
      <p:sp>
        <p:nvSpPr>
          <p:cNvPr id="3" name="Правоъгълник с два заоблени срещуположни ъгъла 2"/>
          <p:cNvSpPr/>
          <p:nvPr/>
        </p:nvSpPr>
        <p:spPr bwMode="auto">
          <a:xfrm>
            <a:off x="755576" y="260648"/>
            <a:ext cx="7848872" cy="6048672"/>
          </a:xfrm>
          <a:prstGeom prst="round2DiagRect">
            <a:avLst/>
          </a:prstGeom>
          <a:solidFill>
            <a:schemeClr val="accent1">
              <a:alpha val="72000"/>
            </a:schemeClr>
          </a:solidFill>
          <a:ln w="9525" cap="flat" cmpd="sng" algn="ctr">
            <a:solidFill>
              <a:schemeClr val="tx1"/>
            </a:solidFill>
            <a:prstDash val="solid"/>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bg-BG" sz="2200" b="1" i="0" u="none" strike="noStrike" cap="all" normalizeH="0" dirty="0" smtClean="0">
                <a:ln>
                  <a:noFill/>
                </a:ln>
                <a:solidFill>
                  <a:srgbClr val="FFFF00"/>
                </a:solidFill>
                <a:effectLst/>
                <a:latin typeface="Arial" charset="0"/>
                <a:cs typeface="Arial" charset="0"/>
              </a:rPr>
              <a:t>Нашите действия:</a:t>
            </a:r>
          </a:p>
          <a:p>
            <a:pPr marL="0" marR="0" indent="0" algn="l" defTabSz="914400" rtl="0" eaLnBrk="1" fontAlgn="base" latinLnBrk="0" hangingPunct="1">
              <a:lnSpc>
                <a:spcPct val="100000"/>
              </a:lnSpc>
              <a:spcBef>
                <a:spcPct val="0"/>
              </a:spcBef>
              <a:spcAft>
                <a:spcPct val="0"/>
              </a:spcAft>
              <a:buClrTx/>
              <a:buSzTx/>
              <a:buFontTx/>
              <a:buNone/>
              <a:tabLst/>
            </a:pPr>
            <a:endParaRPr kumimoji="0" lang="bg-BG" sz="2200" b="1" i="0" u="none" strike="noStrike" cap="none" normalizeH="0" baseline="0" dirty="0" smtClean="0">
              <a:ln>
                <a:noFill/>
              </a:ln>
              <a:solidFill>
                <a:schemeClr val="accent6">
                  <a:lumMod val="50000"/>
                </a:schemeClr>
              </a:solidFill>
              <a:effectLst/>
              <a:latin typeface="Arial" charset="0"/>
              <a:cs typeface="Arial" charset="0"/>
            </a:endParaRPr>
          </a:p>
          <a:p>
            <a:pPr marL="285750" marR="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pPr>
            <a:r>
              <a:rPr lang="bg-BG" sz="2200" b="1" dirty="0" smtClean="0">
                <a:latin typeface="Arial" charset="0"/>
                <a:cs typeface="Arial" charset="0"/>
              </a:rPr>
              <a:t>Изучаваме биоразнообразието в родния край.</a:t>
            </a:r>
          </a:p>
          <a:p>
            <a:pPr marL="285750" marR="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pPr>
            <a:r>
              <a:rPr lang="bg-BG" sz="2200" b="1" dirty="0" smtClean="0">
                <a:latin typeface="Arial" charset="0"/>
                <a:cs typeface="Arial" charset="0"/>
              </a:rPr>
              <a:t>Срещи със специалисти и представителите на</a:t>
            </a:r>
          </a:p>
          <a:p>
            <a:pPr marR="0" algn="l" defTabSz="914400" rtl="0" eaLnBrk="1" fontAlgn="base" latinLnBrk="0" hangingPunct="1">
              <a:lnSpc>
                <a:spcPct val="100000"/>
              </a:lnSpc>
              <a:spcBef>
                <a:spcPct val="0"/>
              </a:spcBef>
              <a:spcAft>
                <a:spcPct val="0"/>
              </a:spcAft>
              <a:buClrTx/>
              <a:buSzTx/>
              <a:tabLst/>
            </a:pPr>
            <a:r>
              <a:rPr lang="bg-BG" sz="2200" b="1" dirty="0" smtClean="0">
                <a:latin typeface="Arial" charset="0"/>
                <a:cs typeface="Arial" charset="0"/>
              </a:rPr>
              <a:t>    различни организации.</a:t>
            </a:r>
          </a:p>
          <a:p>
            <a:pPr marL="285750" marR="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pPr>
            <a:r>
              <a:rPr kumimoji="0" lang="bg-BG" sz="2200" b="1" i="0" u="none" strike="noStrike" cap="none" normalizeH="0" baseline="0" dirty="0" smtClean="0">
                <a:ln>
                  <a:noFill/>
                </a:ln>
                <a:solidFill>
                  <a:schemeClr val="tx1"/>
                </a:solidFill>
                <a:effectLst/>
                <a:latin typeface="Arial" charset="0"/>
                <a:cs typeface="Arial" charset="0"/>
              </a:rPr>
              <a:t>Срещи с представителите</a:t>
            </a:r>
            <a:r>
              <a:rPr kumimoji="0" lang="bg-BG" sz="2200" b="1" i="0" u="none" strike="noStrike" cap="none" normalizeH="0" dirty="0" smtClean="0">
                <a:ln>
                  <a:noFill/>
                </a:ln>
                <a:solidFill>
                  <a:schemeClr val="tx1"/>
                </a:solidFill>
                <a:effectLst/>
                <a:latin typeface="Arial" charset="0"/>
                <a:cs typeface="Arial" charset="0"/>
              </a:rPr>
              <a:t> на Отдел Екология </a:t>
            </a:r>
          </a:p>
          <a:p>
            <a:pPr marR="0" algn="l" defTabSz="914400" rtl="0" eaLnBrk="1" fontAlgn="base" latinLnBrk="0" hangingPunct="1">
              <a:lnSpc>
                <a:spcPct val="100000"/>
              </a:lnSpc>
              <a:spcBef>
                <a:spcPct val="0"/>
              </a:spcBef>
              <a:spcAft>
                <a:spcPct val="0"/>
              </a:spcAft>
              <a:buClrTx/>
              <a:buSzTx/>
              <a:tabLst/>
            </a:pPr>
            <a:r>
              <a:rPr lang="bg-BG" sz="2200" b="1" dirty="0">
                <a:latin typeface="Arial" charset="0"/>
                <a:cs typeface="Arial" charset="0"/>
              </a:rPr>
              <a:t> </a:t>
            </a:r>
            <a:r>
              <a:rPr lang="bg-BG" sz="2200" b="1" dirty="0" smtClean="0">
                <a:latin typeface="Arial" charset="0"/>
                <a:cs typeface="Arial" charset="0"/>
              </a:rPr>
              <a:t>   </a:t>
            </a:r>
            <a:r>
              <a:rPr kumimoji="0" lang="bg-BG" sz="2200" b="1" i="0" u="none" strike="noStrike" cap="none" normalizeH="0" dirty="0" smtClean="0">
                <a:ln>
                  <a:noFill/>
                </a:ln>
                <a:solidFill>
                  <a:schemeClr val="tx1"/>
                </a:solidFill>
                <a:effectLst/>
                <a:latin typeface="Arial" charset="0"/>
                <a:cs typeface="Arial" charset="0"/>
              </a:rPr>
              <a:t>към Общината.</a:t>
            </a:r>
          </a:p>
          <a:p>
            <a:pPr marL="285750" marR="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pPr>
            <a:r>
              <a:rPr lang="bg-BG" sz="2200" b="1" dirty="0" smtClean="0">
                <a:latin typeface="Arial" charset="0"/>
                <a:cs typeface="Arial" charset="0"/>
              </a:rPr>
              <a:t>Изработване и разпространение на брошури</a:t>
            </a:r>
          </a:p>
          <a:p>
            <a:pPr marR="0" algn="l" defTabSz="914400" rtl="0" eaLnBrk="1" fontAlgn="base" latinLnBrk="0" hangingPunct="1">
              <a:lnSpc>
                <a:spcPct val="100000"/>
              </a:lnSpc>
              <a:spcBef>
                <a:spcPct val="0"/>
              </a:spcBef>
              <a:spcAft>
                <a:spcPct val="0"/>
              </a:spcAft>
              <a:buClrTx/>
              <a:buSzTx/>
              <a:tabLst/>
            </a:pPr>
            <a:r>
              <a:rPr lang="bg-BG" sz="2200" b="1" dirty="0" smtClean="0">
                <a:latin typeface="Arial" charset="0"/>
                <a:cs typeface="Arial" charset="0"/>
              </a:rPr>
              <a:t>за опазване на биоразнообразието на Черно море.</a:t>
            </a:r>
          </a:p>
          <a:p>
            <a:pPr marL="285750" lvl="0" indent="-285750" fontAlgn="base">
              <a:spcBef>
                <a:spcPct val="0"/>
              </a:spcBef>
              <a:spcAft>
                <a:spcPct val="0"/>
              </a:spcAft>
              <a:buFont typeface="Wingdings" panose="05000000000000000000" pitchFamily="2" charset="2"/>
              <a:buChar char="ü"/>
            </a:pPr>
            <a:r>
              <a:rPr lang="bg-BG" sz="2200" b="1" dirty="0">
                <a:solidFill>
                  <a:srgbClr val="FFFFFF"/>
                </a:solidFill>
                <a:latin typeface="Arial" charset="0"/>
                <a:cs typeface="Arial" charset="0"/>
              </a:rPr>
              <a:t>Акции за почистване</a:t>
            </a:r>
            <a:r>
              <a:rPr lang="bg-BG" sz="2200" b="1" dirty="0" smtClean="0">
                <a:solidFill>
                  <a:srgbClr val="FFFFFF"/>
                </a:solidFill>
                <a:latin typeface="Arial" charset="0"/>
                <a:cs typeface="Arial" charset="0"/>
              </a:rPr>
              <a:t>.</a:t>
            </a:r>
          </a:p>
          <a:p>
            <a:pPr marL="285750" lvl="0" indent="-285750" fontAlgn="base">
              <a:spcBef>
                <a:spcPct val="0"/>
              </a:spcBef>
              <a:spcAft>
                <a:spcPct val="0"/>
              </a:spcAft>
              <a:buFont typeface="Wingdings" panose="05000000000000000000" pitchFamily="2" charset="2"/>
              <a:buChar char="ü"/>
            </a:pPr>
            <a:r>
              <a:rPr lang="bg-BG" sz="2200" b="1" dirty="0">
                <a:solidFill>
                  <a:srgbClr val="FFFFFF"/>
                </a:solidFill>
                <a:latin typeface="Arial" charset="0"/>
                <a:cs typeface="Arial" charset="0"/>
              </a:rPr>
              <a:t>Организиране на Национални и регионални</a:t>
            </a:r>
          </a:p>
          <a:p>
            <a:pPr lvl="0" fontAlgn="base">
              <a:spcBef>
                <a:spcPct val="0"/>
              </a:spcBef>
              <a:spcAft>
                <a:spcPct val="0"/>
              </a:spcAft>
            </a:pPr>
            <a:r>
              <a:rPr lang="bg-BG" sz="2200" b="1" dirty="0">
                <a:solidFill>
                  <a:srgbClr val="FFFFFF"/>
                </a:solidFill>
                <a:latin typeface="Arial" charset="0"/>
                <a:cs typeface="Arial" charset="0"/>
              </a:rPr>
              <a:t>    конкурси.</a:t>
            </a:r>
          </a:p>
          <a:p>
            <a:pPr marL="342900" lvl="0" indent="-342900" fontAlgn="base">
              <a:spcBef>
                <a:spcPct val="0"/>
              </a:spcBef>
              <a:spcAft>
                <a:spcPct val="0"/>
              </a:spcAft>
              <a:buFont typeface="Wingdings" panose="05000000000000000000" pitchFamily="2" charset="2"/>
              <a:buChar char="ü"/>
            </a:pPr>
            <a:r>
              <a:rPr lang="bg-BG" sz="2200" b="1" dirty="0">
                <a:solidFill>
                  <a:srgbClr val="FFFFFF"/>
                </a:solidFill>
                <a:latin typeface="Arial" charset="0"/>
                <a:cs typeface="Arial" charset="0"/>
              </a:rPr>
              <a:t>Реализиране на екологични проекти</a:t>
            </a:r>
            <a:r>
              <a:rPr lang="bg-BG" sz="2200" b="1" dirty="0" smtClean="0">
                <a:solidFill>
                  <a:srgbClr val="FFFFFF"/>
                </a:solidFill>
                <a:latin typeface="Arial" charset="0"/>
                <a:cs typeface="Arial" charset="0"/>
              </a:rPr>
              <a:t>.</a:t>
            </a:r>
            <a:endParaRPr lang="bg-BG" sz="2200" b="1" dirty="0" smtClean="0">
              <a:latin typeface="Arial" charset="0"/>
              <a:cs typeface="Arial" charset="0"/>
            </a:endParaRPr>
          </a:p>
          <a:p>
            <a:pPr marL="285750" marR="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pPr>
            <a:r>
              <a:rPr kumimoji="0" lang="bg-BG" sz="2200" b="1" i="0" u="none" strike="noStrike" cap="none" normalizeH="0" baseline="0" dirty="0" smtClean="0">
                <a:ln>
                  <a:noFill/>
                </a:ln>
                <a:solidFill>
                  <a:schemeClr val="tx1"/>
                </a:solidFill>
                <a:effectLst/>
                <a:latin typeface="Arial" charset="0"/>
                <a:cs typeface="Arial" charset="0"/>
              </a:rPr>
              <a:t>Сътрудничество с местните медии.</a:t>
            </a:r>
          </a:p>
          <a:p>
            <a:pPr marL="285750" marR="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pPr>
            <a:endParaRPr kumimoji="0" lang="bg-BG" sz="1800" b="1" i="0" u="none" strike="noStrike" cap="none" normalizeH="0" baseline="0" dirty="0" smtClean="0">
              <a:ln>
                <a:noFill/>
              </a:ln>
              <a:solidFill>
                <a:schemeClr val="tx1"/>
              </a:solidFill>
              <a:effectLst/>
              <a:latin typeface="Arial" charset="0"/>
              <a:cs typeface="Arial" charset="0"/>
            </a:endParaRPr>
          </a:p>
        </p:txBody>
      </p:sp>
      <p:sp>
        <p:nvSpPr>
          <p:cNvPr id="5" name="AutoShape 20">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6" name="AutoShape 17">
            <a:hlinkClick r:id="rId3"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bg-BG" b="1" smtClean="0">
              <a:solidFill>
                <a:srgbClr val="FFFFFF"/>
              </a:solidFill>
              <a:latin typeface="Arial" charset="0"/>
              <a:cs typeface="Arial" charset="0"/>
            </a:endParaRPr>
          </a:p>
        </p:txBody>
      </p:sp>
    </p:spTree>
    <p:extLst>
      <p:ext uri="{BB962C8B-B14F-4D97-AF65-F5344CB8AC3E}">
        <p14:creationId xmlns:p14="http://schemas.microsoft.com/office/powerpoint/2010/main" val="58553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3" name="Picture 5" descr="Kaliakra_Ark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8135" name="Text Box 7"/>
          <p:cNvSpPr txBox="1">
            <a:spLocks noChangeArrowheads="1"/>
          </p:cNvSpPr>
          <p:nvPr/>
        </p:nvSpPr>
        <p:spPr bwMode="auto">
          <a:xfrm>
            <a:off x="3690727" y="1005281"/>
            <a:ext cx="4859981" cy="5678478"/>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Bef>
                <a:spcPct val="50000"/>
              </a:spcBef>
            </a:pPr>
            <a:r>
              <a:rPr lang="bg-BG" altLang="bg-BG" sz="2800" b="1" dirty="0">
                <a:solidFill>
                  <a:srgbClr val="000099"/>
                </a:solidFill>
                <a:latin typeface="Times New Roman" panose="02020603050405020304" pitchFamily="18" charset="0"/>
                <a:cs typeface="Times New Roman" panose="02020603050405020304" pitchFamily="18" charset="0"/>
              </a:rPr>
              <a:t>Използвана литература:</a:t>
            </a:r>
          </a:p>
          <a:p>
            <a:pPr>
              <a:spcBef>
                <a:spcPct val="50000"/>
              </a:spcBef>
              <a:buFontTx/>
              <a:buChar char="•"/>
            </a:pPr>
            <a:r>
              <a:rPr lang="bg-BG" altLang="bg-BG" sz="2800" b="1" dirty="0">
                <a:latin typeface="Times New Roman" panose="02020603050405020304" pitchFamily="18" charset="0"/>
                <a:cs typeface="Times New Roman" panose="02020603050405020304" pitchFamily="18" charset="0"/>
              </a:rPr>
              <a:t> ГИМ Каварна;</a:t>
            </a:r>
          </a:p>
          <a:p>
            <a:pPr>
              <a:spcBef>
                <a:spcPct val="50000"/>
              </a:spcBef>
              <a:buFontTx/>
              <a:buChar char="•"/>
            </a:pPr>
            <a:r>
              <a:rPr lang="bg-BG" altLang="bg-BG" sz="2800" b="1" dirty="0" smtClean="0">
                <a:latin typeface="Times New Roman" panose="02020603050405020304" pitchFamily="18" charset="0"/>
                <a:cs typeface="Times New Roman" panose="02020603050405020304" pitchFamily="18" charset="0"/>
              </a:rPr>
              <a:t>ИЦ с. Българево</a:t>
            </a:r>
            <a:endParaRPr lang="bg-BG" altLang="bg-BG" sz="2800" b="1" dirty="0">
              <a:latin typeface="Times New Roman" panose="02020603050405020304" pitchFamily="18" charset="0"/>
              <a:cs typeface="Times New Roman" panose="02020603050405020304" pitchFamily="18" charset="0"/>
            </a:endParaRPr>
          </a:p>
          <a:p>
            <a:pPr>
              <a:spcBef>
                <a:spcPct val="50000"/>
              </a:spcBef>
              <a:buFontTx/>
              <a:buChar char="•"/>
            </a:pPr>
            <a:r>
              <a:rPr lang="bg-BG" altLang="bg-BG" sz="2800" b="1" dirty="0">
                <a:latin typeface="Times New Roman" panose="02020603050405020304" pitchFamily="18" charset="0"/>
                <a:cs typeface="Times New Roman" panose="02020603050405020304" pitchFamily="18" charset="0"/>
              </a:rPr>
              <a:t>“Флора на Добруджа” – проф. Б. Китанов</a:t>
            </a:r>
          </a:p>
          <a:p>
            <a:pPr>
              <a:spcBef>
                <a:spcPct val="50000"/>
              </a:spcBef>
            </a:pPr>
            <a:r>
              <a:rPr lang="bg-BG" altLang="bg-BG" sz="2800" b="1" dirty="0">
                <a:latin typeface="Times New Roman" panose="02020603050405020304" pitchFamily="18" charset="0"/>
                <a:cs typeface="Times New Roman" panose="02020603050405020304" pitchFamily="18" charset="0"/>
              </a:rPr>
              <a:t>“Цветята на К</a:t>
            </a:r>
            <a:r>
              <a:rPr lang="bg-BG" altLang="bg-BG" sz="2800" b="1" dirty="0" smtClean="0">
                <a:latin typeface="Times New Roman" panose="02020603050405020304" pitchFamily="18" charset="0"/>
                <a:cs typeface="Times New Roman" panose="02020603050405020304" pitchFamily="18" charset="0"/>
              </a:rPr>
              <a:t>алиакра</a:t>
            </a:r>
            <a:r>
              <a:rPr lang="bg-BG" altLang="bg-BG" sz="2800" b="1" dirty="0">
                <a:latin typeface="Times New Roman" panose="02020603050405020304" pitchFamily="18" charset="0"/>
                <a:cs typeface="Times New Roman" panose="02020603050405020304" pitchFamily="18" charset="0"/>
              </a:rPr>
              <a:t>” – фотоалбум</a:t>
            </a:r>
          </a:p>
          <a:p>
            <a:pPr>
              <a:spcBef>
                <a:spcPct val="50000"/>
              </a:spcBef>
            </a:pPr>
            <a:r>
              <a:rPr lang="bg-BG" altLang="bg-BG" sz="2800" b="1" dirty="0" smtClean="0">
                <a:latin typeface="Times New Roman" panose="02020603050405020304" pitchFamily="18" charset="0"/>
                <a:cs typeface="Times New Roman" panose="02020603050405020304" pitchFamily="18" charset="0"/>
              </a:rPr>
              <a:t>Интернет</a:t>
            </a:r>
            <a:endParaRPr lang="bg-BG" altLang="bg-BG" sz="2800" b="1" dirty="0">
              <a:latin typeface="Times New Roman" panose="02020603050405020304" pitchFamily="18" charset="0"/>
              <a:cs typeface="Times New Roman" panose="02020603050405020304" pitchFamily="18" charset="0"/>
            </a:endParaRPr>
          </a:p>
          <a:p>
            <a:pPr>
              <a:spcBef>
                <a:spcPct val="50000"/>
              </a:spcBef>
              <a:buFontTx/>
              <a:buChar char="•"/>
            </a:pPr>
            <a:r>
              <a:rPr lang="bg-BG" altLang="bg-BG" sz="2800" b="1" dirty="0">
                <a:latin typeface="Times New Roman" panose="02020603050405020304" pitchFamily="18" charset="0"/>
                <a:cs typeface="Times New Roman" panose="02020603050405020304" pitchFamily="18" charset="0"/>
              </a:rPr>
              <a:t> Авторски снимки</a:t>
            </a:r>
          </a:p>
          <a:p>
            <a:pPr>
              <a:spcBef>
                <a:spcPct val="50000"/>
              </a:spcBef>
            </a:pPr>
            <a:endParaRPr lang="bg-BG" altLang="bg-BG" dirty="0"/>
          </a:p>
        </p:txBody>
      </p:sp>
      <p:sp>
        <p:nvSpPr>
          <p:cNvPr id="48136" name="AutoShape 8">
            <a:hlinkClick r:id="" action="ppaction://hlinkshowjump?jump=nextslide" highlightClick="1"/>
          </p:cNvPr>
          <p:cNvSpPr>
            <a:spLocks noChangeArrowheads="1"/>
          </p:cNvSpPr>
          <p:nvPr/>
        </p:nvSpPr>
        <p:spPr bwMode="auto">
          <a:xfrm>
            <a:off x="8496300" y="6499225"/>
            <a:ext cx="647700" cy="358775"/>
          </a:xfrm>
          <a:prstGeom prst="actionButtonForwardNex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sp>
        <p:nvSpPr>
          <p:cNvPr id="48137" name="AutoShape 9">
            <a:hlinkClick r:id="rId3" action="ppaction://hlinksldjump" highlightClick="1"/>
          </p:cNvPr>
          <p:cNvSpPr>
            <a:spLocks noChangeArrowheads="1"/>
          </p:cNvSpPr>
          <p:nvPr/>
        </p:nvSpPr>
        <p:spPr bwMode="auto">
          <a:xfrm>
            <a:off x="7885113" y="6524625"/>
            <a:ext cx="647700" cy="333375"/>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bg-BG"/>
          </a:p>
        </p:txBody>
      </p:sp>
      <p:pic>
        <p:nvPicPr>
          <p:cNvPr id="6" name="Picture 2"/>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r="4689" b="67982"/>
          <a:stretch/>
        </p:blipFill>
        <p:spPr bwMode="auto">
          <a:xfrm>
            <a:off x="-60914" y="0"/>
            <a:ext cx="9204914" cy="1189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41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tock.evgenidinev.com/photo/kaliakra-8453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76" y="15794"/>
            <a:ext cx="990442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6"/>
          <p:cNvSpPr>
            <a:spLocks noChangeArrowheads="1"/>
          </p:cNvSpPr>
          <p:nvPr/>
        </p:nvSpPr>
        <p:spPr bwMode="auto">
          <a:xfrm>
            <a:off x="1547664" y="548680"/>
            <a:ext cx="8675687" cy="1643527"/>
          </a:xfrm>
          <a:prstGeom prst="rect">
            <a:avLst/>
          </a:prstGeom>
          <a:blipFill>
            <a:blip r:embed="rId3"/>
            <a:tile tx="0" ty="0" sx="100000" sy="100000" flip="none" algn="tl"/>
          </a:blipFill>
          <a:ln>
            <a:noFill/>
          </a:ln>
          <a:effectLst>
            <a:glow rad="228600">
              <a:schemeClr val="accent1">
                <a:satMod val="175000"/>
                <a:alpha val="40000"/>
              </a:schemeClr>
            </a:glow>
            <a:reflection blurRad="6350" stA="50000" endA="295" endPos="92000" dist="101600" dir="5400000" sy="-100000" algn="bl" rotWithShape="0"/>
          </a:effectLst>
          <a:scene3d>
            <a:camera prst="perspectiveContrastingLeftFacing"/>
            <a:lightRig rig="threePt" dir="t"/>
          </a:scene3d>
          <a:sp3d>
            <a:bevelT/>
          </a:sp3d>
          <a:extLst/>
        </p:spPr>
        <p:txBody>
          <a:bodyPr>
            <a:spAutoFit/>
          </a:bodyPr>
          <a:lstStyle/>
          <a:p>
            <a:pPr algn="ctr">
              <a:lnSpc>
                <a:spcPct val="90000"/>
              </a:lnSpc>
              <a:spcBef>
                <a:spcPct val="20000"/>
              </a:spcBef>
            </a:pPr>
            <a:r>
              <a:rPr lang="bg-BG" altLang="bg-BG" sz="2400" b="1" dirty="0">
                <a:solidFill>
                  <a:srgbClr val="000099"/>
                </a:solidFill>
              </a:rPr>
              <a:t>Той е място, което наистина впечатлява. </a:t>
            </a:r>
          </a:p>
          <a:p>
            <a:pPr algn="ctr">
              <a:lnSpc>
                <a:spcPct val="90000"/>
              </a:lnSpc>
              <a:spcBef>
                <a:spcPct val="20000"/>
              </a:spcBef>
            </a:pPr>
            <a:r>
              <a:rPr lang="bg-BG" altLang="bg-BG" sz="2400" b="1" dirty="0">
                <a:solidFill>
                  <a:srgbClr val="000099"/>
                </a:solidFill>
              </a:rPr>
              <a:t>Свободен. Така се чувства човек,</a:t>
            </a:r>
          </a:p>
          <a:p>
            <a:pPr algn="ctr">
              <a:lnSpc>
                <a:spcPct val="90000"/>
              </a:lnSpc>
              <a:spcBef>
                <a:spcPct val="20000"/>
              </a:spcBef>
            </a:pPr>
            <a:r>
              <a:rPr lang="bg-BG" altLang="bg-BG" sz="2400" b="1" dirty="0">
                <a:solidFill>
                  <a:srgbClr val="000099"/>
                </a:solidFill>
              </a:rPr>
              <a:t> втренчил поглед в безкрая,</a:t>
            </a:r>
          </a:p>
          <a:p>
            <a:pPr algn="ctr">
              <a:lnSpc>
                <a:spcPct val="90000"/>
              </a:lnSpc>
              <a:spcBef>
                <a:spcPct val="20000"/>
              </a:spcBef>
            </a:pPr>
            <a:r>
              <a:rPr lang="bg-BG" altLang="bg-BG" sz="2400" b="1" dirty="0">
                <a:solidFill>
                  <a:srgbClr val="000099"/>
                </a:solidFill>
              </a:rPr>
              <a:t> опитващ се да погледне сякаш зад хоризонта</a:t>
            </a:r>
            <a:r>
              <a:rPr lang="bg-BG" altLang="bg-BG" sz="2400" dirty="0">
                <a:solidFill>
                  <a:schemeClr val="accent2"/>
                </a:solidFill>
              </a:rPr>
              <a:t>.</a:t>
            </a:r>
            <a:r>
              <a:rPr lang="bg-BG" altLang="bg-BG" sz="2400" b="0" dirty="0"/>
              <a:t> </a:t>
            </a:r>
          </a:p>
        </p:txBody>
      </p:sp>
      <p:sp>
        <p:nvSpPr>
          <p:cNvPr id="5" name="Текстово поле 6"/>
          <p:cNvSpPr txBox="1">
            <a:spLocks noChangeArrowheads="1"/>
          </p:cNvSpPr>
          <p:nvPr/>
        </p:nvSpPr>
        <p:spPr bwMode="auto">
          <a:xfrm>
            <a:off x="467544" y="4653136"/>
            <a:ext cx="2928938" cy="1754188"/>
          </a:xfrm>
          <a:prstGeom prst="rect">
            <a:avLst/>
          </a:prstGeom>
          <a:solidFill>
            <a:schemeClr val="accent1">
              <a:lumMod val="75000"/>
            </a:schemeClr>
          </a:solidFill>
          <a:ln>
            <a:noFill/>
          </a:ln>
          <a:scene3d>
            <a:camera prst="perspectiveContrastingRightFacing"/>
            <a:lightRig rig="threePt" dir="t"/>
          </a:scene3d>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bg-BG" altLang="bg-BG" sz="1800" b="1" dirty="0">
                <a:solidFill>
                  <a:srgbClr val="FFFFFF"/>
                </a:solidFill>
                <a:latin typeface="Calibri" pitchFamily="34" charset="0"/>
              </a:rPr>
              <a:t>ОУ”ЙОРДАН ЙОВКОВ”</a:t>
            </a:r>
          </a:p>
          <a:p>
            <a:pPr eaLnBrk="1" hangingPunct="1">
              <a:spcBef>
                <a:spcPct val="0"/>
              </a:spcBef>
              <a:buFontTx/>
              <a:buNone/>
            </a:pPr>
            <a:r>
              <a:rPr lang="bg-BG" altLang="bg-BG" sz="1800" b="1" dirty="0">
                <a:solidFill>
                  <a:srgbClr val="FFFFFF"/>
                </a:solidFill>
                <a:latin typeface="Calibri" pitchFamily="34" charset="0"/>
              </a:rPr>
              <a:t>гр. Каварна, </a:t>
            </a:r>
            <a:r>
              <a:rPr lang="bg-BG" altLang="bg-BG" sz="1800" b="1" dirty="0" err="1">
                <a:solidFill>
                  <a:srgbClr val="FFFFFF"/>
                </a:solidFill>
                <a:latin typeface="Calibri" pitchFamily="34" charset="0"/>
              </a:rPr>
              <a:t>обл</a:t>
            </a:r>
            <a:r>
              <a:rPr lang="bg-BG" altLang="bg-BG" sz="1800" b="1" dirty="0">
                <a:solidFill>
                  <a:srgbClr val="FFFFFF"/>
                </a:solidFill>
                <a:latin typeface="Calibri" pitchFamily="34" charset="0"/>
              </a:rPr>
              <a:t>. Добрич</a:t>
            </a:r>
          </a:p>
          <a:p>
            <a:pPr eaLnBrk="1" hangingPunct="1">
              <a:spcBef>
                <a:spcPct val="0"/>
              </a:spcBef>
              <a:buFontTx/>
              <a:buNone/>
            </a:pPr>
            <a:r>
              <a:rPr lang="bg-BG" altLang="bg-BG" sz="1800" b="1" dirty="0">
                <a:solidFill>
                  <a:srgbClr val="FFFFFF"/>
                </a:solidFill>
                <a:latin typeface="Calibri" pitchFamily="34" charset="0"/>
              </a:rPr>
              <a:t>ул. “Кирил и Методий” 17</a:t>
            </a:r>
          </a:p>
          <a:p>
            <a:pPr eaLnBrk="1" hangingPunct="1">
              <a:spcBef>
                <a:spcPct val="0"/>
              </a:spcBef>
              <a:buFontTx/>
              <a:buNone/>
            </a:pPr>
            <a:r>
              <a:rPr lang="bg-BG" altLang="bg-BG" sz="1800" b="1" dirty="0">
                <a:solidFill>
                  <a:srgbClr val="FFFFFF"/>
                </a:solidFill>
                <a:latin typeface="Calibri" pitchFamily="34" charset="0"/>
              </a:rPr>
              <a:t>тел: 0570/823-83; 830-79</a:t>
            </a:r>
          </a:p>
          <a:p>
            <a:pPr eaLnBrk="1" hangingPunct="1">
              <a:spcBef>
                <a:spcPct val="0"/>
              </a:spcBef>
              <a:buFontTx/>
              <a:buNone/>
            </a:pPr>
            <a:endParaRPr lang="bg-BG" altLang="bg-BG" sz="1800" b="1" dirty="0">
              <a:solidFill>
                <a:srgbClr val="FFFFFF"/>
              </a:solidFill>
              <a:latin typeface="Calibri" pitchFamily="34" charset="0"/>
            </a:endParaRPr>
          </a:p>
          <a:p>
            <a:pPr eaLnBrk="1" hangingPunct="1">
              <a:spcBef>
                <a:spcPct val="0"/>
              </a:spcBef>
              <a:buFontTx/>
              <a:buNone/>
            </a:pPr>
            <a:endParaRPr lang="bg-BG" altLang="bg-BG" sz="1800" dirty="0">
              <a:solidFill>
                <a:srgbClr val="000000"/>
              </a:solidFill>
              <a:latin typeface="Calibri" pitchFamily="34" charset="0"/>
            </a:endParaRPr>
          </a:p>
        </p:txBody>
      </p:sp>
      <p:sp>
        <p:nvSpPr>
          <p:cNvPr id="6" name="Текстово поле 2"/>
          <p:cNvSpPr txBox="1">
            <a:spLocks noChangeArrowheads="1"/>
          </p:cNvSpPr>
          <p:nvPr/>
        </p:nvSpPr>
        <p:spPr bwMode="auto">
          <a:xfrm>
            <a:off x="6117802" y="5657671"/>
            <a:ext cx="3572697" cy="1200329"/>
          </a:xfrm>
          <a:prstGeom prst="rect">
            <a:avLst/>
          </a:prstGeom>
          <a:solidFill>
            <a:schemeClr val="accent1">
              <a:lumMod val="75000"/>
            </a:schemeClr>
          </a:solidFill>
          <a:ln>
            <a:noFill/>
          </a:ln>
          <a:scene3d>
            <a:camera prst="perspectiveHeroicExtremeLeftFacing"/>
            <a:lightRig rig="threePt" dir="t"/>
          </a:scene3d>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bg-BG" altLang="bg-BG" sz="1600" b="1" cap="all" dirty="0" smtClean="0">
                <a:latin typeface="Times New Roman" panose="02020603050405020304" pitchFamily="18" charset="0"/>
                <a:cs typeface="Times New Roman" panose="02020603050405020304" pitchFamily="18" charset="0"/>
              </a:rPr>
              <a:t>РЪКОВОДИТЕЛ:</a:t>
            </a:r>
            <a:endParaRPr lang="en-US" altLang="bg-BG" sz="1600" b="1" cap="all" dirty="0" smtClean="0">
              <a:latin typeface="Times New Roman" panose="02020603050405020304" pitchFamily="18" charset="0"/>
              <a:cs typeface="Times New Roman" panose="02020603050405020304" pitchFamily="18" charset="0"/>
            </a:endParaRPr>
          </a:p>
          <a:p>
            <a:pPr eaLnBrk="1" hangingPunct="1">
              <a:spcBef>
                <a:spcPct val="0"/>
              </a:spcBef>
              <a:buFontTx/>
              <a:buNone/>
              <a:defRPr/>
            </a:pPr>
            <a:r>
              <a:rPr lang="bg-BG" altLang="bg-BG" sz="2000" b="1" cap="all" dirty="0" smtClean="0">
                <a:latin typeface="Times New Roman" panose="02020603050405020304" pitchFamily="18" charset="0"/>
                <a:cs typeface="Times New Roman" panose="02020603050405020304" pitchFamily="18" charset="0"/>
              </a:rPr>
              <a:t>Антония Ангелова</a:t>
            </a:r>
          </a:p>
          <a:p>
            <a:pPr eaLnBrk="1" hangingPunct="1">
              <a:spcBef>
                <a:spcPct val="0"/>
              </a:spcBef>
              <a:buFontTx/>
              <a:buNone/>
              <a:defRPr/>
            </a:pPr>
            <a:r>
              <a:rPr lang="en-US" altLang="bg-BG" sz="1800" b="1" dirty="0" smtClean="0">
                <a:latin typeface="Times New Roman" panose="02020603050405020304" pitchFamily="18" charset="0"/>
                <a:cs typeface="Times New Roman" panose="02020603050405020304" pitchFamily="18" charset="0"/>
              </a:rPr>
              <a:t>E-mail: </a:t>
            </a:r>
            <a:r>
              <a:rPr lang="en-US" altLang="bg-BG" sz="1800" b="1" dirty="0" smtClean="0">
                <a:latin typeface="Times New Roman" panose="02020603050405020304" pitchFamily="18" charset="0"/>
                <a:cs typeface="Times New Roman" panose="02020603050405020304" pitchFamily="18" charset="0"/>
                <a:hlinkClick r:id="rId4"/>
              </a:rPr>
              <a:t>antonia_06@abv.bg</a:t>
            </a:r>
            <a:endParaRPr lang="bg-BG" altLang="bg-BG" sz="1800" b="1" dirty="0" smtClean="0">
              <a:latin typeface="Times New Roman" panose="02020603050405020304" pitchFamily="18" charset="0"/>
              <a:cs typeface="Times New Roman" panose="02020603050405020304" pitchFamily="18" charset="0"/>
            </a:endParaRPr>
          </a:p>
          <a:p>
            <a:pPr eaLnBrk="1" hangingPunct="1">
              <a:spcBef>
                <a:spcPct val="0"/>
              </a:spcBef>
              <a:buFontTx/>
              <a:buNone/>
              <a:defRPr/>
            </a:pPr>
            <a:r>
              <a:rPr lang="bg-BG" altLang="bg-BG" sz="1800" b="1" dirty="0" smtClean="0">
                <a:latin typeface="Times New Roman" panose="02020603050405020304" pitchFamily="18" charset="0"/>
                <a:cs typeface="Times New Roman" panose="02020603050405020304" pitchFamily="18" charset="0"/>
              </a:rPr>
              <a:t>Тел: 0885353798</a:t>
            </a:r>
          </a:p>
        </p:txBody>
      </p:sp>
    </p:spTree>
    <p:extLst>
      <p:ext uri="{BB962C8B-B14F-4D97-AF65-F5344CB8AC3E}">
        <p14:creationId xmlns:p14="http://schemas.microsoft.com/office/powerpoint/2010/main" val="110740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S001159439">
  <a:themeElements>
    <a:clrScheme name="TS001159439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TS001159439">
      <a:majorFont>
        <a:latin typeface="Palatino Linotype"/>
        <a:ea typeface=""/>
        <a:cs typeface=""/>
      </a:majorFont>
      <a:minorFont>
        <a:latin typeface="Palatino Linotype"/>
        <a:ea typeface=""/>
        <a:cs typeface=""/>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bg-BG" altLang="bg-BG"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bg-BG" altLang="bg-BG"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TS00115943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S001159439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S001159439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S001159439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S001159439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S001159439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S001159439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S001159439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S001159439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S001159439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S001159439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S001159439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Ръководител">
  <a:themeElements>
    <a:clrScheme name="Ръководител">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Ръководител">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Ръководител">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949</TotalTime>
  <Words>1761</Words>
  <Application>Microsoft Office PowerPoint</Application>
  <PresentationFormat>Презентация на цял екран (4:3)</PresentationFormat>
  <Paragraphs>242</Paragraphs>
  <Slides>25</Slides>
  <Notes>15</Notes>
  <HiddenSlides>0</HiddenSlides>
  <MMClips>1</MMClips>
  <ScaleCrop>false</ScaleCrop>
  <HeadingPairs>
    <vt:vector size="4" baseType="variant">
      <vt:variant>
        <vt:lpstr>Тема</vt:lpstr>
      </vt:variant>
      <vt:variant>
        <vt:i4>4</vt:i4>
      </vt:variant>
      <vt:variant>
        <vt:lpstr>Заглавия на слайдовете</vt:lpstr>
      </vt:variant>
      <vt:variant>
        <vt:i4>25</vt:i4>
      </vt:variant>
    </vt:vector>
  </HeadingPairs>
  <TitlesOfParts>
    <vt:vector size="29" baseType="lpstr">
      <vt:lpstr>Остин</vt:lpstr>
      <vt:lpstr>Office тема</vt:lpstr>
      <vt:lpstr>TS001159439</vt:lpstr>
      <vt:lpstr>Ръководител</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Климат</vt:lpstr>
      <vt:lpstr>Презентация на PowerPoint</vt:lpstr>
      <vt:lpstr>ФЛОРА</vt:lpstr>
      <vt:lpstr>Презентация на PowerPoint</vt:lpstr>
      <vt:lpstr>Презентация на PowerPoint</vt:lpstr>
      <vt:lpstr>Презентация на PowerPoint</vt:lpstr>
      <vt:lpstr>ЗЕМНОВОДНИ И ВЛЕЧУГИ</vt:lpstr>
      <vt:lpstr>ЗМИИ</vt:lpstr>
      <vt:lpstr>ПТИЦИТЕ НА КАЛИАКРА</vt:lpstr>
      <vt:lpstr>Презентация на PowerPoint</vt:lpstr>
      <vt:lpstr>Презентация на PowerPoint</vt:lpstr>
      <vt:lpstr>БОЗАЙНИЦИ</vt:lpstr>
      <vt:lpstr>Морски бозайници</vt:lpstr>
      <vt:lpstr>Морски бозайници</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creator>LENOVO</dc:creator>
  <cp:lastModifiedBy>LENOVO</cp:lastModifiedBy>
  <cp:revision>72</cp:revision>
  <dcterms:created xsi:type="dcterms:W3CDTF">2015-10-30T10:30:01Z</dcterms:created>
  <dcterms:modified xsi:type="dcterms:W3CDTF">2015-11-06T13:17:45Z</dcterms:modified>
</cp:coreProperties>
</file>