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6" r:id="rId3"/>
    <p:sldId id="277" r:id="rId4"/>
    <p:sldId id="278" r:id="rId5"/>
    <p:sldId id="258" r:id="rId6"/>
    <p:sldId id="257" r:id="rId7"/>
    <p:sldId id="259" r:id="rId8"/>
    <p:sldId id="260" r:id="rId9"/>
    <p:sldId id="261" r:id="rId10"/>
    <p:sldId id="262" r:id="rId11"/>
    <p:sldId id="263" r:id="rId12"/>
    <p:sldId id="265" r:id="rId13"/>
    <p:sldId id="264" r:id="rId14"/>
    <p:sldId id="266" r:id="rId15"/>
    <p:sldId id="267" r:id="rId16"/>
    <p:sldId id="268" r:id="rId17"/>
    <p:sldId id="269" r:id="rId18"/>
    <p:sldId id="270" r:id="rId19"/>
    <p:sldId id="282" r:id="rId20"/>
    <p:sldId id="283" r:id="rId21"/>
    <p:sldId id="286" r:id="rId22"/>
    <p:sldId id="285" r:id="rId23"/>
    <p:sldId id="271" r:id="rId24"/>
    <p:sldId id="272" r:id="rId25"/>
    <p:sldId id="289" r:id="rId26"/>
    <p:sldId id="288" r:id="rId27"/>
    <p:sldId id="294" r:id="rId28"/>
    <p:sldId id="297" r:id="rId29"/>
    <p:sldId id="299" r:id="rId30"/>
    <p:sldId id="273" r:id="rId31"/>
    <p:sldId id="275" r:id="rId32"/>
    <p:sldId id="279" r:id="rId33"/>
    <p:sldId id="281" r:id="rId34"/>
    <p:sldId id="274" r:id="rId35"/>
    <p:sldId id="284" r:id="rId36"/>
    <p:sldId id="291" r:id="rId37"/>
    <p:sldId id="300" r:id="rId38"/>
    <p:sldId id="292" r:id="rId3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9D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ProPowerPoint\Шаблоны\В работе\Ранняя осень\Ran_ose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743"/>
            <a:ext cx="7772400" cy="1125488"/>
          </a:xfrm>
        </p:spPr>
        <p:txBody>
          <a:bodyPr>
            <a:normAutofit/>
          </a:bodyPr>
          <a:lstStyle>
            <a:lvl1pPr>
              <a:defRPr sz="4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805264"/>
            <a:ext cx="6400800" cy="864096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ProPowerPoint\Шаблоны\В работе\Ранняя осень\RanOsenSlid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4763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1547813" y="274638"/>
            <a:ext cx="7272337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1547813" y="1600200"/>
            <a:ext cx="7138987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9" name="TextBox 6"/>
          <p:cNvSpPr txBox="1">
            <a:spLocks noChangeArrowheads="1"/>
          </p:cNvSpPr>
          <p:nvPr/>
        </p:nvSpPr>
        <p:spPr bwMode="auto">
          <a:xfrm>
            <a:off x="7602538" y="6550025"/>
            <a:ext cx="15287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sz="1400" smtClean="0">
                <a:solidFill>
                  <a:srgbClr val="C4BD97"/>
                </a:solidFill>
                <a:latin typeface="Ariston" pitchFamily="66" charset="0"/>
              </a:rPr>
              <a:t>ProPowerPoint.ru</a:t>
            </a:r>
            <a:endParaRPr lang="ru-RU" sz="1400" smtClean="0">
              <a:solidFill>
                <a:srgbClr val="C4BD97"/>
              </a:solidFill>
              <a:latin typeface="Ariston" pitchFamily="6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ouchirpan@abv.b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12553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3200" dirty="0" smtClean="0"/>
              <a:t>КОНКУРС </a:t>
            </a:r>
            <a:br>
              <a:rPr lang="bg-BG" sz="3200" dirty="0" smtClean="0"/>
            </a:br>
            <a:r>
              <a:rPr lang="bg-BG" sz="2800" dirty="0" smtClean="0"/>
              <a:t>ЗА УЧЕНИЧЕСКА ПРЕЗЕНТАЦИЯ НА ТЕМА:</a:t>
            </a:r>
            <a:endParaRPr lang="ru-RU" sz="2800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805488"/>
            <a:ext cx="9144000" cy="8636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„Застрашени </a:t>
            </a:r>
            <a:r>
              <a:rPr lang="bg-BG" sz="4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видове в моя роден </a:t>
            </a:r>
            <a:r>
              <a:rPr lang="bg-BG" sz="4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край“</a:t>
            </a:r>
            <a:endParaRPr lang="ru-RU" sz="400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изтеглен файл.jpg"/>
          <p:cNvPicPr>
            <a:picLocks noChangeAspect="1"/>
          </p:cNvPicPr>
          <p:nvPr/>
        </p:nvPicPr>
        <p:blipFill>
          <a:blip r:embed="rId2">
            <a:lum bright="40000" contrast="-40000"/>
          </a:blip>
          <a:stretch>
            <a:fillRect/>
          </a:stretch>
        </p:blipFill>
        <p:spPr>
          <a:xfrm>
            <a:off x="-35751" y="-58954"/>
            <a:ext cx="9179751" cy="6916953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15616" y="25590"/>
            <a:ext cx="7272337" cy="739114"/>
          </a:xfrm>
        </p:spPr>
        <p:txBody>
          <a:bodyPr/>
          <a:lstStyle/>
          <a:p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sz="2400" b="1" dirty="0" smtClean="0"/>
              <a:t>Ние сме:</a:t>
            </a:r>
            <a:r>
              <a:rPr lang="bg-BG" sz="2400" b="1" dirty="0"/>
              <a:t/>
            </a:r>
            <a:br>
              <a:rPr lang="bg-BG" sz="2400" b="1" dirty="0"/>
            </a:br>
            <a:r>
              <a:rPr lang="bg-BG" sz="2400" dirty="0" smtClean="0"/>
              <a:t/>
            </a:r>
            <a:br>
              <a:rPr lang="bg-BG" sz="2400" dirty="0" smtClean="0"/>
            </a:br>
            <a:r>
              <a:rPr lang="bg-BG" dirty="0" smtClean="0"/>
              <a:t/>
            </a:r>
            <a:br>
              <a:rPr lang="bg-BG" dirty="0" smtClean="0"/>
            </a:br>
            <a:endParaRPr lang="bg-BG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341656" y="476672"/>
            <a:ext cx="84249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dirty="0" smtClean="0"/>
              <a:t>Елена </a:t>
            </a:r>
            <a:r>
              <a:rPr lang="bg-BG" sz="2000" b="1" dirty="0" err="1" smtClean="0"/>
              <a:t>Теодорова</a:t>
            </a:r>
            <a:r>
              <a:rPr lang="bg-BG" sz="2000" b="1" dirty="0" smtClean="0"/>
              <a:t> Тотева – 5а клас – 11 годишна</a:t>
            </a:r>
          </a:p>
          <a:p>
            <a:pPr algn="ctr"/>
            <a:r>
              <a:rPr lang="bg-BG" sz="2000" b="1" dirty="0" smtClean="0"/>
              <a:t>Десислава </a:t>
            </a:r>
            <a:r>
              <a:rPr lang="bg-BG" sz="2000" b="1" dirty="0" err="1" smtClean="0"/>
              <a:t>Пламенова</a:t>
            </a:r>
            <a:r>
              <a:rPr lang="bg-BG" sz="2000" b="1" dirty="0" smtClean="0"/>
              <a:t> Илиева – 5б клас – 11 годишна</a:t>
            </a:r>
          </a:p>
          <a:p>
            <a:pPr algn="ctr"/>
            <a:r>
              <a:rPr lang="bg-BG" sz="2000" b="1" dirty="0" smtClean="0"/>
              <a:t>Мария </a:t>
            </a:r>
            <a:r>
              <a:rPr lang="bg-BG" sz="2000" b="1" dirty="0" err="1" smtClean="0"/>
              <a:t>Марианова</a:t>
            </a:r>
            <a:r>
              <a:rPr lang="bg-BG" sz="2000" b="1" dirty="0" smtClean="0"/>
              <a:t> Георгиева – 5б клас – 11 годишна</a:t>
            </a:r>
          </a:p>
          <a:p>
            <a:pPr algn="ctr"/>
            <a:r>
              <a:rPr lang="bg-BG" sz="2000" b="1" dirty="0" smtClean="0"/>
              <a:t>Страхил Стефанов Чернев - 5б клас – 11 годишен</a:t>
            </a:r>
          </a:p>
          <a:p>
            <a:pPr algn="ctr"/>
            <a:r>
              <a:rPr lang="bg-BG" sz="2000" b="1" dirty="0" smtClean="0"/>
              <a:t>Десислава Велкова </a:t>
            </a:r>
            <a:r>
              <a:rPr lang="bg-BG" sz="2000" b="1" dirty="0" err="1" smtClean="0"/>
              <a:t>Малешкова</a:t>
            </a:r>
            <a:r>
              <a:rPr lang="bg-BG" sz="2000" b="1" dirty="0" smtClean="0"/>
              <a:t> – 5в клас – 11 годишна</a:t>
            </a:r>
          </a:p>
          <a:p>
            <a:pPr algn="ctr"/>
            <a:r>
              <a:rPr lang="bg-BG" sz="2000" b="1" dirty="0" smtClean="0"/>
              <a:t>Елмира Иванова Танева – 5в клас – 11 годишна</a:t>
            </a:r>
          </a:p>
          <a:p>
            <a:pPr algn="ctr"/>
            <a:r>
              <a:rPr lang="bg-BG" sz="2000" b="1" dirty="0" smtClean="0"/>
              <a:t> Александра Красимирова Костадинова – 10б клас – 16 годишна -</a:t>
            </a:r>
          </a:p>
          <a:p>
            <a:pPr algn="ctr"/>
            <a:r>
              <a:rPr lang="bg-BG" sz="2000" b="1" dirty="0" smtClean="0"/>
              <a:t> профил „</a:t>
            </a:r>
            <a:r>
              <a:rPr lang="bg-BG" sz="2000" b="1" dirty="0" err="1" smtClean="0"/>
              <a:t>Природоматематически</a:t>
            </a:r>
            <a:r>
              <a:rPr lang="bg-BG" sz="2000" b="1" dirty="0" smtClean="0"/>
              <a:t> – биология“</a:t>
            </a:r>
          </a:p>
          <a:p>
            <a:pPr algn="ctr"/>
            <a:r>
              <a:rPr lang="bg-BG" sz="2000" b="1" dirty="0" smtClean="0"/>
              <a:t> Атанас Тодоров </a:t>
            </a:r>
            <a:r>
              <a:rPr lang="bg-BG" sz="2000" b="1" dirty="0" err="1" smtClean="0"/>
              <a:t>Бодуков</a:t>
            </a:r>
            <a:r>
              <a:rPr lang="bg-BG" sz="2000" b="1" dirty="0" smtClean="0"/>
              <a:t> – 10б клас -  16 годишен - </a:t>
            </a:r>
          </a:p>
          <a:p>
            <a:pPr algn="ctr"/>
            <a:r>
              <a:rPr lang="bg-BG" sz="2000" b="1" dirty="0" smtClean="0"/>
              <a:t>профил „</a:t>
            </a:r>
            <a:r>
              <a:rPr lang="bg-BG" sz="2000" b="1" dirty="0" err="1" smtClean="0"/>
              <a:t>Природоматематически</a:t>
            </a:r>
            <a:r>
              <a:rPr lang="bg-BG" sz="2000" b="1" dirty="0" smtClean="0"/>
              <a:t> –биология“</a:t>
            </a:r>
          </a:p>
          <a:p>
            <a:pPr algn="ctr"/>
            <a:r>
              <a:rPr lang="bg-BG" sz="2000" b="1" dirty="0" smtClean="0"/>
              <a:t>Цветелина </a:t>
            </a:r>
            <a:r>
              <a:rPr lang="bg-BG" sz="2000" b="1" dirty="0" err="1" smtClean="0"/>
              <a:t>Ивайлова</a:t>
            </a:r>
            <a:r>
              <a:rPr lang="bg-BG" sz="2000" b="1" dirty="0" smtClean="0"/>
              <a:t> Проданова – 10б клас -  16 годишна -</a:t>
            </a:r>
          </a:p>
          <a:p>
            <a:pPr algn="ctr"/>
            <a:r>
              <a:rPr lang="bg-BG" sz="2000" b="1" dirty="0" smtClean="0"/>
              <a:t> профил „</a:t>
            </a:r>
            <a:r>
              <a:rPr lang="bg-BG" sz="2000" b="1" dirty="0" err="1" smtClean="0"/>
              <a:t>Природоматематически</a:t>
            </a:r>
            <a:r>
              <a:rPr lang="bg-BG" sz="2000" b="1" dirty="0" smtClean="0"/>
              <a:t> – биология“   </a:t>
            </a:r>
            <a:endParaRPr lang="bg-BG" sz="2000" b="1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467544" y="4397048"/>
            <a:ext cx="7848872" cy="255454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bg-BG" sz="2000" b="1" dirty="0" smtClean="0">
                <a:latin typeface="+mn-lt"/>
              </a:rPr>
              <a:t>СОУ „Пейо </a:t>
            </a:r>
            <a:r>
              <a:rPr lang="bg-BG" sz="2000" b="1" dirty="0" err="1">
                <a:latin typeface="+mn-lt"/>
              </a:rPr>
              <a:t>К</a:t>
            </a:r>
            <a:r>
              <a:rPr lang="bg-BG" sz="2000" b="1" dirty="0" err="1" smtClean="0">
                <a:latin typeface="+mn-lt"/>
              </a:rPr>
              <a:t>рачолов</a:t>
            </a:r>
            <a:r>
              <a:rPr lang="bg-BG" sz="2000" b="1" dirty="0" smtClean="0">
                <a:latin typeface="+mn-lt"/>
              </a:rPr>
              <a:t> Яворов“ </a:t>
            </a:r>
          </a:p>
          <a:p>
            <a:pPr algn="ctr"/>
            <a:r>
              <a:rPr lang="bg-BG" sz="2000" b="1" dirty="0" smtClean="0">
                <a:latin typeface="+mn-lt"/>
              </a:rPr>
              <a:t>гр.Чирпан – 6200</a:t>
            </a:r>
          </a:p>
          <a:p>
            <a:pPr algn="ctr"/>
            <a:r>
              <a:rPr lang="bg-BG" sz="2000" b="1" dirty="0">
                <a:latin typeface="+mn-lt"/>
              </a:rPr>
              <a:t>у</a:t>
            </a:r>
            <a:r>
              <a:rPr lang="bg-BG" sz="2000" b="1" dirty="0" smtClean="0">
                <a:latin typeface="+mn-lt"/>
              </a:rPr>
              <a:t>л. „Пейо </a:t>
            </a:r>
            <a:r>
              <a:rPr lang="bg-BG" sz="2000" b="1" dirty="0" err="1" smtClean="0">
                <a:latin typeface="+mn-lt"/>
              </a:rPr>
              <a:t>Крачолов</a:t>
            </a:r>
            <a:r>
              <a:rPr lang="bg-BG" sz="2000" b="1" dirty="0" smtClean="0">
                <a:latin typeface="+mn-lt"/>
              </a:rPr>
              <a:t> Яворов“ №6</a:t>
            </a:r>
          </a:p>
          <a:p>
            <a:pPr algn="ctr"/>
            <a:r>
              <a:rPr lang="bg-BG" sz="2000" b="1" dirty="0">
                <a:latin typeface="+mn-lt"/>
                <a:ea typeface="Times New Roman"/>
              </a:rPr>
              <a:t>Директор</a:t>
            </a:r>
            <a:r>
              <a:rPr lang="bg-BG" sz="2000" b="1" dirty="0" smtClean="0">
                <a:latin typeface="+mn-lt"/>
                <a:ea typeface="Times New Roman"/>
              </a:rPr>
              <a:t>: тел</a:t>
            </a:r>
            <a:r>
              <a:rPr lang="bg-BG" sz="2000" b="1" dirty="0">
                <a:latin typeface="+mn-lt"/>
                <a:ea typeface="Times New Roman"/>
              </a:rPr>
              <a:t>./</a:t>
            </a:r>
            <a:r>
              <a:rPr lang="bg-BG" sz="2000" b="1" dirty="0" smtClean="0">
                <a:latin typeface="+mn-lt"/>
                <a:ea typeface="Times New Roman"/>
              </a:rPr>
              <a:t>факс(0416)94496; </a:t>
            </a:r>
            <a:r>
              <a:rPr lang="bg-BG" sz="2000" b="1" dirty="0" smtClean="0">
                <a:latin typeface="+mn-lt"/>
              </a:rPr>
              <a:t> </a:t>
            </a:r>
            <a:r>
              <a:rPr lang="en-US" sz="2000" b="1" u="sng" dirty="0" err="1" smtClean="0">
                <a:solidFill>
                  <a:srgbClr val="000000"/>
                </a:solidFill>
                <a:latin typeface="+mn-lt"/>
                <a:ea typeface="Times New Roman"/>
                <a:hlinkClick r:id="rId3"/>
              </a:rPr>
              <a:t>souchirpan</a:t>
            </a:r>
            <a:r>
              <a:rPr lang="bg-BG" sz="2000" b="1" u="sng" dirty="0">
                <a:solidFill>
                  <a:srgbClr val="000000"/>
                </a:solidFill>
                <a:latin typeface="+mn-lt"/>
                <a:ea typeface="Times New Roman"/>
                <a:hlinkClick r:id="rId3"/>
              </a:rPr>
              <a:t>@</a:t>
            </a:r>
            <a:r>
              <a:rPr lang="en-US" sz="2000" b="1" u="sng" dirty="0" err="1">
                <a:solidFill>
                  <a:srgbClr val="000000"/>
                </a:solidFill>
                <a:latin typeface="+mn-lt"/>
                <a:ea typeface="Times New Roman"/>
                <a:hlinkClick r:id="rId3"/>
              </a:rPr>
              <a:t>abv</a:t>
            </a:r>
            <a:r>
              <a:rPr lang="bg-BG" sz="2000" b="1" u="sng" dirty="0">
                <a:solidFill>
                  <a:srgbClr val="000000"/>
                </a:solidFill>
                <a:latin typeface="+mn-lt"/>
                <a:ea typeface="Times New Roman"/>
                <a:hlinkClick r:id="rId3"/>
              </a:rPr>
              <a:t>.</a:t>
            </a:r>
            <a:r>
              <a:rPr lang="en-US" sz="2000" b="1" u="sng" dirty="0" err="1" smtClean="0">
                <a:solidFill>
                  <a:srgbClr val="000000"/>
                </a:solidFill>
                <a:latin typeface="+mn-lt"/>
                <a:ea typeface="Times New Roman"/>
                <a:hlinkClick r:id="rId3"/>
              </a:rPr>
              <a:t>bg</a:t>
            </a:r>
            <a:endParaRPr lang="en-US" sz="2000" b="1" u="sng" dirty="0" smtClean="0">
              <a:solidFill>
                <a:srgbClr val="000000"/>
              </a:solidFill>
              <a:latin typeface="+mn-lt"/>
              <a:ea typeface="Times New Roman"/>
            </a:endParaRPr>
          </a:p>
          <a:p>
            <a:pPr algn="ctr"/>
            <a:endParaRPr lang="bg-BG" sz="2000" b="1" u="sng" dirty="0" smtClean="0">
              <a:solidFill>
                <a:srgbClr val="000000"/>
              </a:solidFill>
              <a:latin typeface="+mn-lt"/>
              <a:ea typeface="Times New Roman"/>
            </a:endParaRPr>
          </a:p>
          <a:p>
            <a:pPr algn="ctr"/>
            <a:r>
              <a:rPr lang="bg-BG" sz="2000" b="1" dirty="0" smtClean="0">
                <a:solidFill>
                  <a:srgbClr val="000000"/>
                </a:solidFill>
                <a:latin typeface="+mn-lt"/>
                <a:ea typeface="Times New Roman"/>
              </a:rPr>
              <a:t>Ръководител: Гергана Добрева – старши учител по физика</a:t>
            </a:r>
          </a:p>
          <a:p>
            <a:pPr algn="ctr"/>
            <a:r>
              <a:rPr lang="en-US" sz="2000" b="1" dirty="0" err="1" smtClean="0">
                <a:solidFill>
                  <a:srgbClr val="000000"/>
                </a:solidFill>
                <a:latin typeface="+mn-lt"/>
                <a:ea typeface="Times New Roman"/>
              </a:rPr>
              <a:t>gsm</a:t>
            </a:r>
            <a:r>
              <a:rPr lang="bg-BG" sz="2000" b="1" dirty="0" smtClean="0">
                <a:solidFill>
                  <a:srgbClr val="000000"/>
                </a:solidFill>
                <a:latin typeface="+mn-lt"/>
                <a:ea typeface="Times New Roman"/>
              </a:rPr>
              <a:t>: 0878629438; </a:t>
            </a:r>
            <a:r>
              <a:rPr lang="en-US" sz="2000" b="1" dirty="0" smtClean="0">
                <a:solidFill>
                  <a:srgbClr val="000000"/>
                </a:solidFill>
                <a:latin typeface="+mn-lt"/>
                <a:ea typeface="Times New Roman"/>
              </a:rPr>
              <a:t>ain6tain_12@abv.bg</a:t>
            </a:r>
            <a:endParaRPr lang="bg-BG" sz="2000" b="1" dirty="0">
              <a:latin typeface="+mn-lt"/>
              <a:ea typeface="Times New Roman"/>
            </a:endParaRPr>
          </a:p>
          <a:p>
            <a:pPr algn="just"/>
            <a:endParaRPr lang="bg-BG" sz="2000" b="1" dirty="0"/>
          </a:p>
        </p:txBody>
      </p:sp>
    </p:spTree>
    <p:extLst>
      <p:ext uri="{BB962C8B-B14F-4D97-AF65-F5344CB8AC3E}">
        <p14:creationId xmlns:p14="http://schemas.microsoft.com/office/powerpoint/2010/main" val="1522194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изтеглен файл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2910" y="285728"/>
            <a:ext cx="378621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i="1" dirty="0" smtClean="0"/>
              <a:t>През далечната 1982 г. се осъществила екологична и природозащитна научна експедиция “</a:t>
            </a:r>
            <a:r>
              <a:rPr lang="bg-BG" sz="2000" b="1" i="1" dirty="0" err="1" smtClean="0"/>
              <a:t>Каваклийка</a:t>
            </a:r>
            <a:r>
              <a:rPr lang="bg-BG" sz="2000" b="1" i="1" dirty="0" smtClean="0"/>
              <a:t> – река </a:t>
            </a:r>
            <a:r>
              <a:rPr lang="bg-BG" sz="2000" b="1" i="1" dirty="0" err="1" smtClean="0"/>
              <a:t>Омуровска</a:t>
            </a:r>
            <a:r>
              <a:rPr lang="bg-BG" sz="2000" b="1" i="1" dirty="0" smtClean="0"/>
              <a:t>”. </a:t>
            </a:r>
            <a:endParaRPr lang="bg-BG" sz="2000" b="1" i="1" dirty="0"/>
          </a:p>
          <a:p>
            <a:pPr algn="ctr"/>
            <a:endParaRPr lang="bg-BG" sz="2000" b="1" i="1" dirty="0" smtClean="0"/>
          </a:p>
          <a:p>
            <a:pPr algn="ctr"/>
            <a:r>
              <a:rPr lang="bg-BG" sz="2000" b="1" i="1" dirty="0" smtClean="0"/>
              <a:t>Участие са взели наши съученици под ръководството на научни ръководители от</a:t>
            </a:r>
          </a:p>
          <a:p>
            <a:pPr algn="ctr"/>
            <a:r>
              <a:rPr lang="bg-BG" sz="2000" b="1" i="1" dirty="0" smtClean="0"/>
              <a:t> СУ “Климент Охридски”</a:t>
            </a:r>
          </a:p>
          <a:p>
            <a:pPr algn="ctr"/>
            <a:r>
              <a:rPr lang="bg-BG" sz="2000" b="1" i="1" dirty="0" smtClean="0"/>
              <a:t> гр. София и преподаватели от СОУ „П.К. Яворов” гр. Чирпан. </a:t>
            </a:r>
          </a:p>
          <a:p>
            <a:pPr algn="ctr"/>
            <a:endParaRPr lang="bg-BG" sz="2000" i="1" dirty="0"/>
          </a:p>
          <a:p>
            <a:pPr algn="ctr"/>
            <a:r>
              <a:rPr lang="bg-BG" sz="2000" b="1" i="1" dirty="0" smtClean="0"/>
              <a:t>Ние, днешните </a:t>
            </a:r>
            <a:r>
              <a:rPr lang="bg-BG" sz="2000" b="1" i="1" dirty="0" err="1" smtClean="0"/>
              <a:t>яворовци</a:t>
            </a:r>
            <a:r>
              <a:rPr lang="bg-BG" sz="2000" b="1" i="1" dirty="0" smtClean="0"/>
              <a:t> – Елена, Десислава,Мария, Страхил,</a:t>
            </a:r>
            <a:r>
              <a:rPr lang="bg-BG" sz="2000" b="1" i="1" dirty="0" err="1" smtClean="0"/>
              <a:t>Деси</a:t>
            </a:r>
            <a:r>
              <a:rPr lang="bg-BG" sz="2000" b="1" i="1" dirty="0"/>
              <a:t> </a:t>
            </a:r>
            <a:r>
              <a:rPr lang="bg-BG" sz="2000" b="1" i="1" dirty="0" err="1" smtClean="0"/>
              <a:t>Малешкова</a:t>
            </a:r>
            <a:r>
              <a:rPr lang="bg-BG" sz="2000" b="1" i="1" dirty="0" smtClean="0"/>
              <a:t>, Елмира, Алекс, </a:t>
            </a:r>
            <a:r>
              <a:rPr lang="bg-BG" sz="2000" b="1" i="1" dirty="0" err="1" smtClean="0"/>
              <a:t>Цвети</a:t>
            </a:r>
            <a:r>
              <a:rPr lang="bg-BG" sz="2000" b="1" i="1" dirty="0" smtClean="0"/>
              <a:t> и Атанас, </a:t>
            </a:r>
            <a:endParaRPr lang="bg-BG" sz="20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4860032" y="404664"/>
            <a:ext cx="36724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i="1" dirty="0">
                <a:solidFill>
                  <a:prstClr val="black"/>
                </a:solidFill>
              </a:rPr>
              <a:t>осъществихме проучване, продължавайки по техните</a:t>
            </a:r>
            <a:endParaRPr lang="bg-BG" sz="2000" b="1" i="1" dirty="0" smtClean="0"/>
          </a:p>
          <a:p>
            <a:pPr algn="ctr"/>
            <a:r>
              <a:rPr lang="bg-BG" sz="2000" b="1" i="1" dirty="0" smtClean="0"/>
              <a:t>пътеки, </a:t>
            </a:r>
          </a:p>
          <a:p>
            <a:pPr algn="ctr"/>
            <a:r>
              <a:rPr lang="bg-BG" sz="2000" b="1" i="1" dirty="0" smtClean="0"/>
              <a:t>с идеята да бъдем достойни техни последователи! </a:t>
            </a:r>
            <a:endParaRPr lang="bg-BG" sz="2000" b="1" i="1" dirty="0"/>
          </a:p>
        </p:txBody>
      </p:sp>
      <p:pic>
        <p:nvPicPr>
          <p:cNvPr id="10" name="Picture 9" descr="ому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942" y="2035880"/>
            <a:ext cx="2928958" cy="37147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 descr="изтеглен файл 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9306"/>
          </a:xfrm>
        </p:spPr>
      </p:pic>
      <p:pic>
        <p:nvPicPr>
          <p:cNvPr id="6" name="Picture 5" descr="kav 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24" y="641896"/>
            <a:ext cx="3405211" cy="19154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 descr="kav 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24" y="3429000"/>
            <a:ext cx="3500462" cy="19690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kav 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89311">
            <a:off x="4987689" y="716357"/>
            <a:ext cx="3140457" cy="17665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7046">
            <a:off x="4838615" y="3157108"/>
            <a:ext cx="3422752" cy="25271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K:\ProPowerPoint\Шаблоны\В работе\Ранняя осень\RanOsenPri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8288" cy="6868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944563" y="188913"/>
            <a:ext cx="7272337" cy="719137"/>
          </a:xfrm>
        </p:spPr>
        <p:txBody>
          <a:bodyPr/>
          <a:lstStyle/>
          <a:p>
            <a:r>
              <a:rPr lang="bg-BG" sz="4800" dirty="0" smtClean="0">
                <a:solidFill>
                  <a:schemeClr val="bg1"/>
                </a:solidFill>
              </a:rPr>
              <a:t>Кои сме ние?</a:t>
            </a:r>
          </a:p>
        </p:txBody>
      </p:sp>
      <p:sp>
        <p:nvSpPr>
          <p:cNvPr id="5124" name="Объект 2"/>
          <p:cNvSpPr>
            <a:spLocks noGrp="1"/>
          </p:cNvSpPr>
          <p:nvPr>
            <p:ph idx="1"/>
          </p:nvPr>
        </p:nvSpPr>
        <p:spPr>
          <a:xfrm>
            <a:off x="714348" y="928670"/>
            <a:ext cx="7848600" cy="3968741"/>
          </a:xfrm>
        </p:spPr>
        <p:txBody>
          <a:bodyPr/>
          <a:lstStyle/>
          <a:p>
            <a:pPr>
              <a:buNone/>
            </a:pPr>
            <a:r>
              <a:rPr lang="bg-BG" dirty="0" smtClean="0"/>
              <a:t>    </a:t>
            </a:r>
          </a:p>
          <a:p>
            <a:pPr>
              <a:buNone/>
            </a:pPr>
            <a:endParaRPr lang="bg-BG" sz="2400" i="1" dirty="0" smtClean="0"/>
          </a:p>
          <a:p>
            <a:pPr algn="ctr">
              <a:buNone/>
            </a:pPr>
            <a:r>
              <a:rPr lang="bg-BG" sz="2800" i="1" dirty="0" smtClean="0"/>
              <a:t>Здравейте! </a:t>
            </a:r>
          </a:p>
          <a:p>
            <a:pPr algn="ctr">
              <a:buNone/>
            </a:pPr>
            <a:r>
              <a:rPr lang="bg-BG" sz="2800" i="1" dirty="0" smtClean="0"/>
              <a:t>Ние сме група млади ентусиасти, решили да се запознаем със застрашените видове в нашия роден край – Чирпан. </a:t>
            </a:r>
          </a:p>
          <a:p>
            <a:pPr algn="ctr">
              <a:buNone/>
            </a:pPr>
            <a:r>
              <a:rPr lang="bg-BG" sz="2800" i="1" dirty="0" smtClean="0"/>
              <a:t>Сформирахме екип от най- любознателните ученици от нашето училище: </a:t>
            </a:r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</p:txBody>
      </p:sp>
      <p:pic>
        <p:nvPicPr>
          <p:cNvPr id="6" name="Picture 5" descr="370.jpg"/>
          <p:cNvPicPr>
            <a:picLocks noChangeAspect="1"/>
          </p:cNvPicPr>
          <p:nvPr/>
        </p:nvPicPr>
        <p:blipFill>
          <a:blip r:embed="rId3">
            <a:lum bright="40000" contrast="-40000"/>
          </a:blip>
          <a:stretch>
            <a:fillRect/>
          </a:stretch>
        </p:blipFill>
        <p:spPr>
          <a:xfrm>
            <a:off x="0" y="1071546"/>
            <a:ext cx="9144000" cy="5786454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7" name="Объект 2"/>
          <p:cNvSpPr txBox="1">
            <a:spLocks/>
          </p:cNvSpPr>
          <p:nvPr/>
        </p:nvSpPr>
        <p:spPr bwMode="auto">
          <a:xfrm>
            <a:off x="0" y="1081070"/>
            <a:ext cx="9158288" cy="3968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bg-BG" sz="3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bg-BG" sz="2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Здравейте!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bg-BG" sz="2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Ние сме група млади ентусиасти,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bg-BG" sz="2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решили да </a:t>
            </a:r>
            <a:r>
              <a:rPr lang="bg-BG" sz="2200" b="1" i="1" dirty="0" smtClean="0">
                <a:latin typeface="+mn-lt"/>
              </a:rPr>
              <a:t>провокираме </a:t>
            </a:r>
            <a:r>
              <a:rPr kumimoji="0" lang="bg-BG" sz="2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съзнанието на хората с</a:t>
            </a:r>
            <a:r>
              <a:rPr kumimoji="0" lang="bg-BG" sz="2200" b="1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проблемите на </a:t>
            </a:r>
            <a:r>
              <a:rPr kumimoji="0" lang="bg-BG" sz="2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застрашените видове в нашия роден край – Чирпан.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bg-BG" sz="8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bg-BG" sz="2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Сформирахме екип от най- любознателните ученици от нашето училище</a:t>
            </a:r>
            <a:r>
              <a:rPr lang="bg-BG" sz="2200" b="1" i="1" dirty="0" smtClean="0">
                <a:latin typeface="+mn-lt"/>
              </a:rPr>
              <a:t>, за да запознаем всички около нас, за сериозните проблеми относно опазването на застрашените видове</a:t>
            </a:r>
            <a:r>
              <a:rPr kumimoji="0" lang="bg-BG" sz="2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: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bg-BG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bg-BG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434" y="3789038"/>
            <a:ext cx="3769420" cy="28773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SC0077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302943">
            <a:off x="5313737" y="1695891"/>
            <a:ext cx="3000652" cy="4000869"/>
          </a:xfrm>
        </p:spPr>
      </p:pic>
      <p:pic>
        <p:nvPicPr>
          <p:cNvPr id="7" name="Picture 6" descr="изтеглен файл.jpg"/>
          <p:cNvPicPr>
            <a:picLocks noChangeAspect="1"/>
          </p:cNvPicPr>
          <p:nvPr/>
        </p:nvPicPr>
        <p:blipFill>
          <a:blip r:embed="rId3">
            <a:lum bright="40000" contrast="-40000"/>
          </a:blip>
          <a:stretch>
            <a:fillRect/>
          </a:stretch>
        </p:blipFill>
        <p:spPr>
          <a:xfrm>
            <a:off x="0" y="-36193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857224" y="1643050"/>
            <a:ext cx="349875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bg-BG" sz="2800" b="1" i="1" dirty="0" smtClean="0"/>
              <a:t>Аз съм ученичка от 5 клас и обичам да се разхождам из българската природа!</a:t>
            </a:r>
            <a:endParaRPr lang="en-US" sz="2800" b="1" i="1" dirty="0" smtClean="0"/>
          </a:p>
        </p:txBody>
      </p:sp>
      <p:sp>
        <p:nvSpPr>
          <p:cNvPr id="10" name="Rectangle 9"/>
          <p:cNvSpPr/>
          <p:nvPr/>
        </p:nvSpPr>
        <p:spPr>
          <a:xfrm>
            <a:off x="2627784" y="285728"/>
            <a:ext cx="30718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4000" b="1" dirty="0" smtClean="0"/>
              <a:t>Елена</a:t>
            </a:r>
            <a:endParaRPr lang="bg-BG" sz="4000" b="1" dirty="0"/>
          </a:p>
        </p:txBody>
      </p:sp>
      <p:pic>
        <p:nvPicPr>
          <p:cNvPr id="11" name="Picture 10" descr="DSC0077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393341">
            <a:off x="5357818" y="1214422"/>
            <a:ext cx="3429006" cy="45720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 bwMode="auto">
          <a:xfrm>
            <a:off x="1151646" y="0"/>
            <a:ext cx="7272337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Деси</a:t>
            </a:r>
            <a:r>
              <a:rPr kumimoji="0" lang="bg-BG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Илиева</a:t>
            </a:r>
            <a:endParaRPr kumimoji="0" lang="bg-BG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" name="Picture 2" descr="C:\Documents and Settings\Neo\Local Settings\Temp\Десислава Илиева-1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529135">
            <a:off x="5610356" y="941104"/>
            <a:ext cx="3243499" cy="40351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TextBox 13"/>
          <p:cNvSpPr txBox="1"/>
          <p:nvPr/>
        </p:nvSpPr>
        <p:spPr>
          <a:xfrm rot="21253980">
            <a:off x="1463259" y="600352"/>
            <a:ext cx="419873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g-BG" sz="2400" b="1" i="1" dirty="0" smtClean="0"/>
          </a:p>
          <a:p>
            <a:pPr algn="ctr"/>
            <a:r>
              <a:rPr lang="bg-BG" sz="2400" b="1" i="1" dirty="0" smtClean="0"/>
              <a:t>Аз се казвам </a:t>
            </a:r>
            <a:r>
              <a:rPr lang="bg-BG" sz="2400" b="1" i="1" dirty="0" err="1" smtClean="0"/>
              <a:t>Деси</a:t>
            </a:r>
            <a:r>
              <a:rPr lang="bg-BG" sz="2400" b="1" i="1" dirty="0" smtClean="0"/>
              <a:t>  и съм ученичка в СОУ „П.К. Яворов” – гр. Чирпан. </a:t>
            </a:r>
          </a:p>
          <a:p>
            <a:pPr algn="ctr"/>
            <a:r>
              <a:rPr lang="bg-BG" sz="2400" b="1" i="1" dirty="0" smtClean="0"/>
              <a:t>Обичам моя роден край и разходките сред природата, защото виждам невероятната цветна промяна на Чирпанската вековна  </a:t>
            </a:r>
            <a:r>
              <a:rPr lang="bg-BG" sz="2400" b="1" i="1" dirty="0" err="1" smtClean="0"/>
              <a:t>курия</a:t>
            </a:r>
            <a:r>
              <a:rPr lang="bg-BG" sz="2400" b="1" i="1" dirty="0" smtClean="0"/>
              <a:t>. </a:t>
            </a:r>
          </a:p>
          <a:p>
            <a:pPr algn="ctr"/>
            <a:r>
              <a:rPr lang="bg-BG" sz="2400" b="1" i="1" dirty="0" smtClean="0"/>
              <a:t>Как се разлиства, </a:t>
            </a:r>
          </a:p>
          <a:p>
            <a:pPr algn="ctr"/>
            <a:r>
              <a:rPr lang="bg-BG" sz="2400" b="1" i="1" dirty="0" smtClean="0"/>
              <a:t>а към есента се обагря в топли есенни цветове- жълт, оранжев, червен и кафяв.</a:t>
            </a:r>
            <a:endParaRPr lang="bg-BG" sz="2400" b="1" i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4000" b="1" dirty="0" smtClean="0"/>
              <a:t>Страхил</a:t>
            </a:r>
            <a:endParaRPr lang="bg-BG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672" y="1052736"/>
            <a:ext cx="7138987" cy="4949825"/>
          </a:xfrm>
        </p:spPr>
        <p:txBody>
          <a:bodyPr/>
          <a:lstStyle/>
          <a:p>
            <a:pPr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bg-BG" sz="2800" b="1" i="1" dirty="0" smtClean="0"/>
              <a:t>Аз съм Страхил. </a:t>
            </a:r>
          </a:p>
          <a:p>
            <a:pPr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bg-BG" sz="2800" b="1" i="1" dirty="0" smtClean="0"/>
              <a:t>Харесва ми  да съм сред природата и за това реших да се включа в този проект. </a:t>
            </a:r>
            <a:endParaRPr lang="bg-BG" sz="2800" b="1" i="1" dirty="0"/>
          </a:p>
        </p:txBody>
      </p:sp>
      <p:pic>
        <p:nvPicPr>
          <p:cNvPr id="4" name="Picture 3" descr="DSC007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240193">
            <a:off x="3014407" y="3363182"/>
            <a:ext cx="4527834" cy="29391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изтеглен файл.jpg"/>
          <p:cNvPicPr>
            <a:picLocks noChangeAspect="1"/>
          </p:cNvPicPr>
          <p:nvPr/>
        </p:nvPicPr>
        <p:blipFill>
          <a:blip r:embed="rId2">
            <a:lum bright="40000" contrast="-40000"/>
          </a:blip>
          <a:stretch>
            <a:fillRect/>
          </a:stretch>
        </p:blipFill>
        <p:spPr>
          <a:xfrm>
            <a:off x="-35751" y="0"/>
            <a:ext cx="9179751" cy="68580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28662" y="285728"/>
            <a:ext cx="7272337" cy="922337"/>
          </a:xfrm>
        </p:spPr>
        <p:txBody>
          <a:bodyPr/>
          <a:lstStyle/>
          <a:p>
            <a:r>
              <a:rPr lang="bg-BG" sz="4000" b="1" dirty="0" smtClean="0"/>
              <a:t>Мими</a:t>
            </a:r>
            <a:endParaRPr lang="bg-BG" sz="4000" b="1" dirty="0"/>
          </a:p>
        </p:txBody>
      </p:sp>
      <p:pic>
        <p:nvPicPr>
          <p:cNvPr id="10" name="Content Placeholder 3" descr="C:\Documents and Settings\Neo\My Documents\Изтегляния\20151104_145714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 rot="263384">
            <a:off x="5185523" y="1254050"/>
            <a:ext cx="3091862" cy="49498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Content Placeholder 2"/>
          <p:cNvSpPr txBox="1">
            <a:spLocks/>
          </p:cNvSpPr>
          <p:nvPr/>
        </p:nvSpPr>
        <p:spPr bwMode="auto">
          <a:xfrm rot="21332372">
            <a:off x="117587" y="1350549"/>
            <a:ext cx="4533609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bg-BG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Казвам се Мария. Обичам танците, музиката и природата. Имам желание да се занимавам с агрономство, а танците да са ми хоби. </a:t>
            </a:r>
            <a:endParaRPr kumimoji="0" lang="bg-BG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4000" b="1" dirty="0" smtClean="0"/>
              <a:t>Десислава </a:t>
            </a:r>
            <a:r>
              <a:rPr lang="bg-BG" sz="4000" b="1" dirty="0" err="1" smtClean="0"/>
              <a:t>Малешкова</a:t>
            </a:r>
            <a:endParaRPr lang="bg-BG" sz="40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177434" y="1643050"/>
            <a:ext cx="3499021" cy="3929090"/>
          </a:xfrm>
        </p:spPr>
        <p:txBody>
          <a:bodyPr/>
          <a:lstStyle/>
          <a:p>
            <a:pPr algn="ctr">
              <a:buNone/>
            </a:pPr>
            <a:r>
              <a:rPr lang="bg-BG" sz="2400" dirty="0" smtClean="0"/>
              <a:t>   </a:t>
            </a:r>
            <a:r>
              <a:rPr lang="bg-BG" sz="2800" b="1" i="1" dirty="0" smtClean="0"/>
              <a:t>Аз съм </a:t>
            </a:r>
            <a:r>
              <a:rPr lang="bg-BG" sz="2800" b="1" i="1" dirty="0" err="1" smtClean="0"/>
              <a:t>Деси</a:t>
            </a:r>
            <a:r>
              <a:rPr lang="bg-BG" sz="2800" b="1" i="1" dirty="0" smtClean="0"/>
              <a:t>, </a:t>
            </a:r>
          </a:p>
          <a:p>
            <a:pPr algn="ctr">
              <a:buNone/>
            </a:pPr>
            <a:r>
              <a:rPr lang="bg-BG" sz="2800" b="1" i="1" dirty="0" smtClean="0"/>
              <a:t>също съм от 5 клас и обичам да съм сред природата, за да се наслаждавам на красивите растения и животни, които е създала.</a:t>
            </a:r>
          </a:p>
          <a:p>
            <a:endParaRPr lang="bg-BG" dirty="0"/>
          </a:p>
        </p:txBody>
      </p:sp>
      <p:pic>
        <p:nvPicPr>
          <p:cNvPr id="8195" name="Picture 3" descr="C:\Documents and Settings\Neo\Local Settings\Temp\Десислав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1643050"/>
            <a:ext cx="3462955" cy="37147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изтеглен файл.jpg"/>
          <p:cNvPicPr>
            <a:picLocks noGrp="1" noChangeAspect="1"/>
          </p:cNvPicPr>
          <p:nvPr>
            <p:ph idx="1"/>
          </p:nvPr>
        </p:nvPicPr>
        <p:blipFill>
          <a:blip r:embed="rId2">
            <a:lum bright="40000" contrast="-40000"/>
          </a:blip>
          <a:stretch>
            <a:fillRect/>
          </a:stretch>
        </p:blipFill>
        <p:spPr>
          <a:xfrm>
            <a:off x="-30985" y="0"/>
            <a:ext cx="9174985" cy="6858000"/>
          </a:xfrm>
        </p:spPr>
      </p:pic>
      <p:pic>
        <p:nvPicPr>
          <p:cNvPr id="9" name="Picture 2" descr="C:\Documents and Settings\Neo\Desktop\Tekstove\12207614_1664708677143397_1629681289_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34805">
            <a:off x="894489" y="1475293"/>
            <a:ext cx="3166078" cy="44767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 rot="235868">
            <a:off x="4564651" y="1082184"/>
            <a:ext cx="394250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bg-BG" sz="2800" b="1" i="1" dirty="0" smtClean="0"/>
              <a:t>Аз съм Елмира </a:t>
            </a:r>
          </a:p>
          <a:p>
            <a:pPr algn="ctr">
              <a:lnSpc>
                <a:spcPct val="150000"/>
              </a:lnSpc>
            </a:pPr>
            <a:r>
              <a:rPr lang="bg-BG" sz="2800" b="1" i="1" dirty="0" smtClean="0"/>
              <a:t> </a:t>
            </a:r>
            <a:r>
              <a:rPr lang="bg-BG" sz="2800" b="1" i="1" dirty="0" smtClean="0"/>
              <a:t>от 5 </a:t>
            </a:r>
            <a:r>
              <a:rPr lang="bg-BG" sz="2800" b="1" i="1" dirty="0" smtClean="0"/>
              <a:t>клас съм. </a:t>
            </a:r>
            <a:endParaRPr lang="bg-BG" sz="2800" b="1" i="1" dirty="0" smtClean="0"/>
          </a:p>
          <a:p>
            <a:pPr algn="ctr">
              <a:lnSpc>
                <a:spcPct val="150000"/>
              </a:lnSpc>
            </a:pPr>
            <a:r>
              <a:rPr lang="bg-BG" sz="2800" b="1" i="1" dirty="0" smtClean="0"/>
              <a:t>Тази инициатива ме провокира и аз да взема участие. Любимото ми защитено растение е еделвайс.</a:t>
            </a:r>
            <a:endParaRPr lang="bg-BG" sz="2800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2428860" y="214290"/>
            <a:ext cx="378621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 err="1" smtClean="0"/>
              <a:t>Елмира</a:t>
            </a:r>
            <a:endParaRPr lang="bg-BG" sz="4000" b="1" dirty="0" smtClean="0"/>
          </a:p>
          <a:p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12247.jpg"/>
          <p:cNvPicPr>
            <a:picLocks noChangeAspect="1"/>
          </p:cNvPicPr>
          <p:nvPr/>
        </p:nvPicPr>
        <p:blipFill>
          <a:blip r:embed="rId2">
            <a:lum bright="40000" contrast="-40000"/>
          </a:blip>
          <a:stretch>
            <a:fillRect/>
          </a:stretch>
        </p:blipFill>
        <p:spPr>
          <a:xfrm>
            <a:off x="0" y="0"/>
            <a:ext cx="9179751" cy="6858000"/>
          </a:xfrm>
          <a:prstGeom prst="rect">
            <a:avLst/>
          </a:prstGeom>
        </p:spPr>
      </p:pic>
      <p:pic>
        <p:nvPicPr>
          <p:cNvPr id="8" name="Content Placeholder 3" descr="red eye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283947">
            <a:off x="3788414" y="1615348"/>
            <a:ext cx="5072098" cy="39068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TextBox 10"/>
          <p:cNvSpPr txBox="1"/>
          <p:nvPr/>
        </p:nvSpPr>
        <p:spPr>
          <a:xfrm>
            <a:off x="214282" y="1124744"/>
            <a:ext cx="327759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i="1" dirty="0" smtClean="0"/>
              <a:t>Казвам се Алекс и  съм от 10 клас. Обичам българската природа, защото тя е приказна магия. </a:t>
            </a:r>
          </a:p>
          <a:p>
            <a:pPr algn="ctr"/>
            <a:r>
              <a:rPr lang="bg-BG" sz="2800" b="1" i="1" dirty="0" smtClean="0"/>
              <a:t>Тя е нашия дом, хармония, красота и единство. </a:t>
            </a:r>
          </a:p>
          <a:p>
            <a:pPr algn="ctr"/>
            <a:r>
              <a:rPr lang="bg-BG" sz="2800" b="1" i="1" dirty="0" smtClean="0"/>
              <a:t>Нека я опазим чиста и красива!</a:t>
            </a:r>
            <a:endParaRPr lang="bg-BG" sz="2800" b="1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2357422" y="214290"/>
            <a:ext cx="42148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 smtClean="0"/>
              <a:t>Александра</a:t>
            </a:r>
            <a:endParaRPr lang="bg-BG" sz="40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370.jpg"/>
          <p:cNvPicPr>
            <a:picLocks noChangeAspect="1"/>
          </p:cNvPicPr>
          <p:nvPr/>
        </p:nvPicPr>
        <p:blipFill>
          <a:blip r:embed="rId2">
            <a:lum bright="40000" contrast="-40000"/>
          </a:blip>
          <a:stretch>
            <a:fillRect/>
          </a:stretch>
        </p:blipFill>
        <p:spPr>
          <a:xfrm>
            <a:off x="-32" y="0"/>
            <a:ext cx="9144032" cy="68580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000100" y="285728"/>
            <a:ext cx="7272337" cy="922337"/>
          </a:xfrm>
        </p:spPr>
        <p:txBody>
          <a:bodyPr/>
          <a:lstStyle/>
          <a:p>
            <a:r>
              <a:rPr lang="bg-BG" sz="4000" b="1" dirty="0" smtClean="0">
                <a:latin typeface="+mn-lt"/>
              </a:rPr>
              <a:t>Цветелина</a:t>
            </a:r>
            <a:endParaRPr lang="bg-BG" sz="4000" b="1" dirty="0">
              <a:latin typeface="+mn-lt"/>
            </a:endParaRPr>
          </a:p>
        </p:txBody>
      </p:sp>
      <p:pic>
        <p:nvPicPr>
          <p:cNvPr id="10" name="Content Placeholder 3" descr="DSC0095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21170566">
            <a:off x="490743" y="2100910"/>
            <a:ext cx="3080411" cy="410721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1" name="TextBox 10"/>
          <p:cNvSpPr txBox="1"/>
          <p:nvPr/>
        </p:nvSpPr>
        <p:spPr>
          <a:xfrm rot="326207">
            <a:off x="4564112" y="1480577"/>
            <a:ext cx="408083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i="1" dirty="0" smtClean="0"/>
              <a:t>Аз съм Цветелина от 10 клас.</a:t>
            </a:r>
          </a:p>
          <a:p>
            <a:pPr algn="ctr"/>
            <a:r>
              <a:rPr lang="bg-BG" sz="2800" b="1" i="1" dirty="0" smtClean="0"/>
              <a:t> Моята слабост са природните науки и всичко свързано с природата. Човечеството трябва да знае, че България има една уникална природа, която трябва да се опази! </a:t>
            </a:r>
            <a:endParaRPr lang="bg-BG" sz="2800" b="1" i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изтеглен файл.jpg"/>
          <p:cNvPicPr>
            <a:picLocks noChangeAspect="1"/>
          </p:cNvPicPr>
          <p:nvPr/>
        </p:nvPicPr>
        <p:blipFill>
          <a:blip r:embed="rId2">
            <a:lum bright="40000" contrast="-40000"/>
          </a:blip>
          <a:stretch>
            <a:fillRect/>
          </a:stretch>
        </p:blipFill>
        <p:spPr>
          <a:xfrm>
            <a:off x="1" y="0"/>
            <a:ext cx="9179750" cy="68580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28662" y="214290"/>
            <a:ext cx="7272337" cy="922337"/>
          </a:xfrm>
        </p:spPr>
        <p:txBody>
          <a:bodyPr/>
          <a:lstStyle/>
          <a:p>
            <a:r>
              <a:rPr lang="bg-BG" sz="4000" b="1" dirty="0" smtClean="0">
                <a:latin typeface="+mn-lt"/>
              </a:rPr>
              <a:t>Атанас</a:t>
            </a:r>
            <a:endParaRPr lang="bg-BG" sz="4000" b="1" dirty="0">
              <a:latin typeface="+mn-lt"/>
            </a:endParaRPr>
          </a:p>
        </p:txBody>
      </p:sp>
      <p:pic>
        <p:nvPicPr>
          <p:cNvPr id="10" name="Picture 2" descr="C:\Documents and Settings\Neo\Desktop\Конкурс\DSC0077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21122325">
            <a:off x="333525" y="1213748"/>
            <a:ext cx="3712369" cy="49498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4067945" y="954087"/>
            <a:ext cx="5111806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bg-BG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Аз съм Атанас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bg-BG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от 10 клас.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bg-BG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Обожавам планините и вече 10 години съм активен турист. Любимата ми планина е Пирин и желая да се запазят нейните красиви кътчета. </a:t>
            </a:r>
            <a:endParaRPr kumimoji="0" lang="bg-BG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4000" b="1" dirty="0" smtClean="0">
                <a:latin typeface="+mn-lt"/>
              </a:rPr>
              <a:t>Местата, които посетихме</a:t>
            </a:r>
            <a:endParaRPr lang="bg-BG" sz="40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268760"/>
            <a:ext cx="7740352" cy="4949825"/>
          </a:xfrm>
        </p:spPr>
        <p:txBody>
          <a:bodyPr/>
          <a:lstStyle/>
          <a:p>
            <a:pPr algn="ctr">
              <a:spcBef>
                <a:spcPts val="0"/>
              </a:spcBef>
              <a:buNone/>
            </a:pPr>
            <a:r>
              <a:rPr lang="bg-BG" b="1" dirty="0" smtClean="0"/>
              <a:t>   В следващите слайдове, ние ще Ви покажем местата, защитените местности и обекти,</a:t>
            </a:r>
          </a:p>
          <a:p>
            <a:pPr algn="ctr">
              <a:spcBef>
                <a:spcPts val="0"/>
              </a:spcBef>
              <a:buNone/>
            </a:pPr>
            <a:r>
              <a:rPr lang="bg-BG" b="1" dirty="0" smtClean="0"/>
              <a:t> които нашият екип посети. </a:t>
            </a:r>
          </a:p>
          <a:p>
            <a:pPr indent="-77788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bg-BG" b="1" dirty="0"/>
              <a:t> </a:t>
            </a:r>
            <a:r>
              <a:rPr lang="bg-BG" b="1" dirty="0" smtClean="0"/>
              <a:t> Това са:</a:t>
            </a:r>
          </a:p>
          <a:p>
            <a:pPr indent="-77788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bg-BG" b="1" dirty="0" smtClean="0"/>
              <a:t> </a:t>
            </a:r>
            <a:r>
              <a:rPr lang="bg-BG" b="1" dirty="0" smtClean="0"/>
              <a:t> Чирпанска </a:t>
            </a:r>
            <a:r>
              <a:rPr lang="bg-BG" b="1" dirty="0" err="1" smtClean="0"/>
              <a:t>курия</a:t>
            </a:r>
            <a:r>
              <a:rPr lang="bg-BG" b="1" dirty="0" smtClean="0"/>
              <a:t> – </a:t>
            </a:r>
            <a:r>
              <a:rPr lang="bg-BG" b="1" dirty="0" err="1" smtClean="0"/>
              <a:t>Ягач</a:t>
            </a:r>
            <a:endParaRPr lang="bg-BG" b="1" dirty="0" smtClean="0"/>
          </a:p>
          <a:p>
            <a:pPr indent="-77788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bg-BG" b="1" dirty="0" smtClean="0"/>
              <a:t> </a:t>
            </a:r>
            <a:r>
              <a:rPr lang="bg-BG" b="1" dirty="0" smtClean="0"/>
              <a:t> </a:t>
            </a:r>
            <a:r>
              <a:rPr lang="bg-BG" b="1" dirty="0" err="1" smtClean="0"/>
              <a:t>Гранитски</a:t>
            </a:r>
            <a:r>
              <a:rPr lang="bg-BG" b="1" dirty="0" smtClean="0"/>
              <a:t> </a:t>
            </a:r>
            <a:r>
              <a:rPr lang="bg-BG" b="1" dirty="0" smtClean="0"/>
              <a:t>дъб</a:t>
            </a:r>
          </a:p>
          <a:p>
            <a:pPr indent="-77788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bg-BG" b="1" dirty="0" smtClean="0"/>
              <a:t> </a:t>
            </a:r>
            <a:r>
              <a:rPr lang="bg-BG" b="1" dirty="0" smtClean="0"/>
              <a:t> </a:t>
            </a:r>
            <a:r>
              <a:rPr lang="bg-BG" b="1" dirty="0" err="1" smtClean="0"/>
              <a:t>Каваклийка</a:t>
            </a:r>
            <a:endParaRPr lang="bg-BG" b="1" dirty="0" smtClean="0"/>
          </a:p>
          <a:p>
            <a:pPr marL="0" indent="0">
              <a:buNone/>
            </a:pPr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3973" y="0"/>
            <a:ext cx="7272337" cy="922337"/>
          </a:xfrm>
        </p:spPr>
        <p:txBody>
          <a:bodyPr/>
          <a:lstStyle/>
          <a:p>
            <a:r>
              <a:rPr lang="bg-BG" sz="4000" b="1" dirty="0" smtClean="0">
                <a:latin typeface="+mn-lt"/>
              </a:rPr>
              <a:t>Чирпанска </a:t>
            </a:r>
            <a:r>
              <a:rPr lang="bg-BG" sz="4000" b="1" dirty="0" err="1" smtClean="0">
                <a:latin typeface="+mn-lt"/>
              </a:rPr>
              <a:t>курия</a:t>
            </a:r>
            <a:r>
              <a:rPr lang="bg-BG" sz="4000" b="1" dirty="0" smtClean="0">
                <a:latin typeface="+mn-lt"/>
              </a:rPr>
              <a:t> - </a:t>
            </a:r>
            <a:r>
              <a:rPr lang="bg-BG" sz="4000" b="1" dirty="0" err="1" smtClean="0">
                <a:latin typeface="+mn-lt"/>
              </a:rPr>
              <a:t>Ягач</a:t>
            </a:r>
            <a:endParaRPr lang="bg-BG" sz="40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692696"/>
            <a:ext cx="8021448" cy="4949825"/>
          </a:xfrm>
        </p:spPr>
        <p:txBody>
          <a:bodyPr/>
          <a:lstStyle/>
          <a:p>
            <a:pPr algn="ctr">
              <a:spcBef>
                <a:spcPts val="0"/>
              </a:spcBef>
              <a:buNone/>
            </a:pPr>
            <a:r>
              <a:rPr lang="bg-BG" b="1" i="1" dirty="0" smtClean="0"/>
              <a:t>„</a:t>
            </a:r>
            <a:r>
              <a:rPr lang="bg-BG" sz="2400" b="1" i="1" dirty="0" smtClean="0"/>
              <a:t>Чирпанска </a:t>
            </a:r>
            <a:r>
              <a:rPr lang="bg-BG" sz="2400" b="1" i="1" dirty="0" err="1" smtClean="0"/>
              <a:t>курия</a:t>
            </a:r>
            <a:r>
              <a:rPr lang="bg-BG" sz="2400" b="1" i="1" dirty="0" smtClean="0"/>
              <a:t>” е защитена местност – вековна дъбова гора, обявена за природна забележителност през 1966 г. от тогавашното Министерство на горите и горската промишленост, а на 18.09.2002 г. територията е защитена местност. </a:t>
            </a:r>
          </a:p>
          <a:p>
            <a:pPr algn="ctr">
              <a:spcBef>
                <a:spcPts val="0"/>
              </a:spcBef>
              <a:buNone/>
            </a:pPr>
            <a:r>
              <a:rPr lang="bg-BG" sz="2400" b="1" i="1" dirty="0"/>
              <a:t> </a:t>
            </a:r>
            <a:r>
              <a:rPr lang="bg-BG" sz="2400" b="1" i="1" dirty="0" smtClean="0"/>
              <a:t>   Намира се на 8 км от град Чирпан и до нея се стига по асфалтов път.</a:t>
            </a:r>
            <a:endParaRPr lang="bg-BG" sz="2400" b="1" i="1" dirty="0"/>
          </a:p>
        </p:txBody>
      </p:sp>
      <p:pic>
        <p:nvPicPr>
          <p:cNvPr id="5122" name="Picture 2" descr="C:\Users\Home\Desktop\БИОРАЗНООБРАЗИЕ В МОЯ КРАЙ\Untitled544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610615"/>
            <a:ext cx="3932156" cy="312279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5123" name="Picture 3" descr="E:\DSC008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3669" y="3610615"/>
            <a:ext cx="3452411" cy="28691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0"/>
            <a:ext cx="7812360" cy="4949825"/>
          </a:xfrm>
        </p:spPr>
        <p:txBody>
          <a:bodyPr/>
          <a:lstStyle/>
          <a:p>
            <a:pPr algn="ctr">
              <a:buNone/>
            </a:pPr>
            <a:r>
              <a:rPr lang="bg-BG" sz="2800" b="1" i="1" dirty="0" smtClean="0"/>
              <a:t>Тази дива местност, въпреки своя статут, търпи все повече негативите от незаконно унищожаване и постоянно заличаване на редките видове.</a:t>
            </a:r>
            <a:endParaRPr lang="bg-BG" sz="2800" b="1" i="1" dirty="0"/>
          </a:p>
        </p:txBody>
      </p:sp>
      <p:pic>
        <p:nvPicPr>
          <p:cNvPr id="6146" name="Picture 2" descr="E:\DSC007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844824"/>
            <a:ext cx="3370151" cy="45811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6147" name="Picture 3" descr="E:\DSC0078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988840"/>
            <a:ext cx="3816424" cy="45811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0"/>
            <a:ext cx="7956376" cy="4949825"/>
          </a:xfrm>
        </p:spPr>
        <p:txBody>
          <a:bodyPr/>
          <a:lstStyle/>
          <a:p>
            <a:pPr algn="ctr">
              <a:buNone/>
            </a:pPr>
            <a:r>
              <a:rPr lang="bg-BG" sz="2800" b="1" i="1" dirty="0" smtClean="0"/>
              <a:t>Основните дървесни видове са летен дъб, полски клен и обикновен габър</a:t>
            </a:r>
            <a:r>
              <a:rPr lang="bg-BG" sz="2800" b="1" i="1" dirty="0" smtClean="0"/>
              <a:t>. Диаметърът </a:t>
            </a:r>
            <a:r>
              <a:rPr lang="bg-BG" sz="2800" b="1" i="1" dirty="0" smtClean="0"/>
              <a:t>на стволовете на кленовите дървета достига до 45 см, а на летния дъб до 122 см.</a:t>
            </a:r>
            <a:endParaRPr lang="bg-BG" sz="2800" b="1" i="1" dirty="0"/>
          </a:p>
        </p:txBody>
      </p:sp>
      <p:pic>
        <p:nvPicPr>
          <p:cNvPr id="7170" name="Picture 2" descr="E:\DSC007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862064"/>
            <a:ext cx="3429320" cy="480729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E:\DSC008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577" y="1862064"/>
            <a:ext cx="3181446" cy="480729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813" y="274638"/>
            <a:ext cx="7416675" cy="922337"/>
          </a:xfrm>
        </p:spPr>
        <p:txBody>
          <a:bodyPr/>
          <a:lstStyle/>
          <a:p>
            <a:r>
              <a:rPr lang="ru-RU" sz="2800" b="1" i="1" dirty="0" err="1">
                <a:latin typeface="+mn-lt"/>
              </a:rPr>
              <a:t>Ценни</a:t>
            </a:r>
            <a:r>
              <a:rPr lang="ru-RU" sz="2800" b="1" i="1" dirty="0">
                <a:latin typeface="+mn-lt"/>
              </a:rPr>
              <a:t> </a:t>
            </a:r>
            <a:r>
              <a:rPr lang="ru-RU" sz="2800" b="1" i="1" dirty="0" err="1">
                <a:latin typeface="+mn-lt"/>
              </a:rPr>
              <a:t>природни</a:t>
            </a:r>
            <a:r>
              <a:rPr lang="ru-RU" sz="2800" b="1" i="1" dirty="0">
                <a:latin typeface="+mn-lt"/>
              </a:rPr>
              <a:t> </a:t>
            </a:r>
            <a:r>
              <a:rPr lang="ru-RU" sz="2800" b="1" i="1" dirty="0" err="1">
                <a:latin typeface="+mn-lt"/>
              </a:rPr>
              <a:t>забележителности</a:t>
            </a:r>
            <a:r>
              <a:rPr lang="ru-RU" sz="2800" b="1" i="1" dirty="0">
                <a:latin typeface="+mn-lt"/>
              </a:rPr>
              <a:t> </a:t>
            </a:r>
            <a:r>
              <a:rPr lang="ru-RU" sz="2800" b="1" i="1" dirty="0" err="1">
                <a:latin typeface="+mn-lt"/>
              </a:rPr>
              <a:t>са</a:t>
            </a:r>
            <a:r>
              <a:rPr lang="ru-RU" sz="2800" b="1" i="1" dirty="0">
                <a:latin typeface="+mn-lt"/>
              </a:rPr>
              <a:t> </a:t>
            </a:r>
            <a:r>
              <a:rPr lang="ru-RU" sz="2800" b="1" i="1" dirty="0" err="1">
                <a:latin typeface="+mn-lt"/>
              </a:rPr>
              <a:t>някои</a:t>
            </a:r>
            <a:r>
              <a:rPr lang="ru-RU" sz="2800" b="1" i="1" dirty="0">
                <a:latin typeface="+mn-lt"/>
              </a:rPr>
              <a:t> стари </a:t>
            </a:r>
            <a:r>
              <a:rPr lang="ru-RU" sz="2800" b="1" i="1" dirty="0" err="1">
                <a:latin typeface="+mn-lt"/>
              </a:rPr>
              <a:t>дървета</a:t>
            </a:r>
            <a:r>
              <a:rPr lang="ru-RU" sz="2800" b="1" i="1" dirty="0">
                <a:latin typeface="+mn-lt"/>
              </a:rPr>
              <a:t>!!!</a:t>
            </a:r>
            <a:endParaRPr lang="bg-BG" sz="2800" b="1" i="1" dirty="0">
              <a:latin typeface="+mn-lt"/>
            </a:endParaRPr>
          </a:p>
        </p:txBody>
      </p:sp>
      <p:pic>
        <p:nvPicPr>
          <p:cNvPr id="8194" name="Picture 2" descr="E:\DSC0074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84784"/>
            <a:ext cx="3712368" cy="49498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E:\DSC007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849607"/>
            <a:ext cx="3259862" cy="3816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26738291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i="1" dirty="0"/>
              <a:t>Тук </a:t>
            </a:r>
            <a:r>
              <a:rPr lang="ru-RU" sz="2800" b="1" i="1" dirty="0" err="1"/>
              <a:t>има</a:t>
            </a:r>
            <a:r>
              <a:rPr lang="ru-RU" sz="2800" b="1" i="1" dirty="0"/>
              <a:t> </a:t>
            </a:r>
            <a:r>
              <a:rPr lang="ru-RU" sz="2800" b="1" i="1" dirty="0" err="1" smtClean="0"/>
              <a:t>радост</a:t>
            </a:r>
            <a:r>
              <a:rPr lang="ru-RU" sz="2800" b="1" i="1" dirty="0" smtClean="0"/>
              <a:t>, </a:t>
            </a:r>
            <a:r>
              <a:rPr lang="ru-RU" sz="2800" b="1" i="1" dirty="0" err="1"/>
              <a:t>бликаща</a:t>
            </a:r>
            <a:r>
              <a:rPr lang="ru-RU" sz="2800" b="1" i="1" dirty="0"/>
              <a:t> от смеха на </a:t>
            </a:r>
            <a:r>
              <a:rPr lang="ru-RU" sz="2800" b="1" i="1" dirty="0" err="1"/>
              <a:t>децата</a:t>
            </a:r>
            <a:r>
              <a:rPr lang="ru-RU" sz="2800" b="1" i="1" dirty="0"/>
              <a:t>. Тук </a:t>
            </a:r>
            <a:r>
              <a:rPr lang="ru-RU" sz="2800" b="1" i="1" dirty="0" err="1"/>
              <a:t>има</a:t>
            </a:r>
            <a:r>
              <a:rPr lang="ru-RU" sz="2800" b="1" i="1" dirty="0"/>
              <a:t> толкова много красота!!!</a:t>
            </a:r>
            <a:endParaRPr lang="bg-BG" sz="2800" b="1" i="1" dirty="0"/>
          </a:p>
        </p:txBody>
      </p:sp>
      <p:pic>
        <p:nvPicPr>
          <p:cNvPr id="9218" name="Picture 2" descr="E:\DSC0078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78550">
            <a:off x="1759791" y="1405081"/>
            <a:ext cx="3921316" cy="277359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219" name="Picture 3" descr="E:\DSC007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218062"/>
            <a:ext cx="2771800" cy="32190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E:\DSC0078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437112"/>
            <a:ext cx="2907760" cy="24001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7382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:\DSC0077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495943"/>
            <a:ext cx="3085103" cy="333254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3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5" name="Текстово поле 4"/>
          <p:cNvSpPr txBox="1"/>
          <p:nvPr/>
        </p:nvSpPr>
        <p:spPr>
          <a:xfrm>
            <a:off x="1547664" y="0"/>
            <a:ext cx="75963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0"/>
              </a:spcAft>
            </a:pPr>
            <a:r>
              <a:rPr lang="bg-BG" sz="2800" b="1" i="1" dirty="0" smtClean="0">
                <a:latin typeface="Calibri"/>
                <a:ea typeface="Calibri"/>
                <a:cs typeface="Times New Roman"/>
              </a:rPr>
              <a:t>Погледнете </a:t>
            </a:r>
            <a:r>
              <a:rPr lang="bg-BG" sz="2800" b="1" i="1" dirty="0">
                <a:latin typeface="Calibri"/>
                <a:ea typeface="Calibri"/>
                <a:cs typeface="Times New Roman"/>
              </a:rPr>
              <a:t>и вижте колко е красива </a:t>
            </a:r>
            <a:r>
              <a:rPr lang="bg-BG" sz="2800" b="1" i="1" dirty="0" smtClean="0">
                <a:latin typeface="Calibri"/>
                <a:ea typeface="Calibri"/>
                <a:cs typeface="Times New Roman"/>
              </a:rPr>
              <a:t>          природата!</a:t>
            </a:r>
          </a:p>
          <a:p>
            <a:pPr algn="r">
              <a:spcAft>
                <a:spcPts val="0"/>
              </a:spcAft>
            </a:pPr>
            <a:r>
              <a:rPr lang="bg-BG" sz="2800" b="1" i="1" dirty="0" smtClean="0">
                <a:latin typeface="Calibri"/>
                <a:ea typeface="Calibri"/>
                <a:cs typeface="Times New Roman"/>
              </a:rPr>
              <a:t> </a:t>
            </a:r>
          </a:p>
          <a:p>
            <a:pPr algn="ctr">
              <a:spcAft>
                <a:spcPts val="0"/>
              </a:spcAft>
            </a:pPr>
            <a:r>
              <a:rPr lang="bg-BG" sz="2800" b="1" i="1" dirty="0">
                <a:latin typeface="Calibri"/>
                <a:ea typeface="Calibri"/>
                <a:cs typeface="Times New Roman"/>
              </a:rPr>
              <a:t> </a:t>
            </a:r>
            <a:r>
              <a:rPr lang="bg-BG" sz="2800" b="1" i="1" dirty="0" smtClean="0">
                <a:latin typeface="Calibri"/>
                <a:ea typeface="Calibri"/>
                <a:cs typeface="Times New Roman"/>
              </a:rPr>
              <a:t>                                       Радвайте </a:t>
            </a:r>
            <a:r>
              <a:rPr lang="bg-BG" sz="2800" b="1" i="1" dirty="0">
                <a:latin typeface="Calibri"/>
                <a:ea typeface="Calibri"/>
                <a:cs typeface="Times New Roman"/>
              </a:rPr>
              <a:t>й се и я </a:t>
            </a:r>
            <a:r>
              <a:rPr lang="bg-BG" sz="2800" b="1" i="1" dirty="0" smtClean="0">
                <a:latin typeface="Calibri"/>
                <a:ea typeface="Calibri"/>
                <a:cs typeface="Times New Roman"/>
              </a:rPr>
              <a:t>пазете</a:t>
            </a:r>
            <a:r>
              <a:rPr lang="bg-BG" sz="2800" b="1" i="1" dirty="0">
                <a:latin typeface="Calibri"/>
                <a:ea typeface="Calibri"/>
                <a:cs typeface="Times New Roman"/>
              </a:rPr>
              <a:t>!</a:t>
            </a:r>
          </a:p>
        </p:txBody>
      </p:sp>
      <p:pic>
        <p:nvPicPr>
          <p:cNvPr id="10246" name="Picture 6" descr="E:\DSC008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548680"/>
            <a:ext cx="2509039" cy="2808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E:\DSC0079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952836"/>
            <a:ext cx="4176464" cy="487565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27673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0112" y="0"/>
            <a:ext cx="3563888" cy="3068960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bg-BG" sz="2800" b="1" i="1" dirty="0" smtClean="0">
                <a:ea typeface="Calibri"/>
                <a:cs typeface="Times New Roman"/>
              </a:rPr>
              <a:t/>
            </a:r>
            <a:br>
              <a:rPr lang="bg-BG" sz="2800" b="1" i="1" dirty="0" smtClean="0">
                <a:ea typeface="Calibri"/>
                <a:cs typeface="Times New Roman"/>
              </a:rPr>
            </a:br>
            <a:r>
              <a:rPr lang="bg-BG" sz="2800" b="1" i="1" dirty="0" smtClean="0">
                <a:ea typeface="Calibri"/>
                <a:cs typeface="Times New Roman"/>
              </a:rPr>
              <a:t/>
            </a:r>
            <a:br>
              <a:rPr lang="bg-BG" sz="2800" b="1" i="1" dirty="0" smtClean="0">
                <a:ea typeface="Calibri"/>
                <a:cs typeface="Times New Roman"/>
              </a:rPr>
            </a:br>
            <a:r>
              <a:rPr lang="bg-BG" sz="2800" b="1" i="1" dirty="0" smtClean="0">
                <a:ea typeface="Calibri"/>
                <a:cs typeface="Times New Roman"/>
              </a:rPr>
              <a:t/>
            </a:r>
            <a:br>
              <a:rPr lang="bg-BG" sz="2800" b="1" i="1" dirty="0" smtClean="0">
                <a:ea typeface="Calibri"/>
                <a:cs typeface="Times New Roman"/>
              </a:rPr>
            </a:br>
            <a:r>
              <a:rPr lang="bg-BG" sz="2800" b="1" i="1" dirty="0">
                <a:ea typeface="Calibri"/>
                <a:cs typeface="Times New Roman"/>
              </a:rPr>
              <a:t/>
            </a:r>
            <a:br>
              <a:rPr lang="bg-BG" sz="2800" b="1" i="1" dirty="0">
                <a:ea typeface="Calibri"/>
                <a:cs typeface="Times New Roman"/>
              </a:rPr>
            </a:br>
            <a:r>
              <a:rPr lang="bg-BG" sz="2800" b="1" i="1" dirty="0" smtClean="0">
                <a:ea typeface="Calibri"/>
                <a:cs typeface="Times New Roman"/>
              </a:rPr>
              <a:t>Да </a:t>
            </a:r>
            <a:r>
              <a:rPr lang="bg-BG" sz="2800" b="1" i="1" dirty="0">
                <a:ea typeface="Calibri"/>
                <a:cs typeface="Times New Roman"/>
              </a:rPr>
              <a:t>възстановим връзката и </a:t>
            </a:r>
            <a:r>
              <a:rPr lang="bg-BG" sz="2800" b="1" i="1" dirty="0" smtClean="0">
                <a:ea typeface="Calibri"/>
                <a:cs typeface="Times New Roman"/>
              </a:rPr>
              <a:t>хармонията </a:t>
            </a:r>
            <a:br>
              <a:rPr lang="bg-BG" sz="2800" b="1" i="1" dirty="0" smtClean="0">
                <a:ea typeface="Calibri"/>
                <a:cs typeface="Times New Roman"/>
              </a:rPr>
            </a:br>
            <a:r>
              <a:rPr lang="bg-BG" sz="2800" b="1" i="1" dirty="0" smtClean="0">
                <a:ea typeface="Calibri"/>
                <a:cs typeface="Times New Roman"/>
              </a:rPr>
              <a:t>между </a:t>
            </a:r>
            <a:br>
              <a:rPr lang="bg-BG" sz="2800" b="1" i="1" dirty="0" smtClean="0">
                <a:ea typeface="Calibri"/>
                <a:cs typeface="Times New Roman"/>
              </a:rPr>
            </a:br>
            <a:r>
              <a:rPr lang="bg-BG" sz="2800" b="1" i="1" dirty="0" smtClean="0">
                <a:ea typeface="Calibri"/>
                <a:cs typeface="Times New Roman"/>
              </a:rPr>
              <a:t>човека </a:t>
            </a:r>
            <a:r>
              <a:rPr lang="bg-BG" sz="2800" b="1" i="1" dirty="0">
                <a:ea typeface="Calibri"/>
                <a:cs typeface="Times New Roman"/>
              </a:rPr>
              <a:t>и природата</a:t>
            </a:r>
            <a:r>
              <a:rPr lang="bg-BG" sz="2800" b="1" i="1" dirty="0" smtClean="0">
                <a:ea typeface="Calibri"/>
                <a:cs typeface="Times New Roman"/>
              </a:rPr>
              <a:t>!</a:t>
            </a:r>
            <a:br>
              <a:rPr lang="bg-BG" sz="2800" b="1" i="1" dirty="0" smtClean="0">
                <a:ea typeface="Calibri"/>
                <a:cs typeface="Times New Roman"/>
              </a:rPr>
            </a:br>
            <a:r>
              <a:rPr lang="bg-BG" sz="2800" b="1" i="1" dirty="0" smtClean="0">
                <a:ea typeface="Calibri"/>
                <a:cs typeface="Times New Roman"/>
              </a:rPr>
              <a:t/>
            </a:r>
            <a:br>
              <a:rPr lang="bg-BG" sz="2800" b="1" i="1" dirty="0" smtClean="0">
                <a:ea typeface="Calibri"/>
                <a:cs typeface="Times New Roman"/>
              </a:rPr>
            </a:br>
            <a:endParaRPr lang="bg-BG" dirty="0"/>
          </a:p>
        </p:txBody>
      </p:sp>
      <p:pic>
        <p:nvPicPr>
          <p:cNvPr id="11266" name="Picture 2" descr="E:\DSC008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21219"/>
            <a:ext cx="4065355" cy="28329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E:\DSC008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3" y="3717032"/>
            <a:ext cx="3835697" cy="28197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Текстово поле 3"/>
          <p:cNvSpPr txBox="1"/>
          <p:nvPr/>
        </p:nvSpPr>
        <p:spPr>
          <a:xfrm>
            <a:off x="1403648" y="3068960"/>
            <a:ext cx="38884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bg-BG" sz="2800" b="1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Природата </a:t>
            </a:r>
            <a:br>
              <a:rPr lang="bg-BG" sz="2800" b="1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</a:br>
            <a:r>
              <a:rPr lang="bg-BG" sz="2800" b="1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на България е </a:t>
            </a:r>
            <a:r>
              <a:rPr lang="bg-BG" sz="2800" b="1" i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уникална </a:t>
            </a:r>
            <a:r>
              <a:rPr lang="bg-BG" sz="2800" b="1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със  </a:t>
            </a:r>
            <a:br>
              <a:rPr lang="bg-BG" sz="2800" b="1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</a:br>
            <a:r>
              <a:rPr lang="bg-BG" sz="2800" b="1" i="1" dirty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своето разнообразие</a:t>
            </a:r>
            <a:r>
              <a:rPr lang="bg-BG" sz="2800" b="1" i="1" dirty="0" smtClean="0">
                <a:solidFill>
                  <a:prstClr val="black"/>
                </a:solidFill>
                <a:latin typeface="Calibri"/>
                <a:ea typeface="Calibri"/>
                <a:cs typeface="Times New Roman"/>
              </a:rPr>
              <a:t>!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282767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1"/>
            <a:ext cx="7272337" cy="764704"/>
          </a:xfrm>
        </p:spPr>
        <p:txBody>
          <a:bodyPr/>
          <a:lstStyle/>
          <a:p>
            <a:r>
              <a:rPr lang="bg-BG" sz="4000" b="1" dirty="0" err="1" smtClean="0">
                <a:latin typeface="+mn-lt"/>
              </a:rPr>
              <a:t>Гранитски</a:t>
            </a:r>
            <a:r>
              <a:rPr lang="bg-BG" sz="4000" b="1" dirty="0" smtClean="0">
                <a:latin typeface="+mn-lt"/>
              </a:rPr>
              <a:t> дъб</a:t>
            </a:r>
            <a:endParaRPr lang="bg-BG" sz="40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692696"/>
            <a:ext cx="8172400" cy="4949825"/>
          </a:xfrm>
        </p:spPr>
        <p:txBody>
          <a:bodyPr/>
          <a:lstStyle/>
          <a:p>
            <a:pPr algn="ctr">
              <a:spcBef>
                <a:spcPts val="0"/>
              </a:spcBef>
              <a:buNone/>
            </a:pPr>
            <a:r>
              <a:rPr lang="bg-BG" sz="2800" b="1" i="1" dirty="0" smtClean="0"/>
              <a:t>През </a:t>
            </a:r>
            <a:r>
              <a:rPr lang="bg-BG" sz="2800" b="1" i="1" dirty="0" smtClean="0"/>
              <a:t>2015 г</a:t>
            </a:r>
            <a:r>
              <a:rPr lang="bg-BG" sz="2800" b="1" i="1" dirty="0" smtClean="0"/>
              <a:t>. най-старото живо дърво</a:t>
            </a:r>
            <a:r>
              <a:rPr lang="bg-BG" sz="2800" b="1" i="1" dirty="0"/>
              <a:t> </a:t>
            </a:r>
            <a:r>
              <a:rPr lang="bg-BG" sz="2800" b="1" i="1" dirty="0" smtClean="0"/>
              <a:t>в </a:t>
            </a:r>
          </a:p>
          <a:p>
            <a:pPr algn="ctr">
              <a:spcBef>
                <a:spcPts val="0"/>
              </a:spcBef>
              <a:buNone/>
            </a:pPr>
            <a:r>
              <a:rPr lang="bg-BG" sz="2800" b="1" i="1" dirty="0" smtClean="0"/>
              <a:t>Европа – летния дъб в </a:t>
            </a:r>
            <a:r>
              <a:rPr lang="bg-BG" sz="2800" b="1" i="1" dirty="0" smtClean="0"/>
              <a:t>с. </a:t>
            </a:r>
            <a:r>
              <a:rPr lang="bg-BG" sz="2800" b="1" i="1" dirty="0" smtClean="0"/>
              <a:t>Гранит, </a:t>
            </a:r>
            <a:endParaRPr lang="en-US" sz="2800" b="1" i="1" dirty="0" smtClean="0"/>
          </a:p>
          <a:p>
            <a:pPr algn="ctr">
              <a:spcBef>
                <a:spcPts val="0"/>
              </a:spcBef>
              <a:buNone/>
            </a:pPr>
            <a:r>
              <a:rPr lang="bg-BG" sz="2800" b="1" i="1" dirty="0" smtClean="0"/>
              <a:t>община Братя Даскалови, навършва 1670 г.</a:t>
            </a:r>
            <a:endParaRPr lang="en-US" sz="2800" b="1" i="1" dirty="0" smtClean="0"/>
          </a:p>
          <a:p>
            <a:pPr algn="ctr">
              <a:spcBef>
                <a:spcPts val="0"/>
              </a:spcBef>
              <a:buNone/>
            </a:pPr>
            <a:r>
              <a:rPr lang="bg-BG" sz="2800" b="1" i="1" dirty="0" smtClean="0"/>
              <a:t> Възрастта му е доказана научно по метод, известен като </a:t>
            </a:r>
            <a:r>
              <a:rPr lang="bg-BG" sz="2800" b="1" i="1" dirty="0" smtClean="0"/>
              <a:t>„свредела </a:t>
            </a:r>
            <a:r>
              <a:rPr lang="bg-BG" sz="2800" b="1" i="1" dirty="0" smtClean="0"/>
              <a:t>на </a:t>
            </a:r>
            <a:r>
              <a:rPr lang="bg-BG" sz="2800" b="1" i="1" dirty="0" err="1" smtClean="0"/>
              <a:t>Преспер</a:t>
            </a:r>
            <a:r>
              <a:rPr lang="bg-BG" sz="2800" b="1" i="1" dirty="0" smtClean="0"/>
              <a:t>”.</a:t>
            </a:r>
            <a:r>
              <a:rPr lang="bg-BG" sz="2800" b="1" i="1" dirty="0"/>
              <a:t> </a:t>
            </a:r>
            <a:endParaRPr lang="bg-BG" sz="2800" b="1" i="1" dirty="0" smtClean="0"/>
          </a:p>
          <a:p>
            <a:pPr algn="ctr">
              <a:spcBef>
                <a:spcPts val="0"/>
              </a:spcBef>
              <a:buNone/>
            </a:pPr>
            <a:r>
              <a:rPr lang="bg-BG" sz="2800" b="1" i="1" dirty="0"/>
              <a:t> </a:t>
            </a:r>
            <a:r>
              <a:rPr lang="bg-BG" sz="2800" b="1" i="1" dirty="0" smtClean="0"/>
              <a:t>  От 40 години насам дъбът съхне и днес е останал жив само един негов клон.</a:t>
            </a:r>
            <a:endParaRPr lang="bg-BG" sz="2800" b="1" i="1" dirty="0"/>
          </a:p>
        </p:txBody>
      </p:sp>
      <p:pic>
        <p:nvPicPr>
          <p:cNvPr id="1026" name="Picture 2" descr="E:\DSC008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882" y="3068960"/>
            <a:ext cx="4531070" cy="403244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chemeClr val="accent3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7993" y="0"/>
            <a:ext cx="7740352" cy="4949825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bg-BG" sz="2800" b="1" i="1" dirty="0" smtClean="0"/>
              <a:t>Твърди се,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bg-BG" sz="2800" b="1" i="1" dirty="0" smtClean="0"/>
              <a:t>че дървото е преживяло 17 века, </a:t>
            </a:r>
            <a:endParaRPr lang="bg-BG" sz="2800" b="1" i="1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bg-BG" sz="2800" b="1" i="1" dirty="0" smtClean="0"/>
              <a:t>защото </a:t>
            </a:r>
            <a:r>
              <a:rPr lang="bg-BG" sz="2800" b="1" i="1" dirty="0" smtClean="0"/>
              <a:t>като фиданка е било донесено от свято място – района на манастира </a:t>
            </a:r>
            <a:endParaRPr lang="bg-BG" sz="2800" b="1" i="1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bg-BG" sz="2800" b="1" i="1" dirty="0" smtClean="0"/>
              <a:t>„</a:t>
            </a:r>
            <a:r>
              <a:rPr lang="bg-BG" sz="2800" b="1" i="1" dirty="0" smtClean="0"/>
              <a:t>Свети </a:t>
            </a:r>
            <a:r>
              <a:rPr lang="bg-BG" sz="2800" b="1" i="1" dirty="0" err="1" smtClean="0"/>
              <a:t>Атанасий</a:t>
            </a:r>
            <a:r>
              <a:rPr lang="bg-BG" sz="2800" b="1" i="1" dirty="0" smtClean="0"/>
              <a:t> Летни” край чирпанското </a:t>
            </a:r>
            <a:r>
              <a:rPr lang="bg-BG" sz="2800" b="1" i="1" dirty="0" smtClean="0"/>
              <a:t>с.Златна </a:t>
            </a:r>
            <a:r>
              <a:rPr lang="bg-BG" sz="2800" b="1" i="1" dirty="0" smtClean="0"/>
              <a:t>ливада.</a:t>
            </a:r>
            <a:endParaRPr lang="bg-BG" sz="2800" b="1" i="1" dirty="0"/>
          </a:p>
        </p:txBody>
      </p:sp>
      <p:pic>
        <p:nvPicPr>
          <p:cNvPr id="2050" name="Picture 2" descr="E:\DSC008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461" y="2780928"/>
            <a:ext cx="6192688" cy="3937501"/>
          </a:xfrm>
          <a:prstGeom prst="rect">
            <a:avLst/>
          </a:prstGeom>
          <a:ln w="127000" cap="rnd">
            <a:solidFill>
              <a:schemeClr val="bg1">
                <a:lumMod val="75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3701008"/>
            <a:ext cx="4355977" cy="31409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 descr="E:\DSC008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36542"/>
            <a:ext cx="3483229" cy="2997783"/>
          </a:xfrm>
          <a:prstGeom prst="rect">
            <a:avLst/>
          </a:prstGeom>
          <a:ln w="228600" cap="sq" cmpd="thickThin">
            <a:solidFill>
              <a:schemeClr val="bg1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Текстово поле 4"/>
          <p:cNvSpPr txBox="1"/>
          <p:nvPr/>
        </p:nvSpPr>
        <p:spPr>
          <a:xfrm>
            <a:off x="1331640" y="0"/>
            <a:ext cx="3744416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600" b="1" dirty="0" smtClean="0"/>
              <a:t>Госпожа Станка Колева -възпитател в </a:t>
            </a:r>
          </a:p>
          <a:p>
            <a:pPr algn="ctr"/>
            <a:r>
              <a:rPr lang="bg-BG" sz="2600" b="1" dirty="0" smtClean="0"/>
              <a:t>ОУ „Пейо Яворов“ с.Гранит, заедно с госпожа Пенка Делчева-секретар на читалището и господин Тоню Цанев-художник и председател на читалището в с.Гранит,  разказаха на младите </a:t>
            </a:r>
          </a:p>
          <a:p>
            <a:pPr algn="ctr"/>
            <a:r>
              <a:rPr lang="bg-BG" sz="2600" b="1" dirty="0" smtClean="0"/>
              <a:t>ентусиасти  историята </a:t>
            </a:r>
          </a:p>
          <a:p>
            <a:pPr algn="ctr"/>
            <a:r>
              <a:rPr lang="bg-BG" sz="2600" b="1" dirty="0" smtClean="0"/>
              <a:t>на стария дъб в миналото и какво е състоянието му сега</a:t>
            </a:r>
            <a:r>
              <a:rPr lang="bg-BG" sz="2400" b="1" dirty="0" smtClean="0"/>
              <a:t>.</a:t>
            </a:r>
            <a:endParaRPr lang="bg-BG" sz="2400" b="1" dirty="0"/>
          </a:p>
        </p:txBody>
      </p:sp>
    </p:spTree>
    <p:extLst>
      <p:ext uri="{BB962C8B-B14F-4D97-AF65-F5344CB8AC3E}">
        <p14:creationId xmlns:p14="http://schemas.microsoft.com/office/powerpoint/2010/main" val="212827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6" y="8211"/>
            <a:ext cx="7668344" cy="900509"/>
          </a:xfrm>
        </p:spPr>
        <p:txBody>
          <a:bodyPr/>
          <a:lstStyle/>
          <a:p>
            <a:pPr marL="0" lvl="0" indent="0" algn="ctr">
              <a:spcBef>
                <a:spcPct val="0"/>
              </a:spcBef>
              <a:buNone/>
            </a:pPr>
            <a:r>
              <a:rPr lang="bg-BG" sz="1800" dirty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bg-BG" sz="2400" b="1" i="1" dirty="0">
                <a:solidFill>
                  <a:prstClr val="black"/>
                </a:solidFill>
                <a:latin typeface="Calibri" pitchFamily="34" charset="0"/>
              </a:rPr>
              <a:t>Госпожа Станка Колева запозна всички присъстващи как е посадила жълъд от стария дъб преди 30 години и днес има с. Гранит наследник </a:t>
            </a:r>
            <a:r>
              <a:rPr lang="bg-BG" sz="2400" b="1" i="1" dirty="0" smtClean="0">
                <a:solidFill>
                  <a:prstClr val="black"/>
                </a:solidFill>
                <a:latin typeface="Calibri" pitchFamily="34" charset="0"/>
              </a:rPr>
              <a:t>– млад </a:t>
            </a:r>
            <a:r>
              <a:rPr lang="bg-BG" sz="2400" b="1" i="1" dirty="0">
                <a:solidFill>
                  <a:prstClr val="black"/>
                </a:solidFill>
                <a:latin typeface="Calibri" pitchFamily="34" charset="0"/>
              </a:rPr>
              <a:t>дъб</a:t>
            </a:r>
            <a:r>
              <a:rPr lang="bg-BG" sz="2400" b="1" i="1" dirty="0" smtClean="0">
                <a:solidFill>
                  <a:prstClr val="black"/>
                </a:solidFill>
                <a:latin typeface="Calibri" pitchFamily="34" charset="0"/>
              </a:rPr>
              <a:t>!</a:t>
            </a:r>
            <a:endParaRPr lang="bg-BG" sz="2400" b="1" i="1" dirty="0">
              <a:solidFill>
                <a:prstClr val="black"/>
              </a:solidFill>
              <a:latin typeface="Calibri" pitchFamily="34" charset="0"/>
            </a:endParaRPr>
          </a:p>
        </p:txBody>
      </p:sp>
      <p:pic>
        <p:nvPicPr>
          <p:cNvPr id="4099" name="Picture 3" descr="E:\DSC008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715" y="4077072"/>
            <a:ext cx="4100773" cy="2690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:\DSC0085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715" y="1243995"/>
            <a:ext cx="4100773" cy="2733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E:\DSC0085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853" y="1207891"/>
            <a:ext cx="3240360" cy="2805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853" y="4077072"/>
            <a:ext cx="3240360" cy="26906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2827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DSC008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71214">
            <a:off x="1815527" y="578630"/>
            <a:ext cx="4226335" cy="3121244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DSC008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649" y="3425114"/>
            <a:ext cx="3274615" cy="3329789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Текстово поле 4"/>
          <p:cNvSpPr txBox="1"/>
          <p:nvPr/>
        </p:nvSpPr>
        <p:spPr>
          <a:xfrm>
            <a:off x="5724128" y="620688"/>
            <a:ext cx="3425990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bg-BG" sz="2400" b="1" dirty="0" smtClean="0">
                <a:latin typeface="Calibri"/>
                <a:ea typeface="Calibri"/>
                <a:cs typeface="Times New Roman"/>
              </a:rPr>
              <a:t>Тук </a:t>
            </a:r>
            <a:r>
              <a:rPr lang="bg-BG" sz="2400" b="1" dirty="0">
                <a:latin typeface="Calibri"/>
                <a:ea typeface="Calibri"/>
                <a:cs typeface="Times New Roman"/>
              </a:rPr>
              <a:t>има </a:t>
            </a:r>
            <a:r>
              <a:rPr lang="bg-BG" sz="2400" b="1" dirty="0" smtClean="0">
                <a:latin typeface="Calibri"/>
                <a:ea typeface="Calibri"/>
                <a:cs typeface="Times New Roman"/>
              </a:rPr>
              <a:t>богатство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bg-BG" sz="2400" b="1" dirty="0" smtClean="0">
                <a:latin typeface="Calibri"/>
                <a:ea typeface="Calibri"/>
                <a:cs typeface="Times New Roman"/>
              </a:rPr>
              <a:t>скрито </a:t>
            </a:r>
            <a:r>
              <a:rPr lang="bg-BG" sz="2400" b="1" dirty="0">
                <a:latin typeface="Calibri"/>
                <a:ea typeface="Calibri"/>
                <a:cs typeface="Times New Roman"/>
              </a:rPr>
              <a:t>в духа на българската традиция. </a:t>
            </a: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1835696" y="4437112"/>
            <a:ext cx="32403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bg-BG" sz="2400" b="1" dirty="0" smtClean="0">
                <a:latin typeface="Calibri"/>
                <a:ea typeface="Calibri"/>
                <a:cs typeface="Times New Roman"/>
              </a:rPr>
              <a:t>  </a:t>
            </a:r>
            <a:r>
              <a:rPr lang="bg-BG" sz="2400" b="1" dirty="0">
                <a:latin typeface="Calibri"/>
                <a:ea typeface="Calibri"/>
                <a:cs typeface="Times New Roman"/>
              </a:rPr>
              <a:t>Тук има </a:t>
            </a:r>
            <a:r>
              <a:rPr lang="bg-BG" sz="2400" b="1" dirty="0" smtClean="0">
                <a:latin typeface="Calibri"/>
                <a:ea typeface="Calibri"/>
                <a:cs typeface="Times New Roman"/>
              </a:rPr>
              <a:t>здраве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bg-BG" sz="2400" b="1" dirty="0" smtClean="0">
                <a:latin typeface="Calibri"/>
                <a:ea typeface="Calibri"/>
                <a:cs typeface="Times New Roman"/>
              </a:rPr>
              <a:t> </a:t>
            </a:r>
            <a:r>
              <a:rPr lang="bg-BG" sz="2400" b="1" dirty="0">
                <a:latin typeface="Calibri"/>
                <a:ea typeface="Calibri"/>
                <a:cs typeface="Times New Roman"/>
              </a:rPr>
              <a:t>с дъх на дъб.</a:t>
            </a:r>
          </a:p>
          <a:p>
            <a:pPr algn="ctr">
              <a:spcAft>
                <a:spcPts val="0"/>
              </a:spcAft>
            </a:pPr>
            <a:endParaRPr lang="bg-BG" sz="2400" b="1" dirty="0"/>
          </a:p>
        </p:txBody>
      </p:sp>
    </p:spTree>
    <p:extLst>
      <p:ext uri="{BB962C8B-B14F-4D97-AF65-F5344CB8AC3E}">
        <p14:creationId xmlns:p14="http://schemas.microsoft.com/office/powerpoint/2010/main" val="230968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DSC008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921"/>
            <a:ext cx="9144000" cy="6874921"/>
          </a:xfrm>
          <a:prstGeom prst="rect">
            <a:avLst/>
          </a:prstGeom>
          <a:ln w="228600" cap="sq" cmpd="thickThin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8635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DSC008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463"/>
            <a:ext cx="9752368" cy="736489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3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8412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0"/>
            <a:ext cx="7272337" cy="922337"/>
          </a:xfrm>
        </p:spPr>
        <p:txBody>
          <a:bodyPr/>
          <a:lstStyle/>
          <a:p>
            <a:r>
              <a:rPr lang="bg-BG" sz="4000" b="1" dirty="0" smtClean="0"/>
              <a:t>Местност </a:t>
            </a:r>
            <a:r>
              <a:rPr lang="bg-BG" sz="4000" b="1" dirty="0" err="1" smtClean="0"/>
              <a:t>Каваклийка</a:t>
            </a:r>
            <a:r>
              <a:rPr lang="bg-BG" sz="4000" b="1" dirty="0" smtClean="0"/>
              <a:t> </a:t>
            </a:r>
            <a:endParaRPr lang="bg-BG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9" y="764704"/>
            <a:ext cx="7740351" cy="4949825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400" b="1" i="1" dirty="0" smtClean="0"/>
              <a:t>Каваклийка е защитена  местност, която опазва вековни широколистни гори.</a:t>
            </a:r>
            <a:endParaRPr lang="en-US" sz="2400" b="1" i="1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i="1" dirty="0" smtClean="0"/>
              <a:t> Намира се в землището на село Горно Ново село, община Братя Даскалови. </a:t>
            </a:r>
            <a:endParaRPr lang="en-US" sz="2400" b="1" i="1" dirty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i="1" dirty="0" err="1" smtClean="0"/>
              <a:t>Площта</a:t>
            </a:r>
            <a:r>
              <a:rPr lang="ru-RU" sz="2400" b="1" i="1" dirty="0" smtClean="0"/>
              <a:t> й е 90 хектара.Територията на Каваклийка е заета изцяло в билната си част от канелена горска почва.</a:t>
            </a:r>
            <a:endParaRPr lang="bg-BG" sz="2400" b="1" i="1" dirty="0" smtClean="0"/>
          </a:p>
        </p:txBody>
      </p:sp>
      <p:pic>
        <p:nvPicPr>
          <p:cNvPr id="3075" name="Picture 3" descr="E:\DSC007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356992"/>
            <a:ext cx="6120680" cy="32403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6259" y="1"/>
            <a:ext cx="7740352" cy="1052736"/>
          </a:xfrm>
        </p:spPr>
        <p:txBody>
          <a:bodyPr/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800" b="1" i="1" dirty="0" smtClean="0"/>
              <a:t>От 1982 г. </a:t>
            </a:r>
            <a:r>
              <a:rPr lang="ru-RU" sz="2800" b="1" i="1" dirty="0"/>
              <a:t>до </a:t>
            </a:r>
            <a:r>
              <a:rPr lang="ru-RU" sz="2800" b="1" i="1" dirty="0" smtClean="0"/>
              <a:t>1985 г</a:t>
            </a:r>
            <a:r>
              <a:rPr lang="ru-RU" sz="2800" b="1" i="1" dirty="0"/>
              <a:t>. е проведена </a:t>
            </a:r>
            <a:r>
              <a:rPr lang="ru-RU" sz="2800" b="1" i="1" dirty="0" err="1"/>
              <a:t>проучвателна</a:t>
            </a:r>
            <a:r>
              <a:rPr lang="ru-RU" sz="2800" b="1" i="1" dirty="0"/>
              <a:t> </a:t>
            </a:r>
            <a:r>
              <a:rPr lang="ru-RU" sz="2800" b="1" i="1" dirty="0" err="1"/>
              <a:t>експедиция</a:t>
            </a:r>
            <a:r>
              <a:rPr lang="ru-RU" sz="2800" b="1" i="1" dirty="0"/>
              <a:t> </a:t>
            </a:r>
            <a:r>
              <a:rPr lang="ru-RU" sz="2800" b="1" i="1" dirty="0" err="1"/>
              <a:t>относно</a:t>
            </a:r>
            <a:r>
              <a:rPr lang="ru-RU" sz="2800" b="1" i="1" dirty="0"/>
              <a:t> </a:t>
            </a:r>
            <a:r>
              <a:rPr lang="ru-RU" sz="2800" b="1" i="1" dirty="0" err="1"/>
              <a:t>флората</a:t>
            </a:r>
            <a:r>
              <a:rPr lang="ru-RU" sz="2800" b="1" i="1" dirty="0"/>
              <a:t> и </a:t>
            </a:r>
            <a:r>
              <a:rPr lang="ru-RU" sz="2800" b="1" i="1" dirty="0" err="1"/>
              <a:t>фауната</a:t>
            </a:r>
            <a:r>
              <a:rPr lang="ru-RU" sz="2800" b="1" i="1" dirty="0"/>
              <a:t> на </a:t>
            </a:r>
            <a:r>
              <a:rPr lang="ru-RU" sz="2800" b="1" i="1" dirty="0" err="1"/>
              <a:t>различни</a:t>
            </a:r>
            <a:r>
              <a:rPr lang="ru-RU" sz="2800" b="1" i="1" dirty="0"/>
              <a:t> </a:t>
            </a:r>
            <a:r>
              <a:rPr lang="ru-RU" sz="2800" b="1" i="1" dirty="0" err="1"/>
              <a:t>застрашени</a:t>
            </a:r>
            <a:r>
              <a:rPr lang="ru-RU" sz="2800" b="1" i="1" dirty="0"/>
              <a:t> </a:t>
            </a:r>
            <a:r>
              <a:rPr lang="ru-RU" sz="2800" b="1" i="1" dirty="0" err="1" smtClean="0"/>
              <a:t>видове</a:t>
            </a:r>
            <a:r>
              <a:rPr lang="ru-RU" sz="2800" b="1" i="1" dirty="0" smtClean="0"/>
              <a:t>.</a:t>
            </a:r>
            <a:br>
              <a:rPr lang="ru-RU" sz="2800" b="1" i="1" dirty="0" smtClean="0"/>
            </a:br>
            <a:r>
              <a:rPr lang="ru-RU" sz="2800" b="1" i="1" dirty="0" smtClean="0"/>
              <a:t>Карта </a:t>
            </a:r>
            <a:r>
              <a:rPr lang="ru-RU" sz="2800" b="1" i="1" dirty="0" err="1" smtClean="0"/>
              <a:t>изработена</a:t>
            </a:r>
            <a:r>
              <a:rPr lang="ru-RU" sz="2800" b="1" i="1" dirty="0" smtClean="0"/>
              <a:t> от </a:t>
            </a:r>
            <a:r>
              <a:rPr lang="ru-RU" sz="2800" b="1" i="1" dirty="0" err="1" smtClean="0"/>
              <a:t>участниците</a:t>
            </a:r>
            <a:r>
              <a:rPr lang="ru-RU" sz="2800" b="1" i="1" dirty="0" smtClean="0"/>
              <a:t>:</a:t>
            </a:r>
            <a:endParaRPr lang="bg-BG" sz="2800" b="1" i="1" dirty="0"/>
          </a:p>
        </p:txBody>
      </p:sp>
      <p:pic>
        <p:nvPicPr>
          <p:cNvPr id="3074" name="Picture 2" descr="C:\Users\Home\Desktop\20151111_1851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16832"/>
            <a:ext cx="7416824" cy="482453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0"/>
            <a:ext cx="7272337" cy="922337"/>
          </a:xfrm>
        </p:spPr>
        <p:txBody>
          <a:bodyPr/>
          <a:lstStyle/>
          <a:p>
            <a:r>
              <a:rPr lang="bg-BG" sz="2800" b="1" i="1" dirty="0" smtClean="0"/>
              <a:t>Ръчно направена карта на районите на проучванията преди:</a:t>
            </a:r>
            <a:endParaRPr lang="bg-BG" sz="2800" b="1" i="1" dirty="0"/>
          </a:p>
        </p:txBody>
      </p:sp>
      <p:pic>
        <p:nvPicPr>
          <p:cNvPr id="4098" name="Picture 2" descr="C:\Users\Home\Desktop\20151111_1849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08720"/>
            <a:ext cx="6768752" cy="58326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27646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-478"/>
            <a:ext cx="7272337" cy="620687"/>
          </a:xfrm>
        </p:spPr>
        <p:txBody>
          <a:bodyPr/>
          <a:lstStyle/>
          <a:p>
            <a:r>
              <a:rPr lang="bg-BG" sz="4000" b="1" dirty="0" smtClean="0">
                <a:latin typeface="+mn-lt"/>
              </a:rPr>
              <a:t>Проучване</a:t>
            </a:r>
            <a:endParaRPr lang="bg-BG" sz="40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640" y="548680"/>
            <a:ext cx="7812360" cy="3289541"/>
          </a:xfrm>
        </p:spPr>
        <p:txBody>
          <a:bodyPr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400" b="1" i="1" dirty="0">
                <a:ea typeface="Calibri"/>
                <a:cs typeface="Times New Roman"/>
              </a:rPr>
              <a:t>Най-често срещаният представител на този род у нас е обикновеният </a:t>
            </a:r>
            <a:r>
              <a:rPr lang="bg-BG" sz="2400" b="1" i="1" dirty="0" err="1">
                <a:ea typeface="Calibri"/>
                <a:cs typeface="Times New Roman"/>
              </a:rPr>
              <a:t>мразовец</a:t>
            </a:r>
            <a:r>
              <a:rPr lang="bg-BG" sz="2400" b="1" i="1" dirty="0">
                <a:ea typeface="Calibri"/>
                <a:cs typeface="Times New Roman"/>
              </a:rPr>
              <a:t>, наричан още </a:t>
            </a:r>
            <a:r>
              <a:rPr lang="bg-BG" sz="2400" b="1" i="1" dirty="0" err="1">
                <a:ea typeface="Calibri"/>
                <a:cs typeface="Times New Roman"/>
              </a:rPr>
              <a:t>кърпикожух</a:t>
            </a:r>
            <a:r>
              <a:rPr lang="bg-BG" sz="2400" b="1" i="1" dirty="0">
                <a:ea typeface="Calibri"/>
                <a:cs typeface="Times New Roman"/>
              </a:rPr>
              <a:t>, или есенен минзухар. </a:t>
            </a:r>
            <a:endParaRPr lang="bg-BG" sz="2400" b="1" i="1" dirty="0" smtClean="0">
              <a:ea typeface="Calibri"/>
              <a:cs typeface="Times New Roman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400" b="1" i="1" dirty="0" smtClean="0">
                <a:ea typeface="Calibri"/>
                <a:cs typeface="Times New Roman"/>
              </a:rPr>
              <a:t>Той </a:t>
            </a:r>
            <a:r>
              <a:rPr lang="bg-BG" sz="2400" b="1" i="1" dirty="0">
                <a:ea typeface="Calibri"/>
                <a:cs typeface="Times New Roman"/>
              </a:rPr>
              <a:t>цъфти през есента из горските поляни и покрай храсталаците. Родът е класифициран в семейство </a:t>
            </a:r>
            <a:r>
              <a:rPr lang="bg-BG" sz="2400" b="1" i="1" dirty="0" err="1">
                <a:ea typeface="Calibri"/>
                <a:cs typeface="Times New Roman"/>
              </a:rPr>
              <a:t>Колхикови</a:t>
            </a:r>
            <a:r>
              <a:rPr lang="bg-BG" sz="2400" b="1" i="1" dirty="0">
                <a:ea typeface="Calibri"/>
                <a:cs typeface="Times New Roman"/>
              </a:rPr>
              <a:t>.  </a:t>
            </a:r>
            <a:r>
              <a:rPr lang="bg-BG" sz="2400" b="1" i="1" dirty="0" err="1">
                <a:ea typeface="Calibri"/>
                <a:cs typeface="Times New Roman"/>
              </a:rPr>
              <a:t>Мразовецът</a:t>
            </a:r>
            <a:r>
              <a:rPr lang="bg-BG" sz="2400" b="1" i="1" dirty="0">
                <a:ea typeface="Calibri"/>
                <a:cs typeface="Times New Roman"/>
              </a:rPr>
              <a:t> произхожда основно от Западна </a:t>
            </a:r>
            <a:r>
              <a:rPr lang="bg-BG" sz="2400" b="1" i="1" dirty="0" smtClean="0">
                <a:ea typeface="Calibri"/>
                <a:cs typeface="Times New Roman"/>
              </a:rPr>
              <a:t>– Азия. 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400" b="1" i="1" dirty="0" smtClean="0">
                <a:ea typeface="Calibri"/>
                <a:cs typeface="Times New Roman"/>
              </a:rPr>
              <a:t>Листата </a:t>
            </a:r>
            <a:r>
              <a:rPr lang="bg-BG" sz="2400" b="1" i="1" dirty="0">
                <a:ea typeface="Calibri"/>
                <a:cs typeface="Times New Roman"/>
              </a:rPr>
              <a:t>на тези растения са тънки и  издължени. Цветът най-често е розов, бял или лилав. Всички части на </a:t>
            </a:r>
            <a:r>
              <a:rPr lang="bg-BG" sz="2400" b="1" i="1" dirty="0" err="1">
                <a:ea typeface="Calibri"/>
                <a:cs typeface="Times New Roman"/>
              </a:rPr>
              <a:t>Мразовеца</a:t>
            </a:r>
            <a:r>
              <a:rPr lang="bg-BG" sz="2400" b="1" i="1" dirty="0">
                <a:ea typeface="Calibri"/>
                <a:cs typeface="Times New Roman"/>
              </a:rPr>
              <a:t> са отровни.            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293096"/>
            <a:ext cx="3240360" cy="2676590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E:\БИОРАЗНООБРАЗИЕ В МОЯ КРАЙ\n617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866506"/>
            <a:ext cx="2880320" cy="3117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27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24674"/>
            <a:ext cx="7812360" cy="922337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bg-BG" sz="2000" b="1" i="1" u="sng" dirty="0" smtClean="0">
                <a:solidFill>
                  <a:srgbClr val="000000"/>
                </a:solidFill>
                <a:latin typeface="Cambria"/>
                <a:ea typeface="Times New Roman"/>
                <a:cs typeface="Arial"/>
              </a:rPr>
              <a:t/>
            </a:r>
            <a:br>
              <a:rPr lang="bg-BG" sz="2000" b="1" i="1" u="sng" dirty="0" smtClean="0">
                <a:solidFill>
                  <a:srgbClr val="000000"/>
                </a:solidFill>
                <a:latin typeface="Cambria"/>
                <a:ea typeface="Times New Roman"/>
                <a:cs typeface="Arial"/>
              </a:rPr>
            </a:br>
            <a:r>
              <a:rPr lang="bg-BG" sz="2000" b="1" i="1" u="sng" dirty="0">
                <a:solidFill>
                  <a:srgbClr val="000000"/>
                </a:solidFill>
                <a:latin typeface="Cambria"/>
                <a:ea typeface="Times New Roman"/>
                <a:cs typeface="Arial"/>
              </a:rPr>
              <a:t/>
            </a:r>
            <a:br>
              <a:rPr lang="bg-BG" sz="2000" b="1" i="1" u="sng" dirty="0">
                <a:solidFill>
                  <a:srgbClr val="000000"/>
                </a:solidFill>
                <a:latin typeface="Cambria"/>
                <a:ea typeface="Times New Roman"/>
                <a:cs typeface="Arial"/>
              </a:rPr>
            </a:br>
            <a:r>
              <a:rPr lang="bg-BG" sz="2000" b="1" i="1" u="sng" dirty="0" smtClean="0">
                <a:solidFill>
                  <a:srgbClr val="000000"/>
                </a:solidFill>
                <a:latin typeface="Cambria"/>
                <a:ea typeface="Times New Roman"/>
                <a:cs typeface="Arial"/>
              </a:rPr>
              <a:t/>
            </a:r>
            <a:br>
              <a:rPr lang="bg-BG" sz="2000" b="1" i="1" u="sng" dirty="0" smtClean="0">
                <a:solidFill>
                  <a:srgbClr val="000000"/>
                </a:solidFill>
                <a:latin typeface="Cambria"/>
                <a:ea typeface="Times New Roman"/>
                <a:cs typeface="Arial"/>
              </a:rPr>
            </a:br>
            <a:r>
              <a:rPr lang="bg-BG" sz="2000" b="1" i="1" u="sng" dirty="0">
                <a:solidFill>
                  <a:srgbClr val="000000"/>
                </a:solidFill>
                <a:latin typeface="Cambria"/>
                <a:ea typeface="Times New Roman"/>
                <a:cs typeface="Arial"/>
              </a:rPr>
              <a:t/>
            </a:r>
            <a:br>
              <a:rPr lang="bg-BG" sz="2000" b="1" i="1" u="sng" dirty="0">
                <a:solidFill>
                  <a:srgbClr val="000000"/>
                </a:solidFill>
                <a:latin typeface="Cambria"/>
                <a:ea typeface="Times New Roman"/>
                <a:cs typeface="Arial"/>
              </a:rPr>
            </a:br>
            <a:r>
              <a:rPr lang="bg-BG" sz="2000" b="1" i="1" u="sng" dirty="0" smtClean="0">
                <a:solidFill>
                  <a:srgbClr val="000000"/>
                </a:solidFill>
                <a:latin typeface="Cambria"/>
                <a:ea typeface="Times New Roman"/>
                <a:cs typeface="Arial"/>
              </a:rPr>
              <a:t/>
            </a:r>
            <a:br>
              <a:rPr lang="bg-BG" sz="2000" b="1" i="1" u="sng" dirty="0" smtClean="0">
                <a:solidFill>
                  <a:srgbClr val="000000"/>
                </a:solidFill>
                <a:latin typeface="Cambria"/>
                <a:ea typeface="Times New Roman"/>
                <a:cs typeface="Arial"/>
              </a:rPr>
            </a:br>
            <a:r>
              <a:rPr lang="bg-BG" sz="2000" b="1" i="1" u="sng" dirty="0">
                <a:solidFill>
                  <a:srgbClr val="000000"/>
                </a:solidFill>
                <a:latin typeface="Cambria"/>
                <a:ea typeface="Times New Roman"/>
                <a:cs typeface="Arial"/>
              </a:rPr>
              <a:t/>
            </a:r>
            <a:br>
              <a:rPr lang="bg-BG" sz="2000" b="1" i="1" u="sng" dirty="0">
                <a:solidFill>
                  <a:srgbClr val="000000"/>
                </a:solidFill>
                <a:latin typeface="Cambria"/>
                <a:ea typeface="Times New Roman"/>
                <a:cs typeface="Arial"/>
              </a:rPr>
            </a:br>
            <a:r>
              <a:rPr lang="bg-BG" sz="2000" b="1" i="1" u="sng" dirty="0" smtClean="0">
                <a:solidFill>
                  <a:srgbClr val="000000"/>
                </a:solidFill>
                <a:latin typeface="Cambria"/>
                <a:ea typeface="Times New Roman"/>
                <a:cs typeface="Arial"/>
              </a:rPr>
              <a:t/>
            </a:r>
            <a:br>
              <a:rPr lang="bg-BG" sz="2000" b="1" i="1" u="sng" dirty="0" smtClean="0">
                <a:solidFill>
                  <a:srgbClr val="000000"/>
                </a:solidFill>
                <a:latin typeface="Cambria"/>
                <a:ea typeface="Times New Roman"/>
                <a:cs typeface="Arial"/>
              </a:rPr>
            </a:br>
            <a:r>
              <a:rPr lang="bg-BG" sz="2000" b="1" i="1" u="sng" dirty="0">
                <a:solidFill>
                  <a:srgbClr val="000000"/>
                </a:solidFill>
                <a:latin typeface="Cambria"/>
                <a:ea typeface="Times New Roman"/>
                <a:cs typeface="Arial"/>
              </a:rPr>
              <a:t/>
            </a:r>
            <a:br>
              <a:rPr lang="bg-BG" sz="2000" b="1" i="1" u="sng" dirty="0">
                <a:solidFill>
                  <a:srgbClr val="000000"/>
                </a:solidFill>
                <a:latin typeface="Cambria"/>
                <a:ea typeface="Times New Roman"/>
                <a:cs typeface="Arial"/>
              </a:rPr>
            </a:br>
            <a:r>
              <a:rPr lang="bg-BG" sz="2000" b="1" i="1" u="sng" dirty="0" smtClean="0">
                <a:solidFill>
                  <a:srgbClr val="000000"/>
                </a:solidFill>
                <a:latin typeface="Cambria"/>
                <a:ea typeface="Times New Roman"/>
                <a:cs typeface="Arial"/>
              </a:rPr>
              <a:t/>
            </a:r>
            <a:br>
              <a:rPr lang="bg-BG" sz="2000" b="1" i="1" u="sng" dirty="0" smtClean="0">
                <a:solidFill>
                  <a:srgbClr val="000000"/>
                </a:solidFill>
                <a:latin typeface="Cambria"/>
                <a:ea typeface="Times New Roman"/>
                <a:cs typeface="Arial"/>
              </a:rPr>
            </a:br>
            <a:r>
              <a:rPr lang="bg-BG" sz="2000" b="1" i="1" u="sng" dirty="0">
                <a:solidFill>
                  <a:srgbClr val="000000"/>
                </a:solidFill>
                <a:latin typeface="Cambria"/>
                <a:ea typeface="Times New Roman"/>
                <a:cs typeface="Arial"/>
              </a:rPr>
              <a:t/>
            </a:r>
            <a:br>
              <a:rPr lang="bg-BG" sz="2000" b="1" i="1" u="sng" dirty="0">
                <a:solidFill>
                  <a:srgbClr val="000000"/>
                </a:solidFill>
                <a:latin typeface="Cambria"/>
                <a:ea typeface="Times New Roman"/>
                <a:cs typeface="Arial"/>
              </a:rPr>
            </a:br>
            <a:r>
              <a:rPr lang="bg-BG" sz="2000" b="1" i="1" u="sng" dirty="0" smtClean="0">
                <a:solidFill>
                  <a:srgbClr val="000000"/>
                </a:solidFill>
                <a:latin typeface="Cambria"/>
                <a:ea typeface="Times New Roman"/>
                <a:cs typeface="Arial"/>
              </a:rPr>
              <a:t/>
            </a:r>
            <a:br>
              <a:rPr lang="bg-BG" sz="2000" b="1" i="1" u="sng" dirty="0" smtClean="0">
                <a:solidFill>
                  <a:srgbClr val="000000"/>
                </a:solidFill>
                <a:latin typeface="Cambria"/>
                <a:ea typeface="Times New Roman"/>
                <a:cs typeface="Arial"/>
              </a:rPr>
            </a:br>
            <a:r>
              <a:rPr lang="bg-BG" sz="2000" b="1" i="1" u="sng" dirty="0" smtClean="0">
                <a:solidFill>
                  <a:srgbClr val="000000"/>
                </a:solidFill>
                <a:latin typeface="Cambria"/>
                <a:ea typeface="Times New Roman"/>
                <a:cs typeface="Arial"/>
              </a:rPr>
              <a:t/>
            </a:r>
            <a:br>
              <a:rPr lang="bg-BG" sz="2000" b="1" i="1" u="sng" dirty="0" smtClean="0">
                <a:solidFill>
                  <a:srgbClr val="000000"/>
                </a:solidFill>
                <a:latin typeface="Cambria"/>
                <a:ea typeface="Times New Roman"/>
                <a:cs typeface="Arial"/>
              </a:rPr>
            </a:br>
            <a:r>
              <a:rPr lang="bg-BG" sz="4000" b="1" dirty="0" smtClean="0">
                <a:solidFill>
                  <a:srgbClr val="000000"/>
                </a:solidFill>
                <a:latin typeface="+mn-lt"/>
                <a:ea typeface="Times New Roman"/>
                <a:cs typeface="Arial"/>
              </a:rPr>
              <a:t>ПЕТРОВ </a:t>
            </a:r>
            <a:r>
              <a:rPr lang="bg-BG" sz="4000" b="1" dirty="0">
                <a:solidFill>
                  <a:srgbClr val="000000"/>
                </a:solidFill>
                <a:latin typeface="+mn-lt"/>
                <a:ea typeface="Times New Roman"/>
                <a:cs typeface="Arial"/>
              </a:rPr>
              <a:t>КРЪСТ </a:t>
            </a:r>
            <a:r>
              <a:rPr lang="bg-BG" sz="4000" b="1" dirty="0">
                <a:latin typeface="+mn-lt"/>
                <a:ea typeface="Times New Roman"/>
              </a:rPr>
              <a:t/>
            </a:r>
            <a:br>
              <a:rPr lang="bg-BG" sz="4000" b="1" dirty="0">
                <a:latin typeface="+mn-lt"/>
                <a:ea typeface="Times New Roman"/>
              </a:rPr>
            </a:br>
            <a:r>
              <a:rPr lang="bg-BG" sz="800" dirty="0">
                <a:solidFill>
                  <a:srgbClr val="000000"/>
                </a:solidFill>
                <a:latin typeface="Cambria"/>
                <a:ea typeface="Times New Roman"/>
                <a:cs typeface="Arial"/>
              </a:rPr>
              <a:t> </a:t>
            </a:r>
            <a:r>
              <a:rPr lang="bg-BG" sz="2000" dirty="0">
                <a:latin typeface="Times New Roman"/>
                <a:ea typeface="Times New Roman"/>
              </a:rPr>
              <a:t/>
            </a:r>
            <a:br>
              <a:rPr lang="bg-BG" sz="2000" dirty="0">
                <a:latin typeface="Times New Roman"/>
                <a:ea typeface="Times New Roman"/>
              </a:rPr>
            </a:br>
            <a:r>
              <a:rPr lang="bg-BG" sz="2300" b="1" i="1" dirty="0">
                <a:solidFill>
                  <a:srgbClr val="000000"/>
                </a:solidFill>
                <a:latin typeface="+mn-lt"/>
                <a:ea typeface="Times New Roman"/>
                <a:cs typeface="Arial"/>
              </a:rPr>
              <a:t>Петровият кръст е стройно и красиво растение, което ще срещнете в разгара на лятото </a:t>
            </a:r>
            <a:r>
              <a:rPr lang="bg-BG" sz="2300" b="1" i="1" dirty="0" smtClean="0">
                <a:solidFill>
                  <a:srgbClr val="000000"/>
                </a:solidFill>
                <a:latin typeface="+mn-lt"/>
                <a:ea typeface="Times New Roman"/>
                <a:cs typeface="Arial"/>
              </a:rPr>
              <a:t>из широколистните </a:t>
            </a:r>
            <a:r>
              <a:rPr lang="bg-BG" sz="2300" b="1" i="1" dirty="0">
                <a:solidFill>
                  <a:srgbClr val="000000"/>
                </a:solidFill>
                <a:latin typeface="+mn-lt"/>
                <a:ea typeface="Times New Roman"/>
                <a:cs typeface="Arial"/>
              </a:rPr>
              <a:t>гори, горските поляни, храсталаците от хвойна и по-рядко в иглолистните гори. Той е разпространен по тези места из цялата страна, но най-често ще го откриете в предпланинския и планинския пояс, където стига докъм 2000 м над м. в</a:t>
            </a:r>
            <a:r>
              <a:rPr lang="bg-BG" sz="2300" b="1" i="1" dirty="0" smtClean="0">
                <a:solidFill>
                  <a:srgbClr val="000000"/>
                </a:solidFill>
                <a:latin typeface="+mn-lt"/>
                <a:ea typeface="Times New Roman"/>
                <a:cs typeface="Arial"/>
              </a:rPr>
              <a:t>. </a:t>
            </a:r>
            <a:r>
              <a:rPr lang="bg-BG" sz="2300" b="1" i="1" dirty="0">
                <a:solidFill>
                  <a:srgbClr val="000000"/>
                </a:solidFill>
                <a:latin typeface="+mn-lt"/>
                <a:ea typeface="Times New Roman"/>
                <a:cs typeface="Arial"/>
              </a:rPr>
              <a:t>Когато през юни природата вече е пълна с живот, по връхните части </a:t>
            </a:r>
            <a:r>
              <a:rPr lang="bg-BG" sz="2300" b="1" i="1" dirty="0" smtClean="0">
                <a:solidFill>
                  <a:srgbClr val="000000"/>
                </a:solidFill>
                <a:latin typeface="+mn-lt"/>
                <a:ea typeface="Times New Roman"/>
                <a:cs typeface="Arial"/>
              </a:rPr>
              <a:t>на стъблата</a:t>
            </a:r>
            <a:r>
              <a:rPr lang="bg-BG" sz="2300" b="1" i="1" dirty="0">
                <a:solidFill>
                  <a:srgbClr val="000000"/>
                </a:solidFill>
                <a:latin typeface="+mn-lt"/>
                <a:ea typeface="Times New Roman"/>
                <a:cs typeface="Arial"/>
              </a:rPr>
              <a:t> на </a:t>
            </a:r>
            <a:r>
              <a:rPr lang="bg-BG" sz="2300" b="1" i="1" dirty="0" err="1">
                <a:solidFill>
                  <a:srgbClr val="000000"/>
                </a:solidFill>
                <a:latin typeface="+mn-lt"/>
                <a:ea typeface="Times New Roman"/>
                <a:cs typeface="Arial"/>
              </a:rPr>
              <a:t>петровия</a:t>
            </a:r>
            <a:r>
              <a:rPr lang="bg-BG" sz="2300" b="1" i="1" dirty="0">
                <a:solidFill>
                  <a:srgbClr val="000000"/>
                </a:solidFill>
                <a:latin typeface="+mn-lt"/>
                <a:ea typeface="Times New Roman"/>
                <a:cs typeface="Arial"/>
              </a:rPr>
              <a:t> кръст се развиват дълги дръжки с увиснали продълговати цветни пъпки.</a:t>
            </a:r>
            <a:r>
              <a:rPr lang="bg-BG" sz="2100" b="1" i="1" dirty="0">
                <a:latin typeface="+mn-lt"/>
                <a:ea typeface="Times New Roman"/>
              </a:rPr>
              <a:t/>
            </a:r>
            <a:br>
              <a:rPr lang="bg-BG" sz="2100" b="1" i="1" dirty="0">
                <a:latin typeface="+mn-lt"/>
                <a:ea typeface="Times New Roman"/>
              </a:rPr>
            </a:br>
            <a:endParaRPr lang="bg-BG" sz="2100" b="1" i="1" dirty="0">
              <a:latin typeface="+mn-lt"/>
            </a:endParaRPr>
          </a:p>
        </p:txBody>
      </p:sp>
      <p:pic>
        <p:nvPicPr>
          <p:cNvPr id="4" name="Картина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4279126"/>
            <a:ext cx="3309620" cy="222123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5" name="Картина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4279126"/>
            <a:ext cx="2961640" cy="222123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7740352" cy="655007"/>
          </a:xfrm>
        </p:spPr>
        <p:txBody>
          <a:bodyPr/>
          <a:lstStyle/>
          <a:p>
            <a:r>
              <a:rPr lang="bg-BG" sz="4000" b="1" dirty="0" smtClean="0">
                <a:latin typeface="+mn-lt"/>
              </a:rPr>
              <a:t>Мерки за опазване на природата</a:t>
            </a:r>
            <a:endParaRPr lang="bg-BG" sz="40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6057" y="908720"/>
            <a:ext cx="4067944" cy="2520280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bg-BG" sz="2800" b="1" dirty="0" smtClean="0"/>
              <a:t>Информираност на обществото за проблема със застрашените видове.</a:t>
            </a:r>
            <a:endParaRPr lang="bg-BG" sz="2800" b="1" dirty="0"/>
          </a:p>
        </p:txBody>
      </p:sp>
      <p:pic>
        <p:nvPicPr>
          <p:cNvPr id="9218" name="Picture 2" descr="C:\Users\Home\Desktop\20151111_1410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870" y="1124744"/>
            <a:ext cx="3024335" cy="55129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9220" name="Picture 4" descr="C:\Users\Home\Desktop\20151111_1414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30" y="2996952"/>
            <a:ext cx="2857532" cy="36407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267382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5657" y="188641"/>
            <a:ext cx="7668344" cy="864096"/>
          </a:xfrm>
        </p:spPr>
        <p:txBody>
          <a:bodyPr/>
          <a:lstStyle/>
          <a:p>
            <a:pPr algn="just"/>
            <a:r>
              <a:rPr lang="bg-BG" sz="2800" b="1" dirty="0" smtClean="0"/>
              <a:t>Грижа за поддържане на видовото разнообразие.</a:t>
            </a:r>
            <a:endParaRPr lang="bg-BG" sz="2800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954" y="1124744"/>
            <a:ext cx="4211182" cy="34563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 descr="C:\Users\Home\Desktop\20151111_1350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859890"/>
            <a:ext cx="2520280" cy="2819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Текстово поле 3"/>
          <p:cNvSpPr txBox="1"/>
          <p:nvPr/>
        </p:nvSpPr>
        <p:spPr>
          <a:xfrm>
            <a:off x="5580112" y="836712"/>
            <a:ext cx="356388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 algn="ctr">
              <a:buFont typeface="Arial" pitchFamily="34" charset="0"/>
              <a:buChar char="•"/>
            </a:pPr>
            <a:r>
              <a:rPr lang="bg-BG" sz="2800" b="1" dirty="0" smtClean="0"/>
              <a:t>Младите ентусиасти</a:t>
            </a:r>
          </a:p>
          <a:p>
            <a:pPr algn="ctr"/>
            <a:r>
              <a:rPr lang="bg-BG" sz="2800" b="1" dirty="0" smtClean="0"/>
              <a:t> събраха жълъди от стария дъб в с.Гранит</a:t>
            </a:r>
          </a:p>
          <a:p>
            <a:pPr algn="ctr"/>
            <a:r>
              <a:rPr lang="bg-BG" sz="2800" b="1" dirty="0" smtClean="0"/>
              <a:t> и ги засадиха с надежда, </a:t>
            </a:r>
          </a:p>
          <a:p>
            <a:pPr algn="ctr"/>
            <a:r>
              <a:rPr lang="bg-BG" sz="2800" b="1" dirty="0" smtClean="0"/>
              <a:t>че ще има още наследници!!!!</a:t>
            </a:r>
            <a:endParaRPr lang="bg-BG" sz="2800" b="1" dirty="0"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1763688" y="4941168"/>
            <a:ext cx="46805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bg-BG" sz="2800" b="1" dirty="0" smtClean="0"/>
              <a:t> Погрижиха се за засадените нови дръвчета в района на училището.</a:t>
            </a:r>
            <a:endParaRPr lang="bg-BG" sz="2800" b="1" dirty="0"/>
          </a:p>
        </p:txBody>
      </p:sp>
    </p:spTree>
    <p:extLst>
      <p:ext uri="{BB962C8B-B14F-4D97-AF65-F5344CB8AC3E}">
        <p14:creationId xmlns:p14="http://schemas.microsoft.com/office/powerpoint/2010/main" val="3766376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изтеглен файл.jpg"/>
          <p:cNvPicPr>
            <a:picLocks noGrp="1" noChangeAspect="1"/>
          </p:cNvPicPr>
          <p:nvPr>
            <p:ph idx="1"/>
          </p:nvPr>
        </p:nvPicPr>
        <p:blipFill>
          <a:blip r:embed="rId2">
            <a:lum bright="40000" contrast="-40000"/>
          </a:blip>
          <a:stretch>
            <a:fillRect/>
          </a:stretch>
        </p:blipFill>
        <p:spPr>
          <a:xfrm>
            <a:off x="-30985" y="0"/>
            <a:ext cx="9174985" cy="6858000"/>
          </a:xfrm>
        </p:spPr>
      </p:pic>
      <p:sp>
        <p:nvSpPr>
          <p:cNvPr id="11" name="TextBox 10"/>
          <p:cNvSpPr txBox="1"/>
          <p:nvPr/>
        </p:nvSpPr>
        <p:spPr>
          <a:xfrm>
            <a:off x="0" y="-6936"/>
            <a:ext cx="9144000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600" b="1" dirty="0" smtClean="0">
                <a:solidFill>
                  <a:prstClr val="black"/>
                </a:solidFill>
              </a:rPr>
              <a:t>Природата е всичко онова, което ни заобикаля, всяко кътче, което ни прави малко по-щастливи и всяка тревичка даваща ни свежест, нещо непокътнато дори от безпощадните ръце на човека. Едва когато човек успее да вникне в същността на нещата, чак тогава той може  да почувства истински силата н природата, да проникне и да види нейното разнообразие и да разбере, че истински уникалните неща като дървото различаващо се от съседното , като цветето омайващо ни с различен аромат от това до него – точно тези неща не трябва да се рушат по НИКАКЪВ начин!</a:t>
            </a:r>
          </a:p>
          <a:p>
            <a:pPr algn="ctr">
              <a:lnSpc>
                <a:spcPct val="150000"/>
              </a:lnSpc>
            </a:pPr>
            <a:endParaRPr lang="bg-BG" sz="800" b="1" dirty="0" smtClean="0">
              <a:solidFill>
                <a:prstClr val="black"/>
              </a:solidFill>
            </a:endParaRPr>
          </a:p>
          <a:p>
            <a:pPr algn="ctr">
              <a:lnSpc>
                <a:spcPct val="150000"/>
              </a:lnSpc>
            </a:pPr>
            <a:endParaRPr lang="bg-BG" sz="800" b="1" dirty="0" smtClean="0">
              <a:solidFill>
                <a:prstClr val="black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bg-BG" sz="2400" b="1" dirty="0" smtClean="0">
                <a:solidFill>
                  <a:prstClr val="black"/>
                </a:solidFill>
              </a:rPr>
              <a:t>НИЕ ВИ ПРИЗОВАВАМЕ – ОБИЧАЙТЕ ПРИРОДАТА И Я ПАЗЕТЕ ТАКАВА, КАКВАТО  ТРЯБВА ДА БЪДЕ – ЧИСТА И НЕПОКЪТНАТА!</a:t>
            </a:r>
          </a:p>
          <a:p>
            <a:pPr algn="ctr">
              <a:lnSpc>
                <a:spcPct val="150000"/>
              </a:lnSpc>
            </a:pPr>
            <a:r>
              <a:rPr lang="bg-BG" sz="2400" b="1" dirty="0" smtClean="0">
                <a:solidFill>
                  <a:prstClr val="black"/>
                </a:solidFill>
              </a:rPr>
              <a:t>ПОКАЖЕ НА СВЕТА, </a:t>
            </a:r>
          </a:p>
          <a:p>
            <a:pPr algn="ctr">
              <a:lnSpc>
                <a:spcPct val="150000"/>
              </a:lnSpc>
            </a:pPr>
            <a:r>
              <a:rPr lang="bg-BG" sz="2400" b="1" dirty="0" smtClean="0">
                <a:solidFill>
                  <a:prstClr val="black"/>
                </a:solidFill>
              </a:rPr>
              <a:t>ЧЕ СИ БЪЛГАРИН ДОСТОЕН ЗА НЕЙНИТЕ БЛАГА И ДАРОВЕ!</a:t>
            </a:r>
            <a:endParaRPr lang="bg-BG" sz="2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65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Home\Desktop\autumn-leave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8124" cy="6900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DSC008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528900"/>
            <a:ext cx="5892764" cy="3872388"/>
          </a:xfrm>
          <a:prstGeom prst="rect">
            <a:avLst/>
          </a:prstGeom>
          <a:ln w="228600" cap="sq" cmpd="thickThin">
            <a:solidFill>
              <a:srgbClr val="C59D0B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1953836" y="1844824"/>
            <a:ext cx="8885446" cy="136815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g-BG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Благодарим </a:t>
            </a:r>
          </a:p>
          <a:p>
            <a:pPr algn="ctr"/>
            <a:r>
              <a:rPr lang="bg-BG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 вниманието!</a:t>
            </a:r>
            <a:endParaRPr lang="bg-BG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894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anniyaOsen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RanniyaOsen</Template>
  <TotalTime>750</TotalTime>
  <Words>1298</Words>
  <Application>Microsoft Office PowerPoint</Application>
  <PresentationFormat>Презентация на цял екран (4:3)</PresentationFormat>
  <Paragraphs>140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38</vt:i4>
      </vt:variant>
    </vt:vector>
  </HeadingPairs>
  <TitlesOfParts>
    <vt:vector size="39" baseType="lpstr">
      <vt:lpstr>RanniyaOsen</vt:lpstr>
      <vt:lpstr>КОНКУРС  ЗА УЧЕНИЧЕСКА ПРЕЗЕНТАЦИЯ НА ТЕМА:</vt:lpstr>
      <vt:lpstr>  Ние сме:   </vt:lpstr>
      <vt:lpstr>Презентация на PowerPoint</vt:lpstr>
      <vt:lpstr>Презентация на PowerPoint</vt:lpstr>
      <vt:lpstr>Кои сме ние?</vt:lpstr>
      <vt:lpstr>Презентация на PowerPoint</vt:lpstr>
      <vt:lpstr>Презентация на PowerPoint</vt:lpstr>
      <vt:lpstr>Страхил</vt:lpstr>
      <vt:lpstr>Мими</vt:lpstr>
      <vt:lpstr>Десислава Малешкова</vt:lpstr>
      <vt:lpstr>Презентация на PowerPoint</vt:lpstr>
      <vt:lpstr>Презентация на PowerPoint</vt:lpstr>
      <vt:lpstr>Цветелина</vt:lpstr>
      <vt:lpstr>Атанас</vt:lpstr>
      <vt:lpstr>Местата, които посетихме</vt:lpstr>
      <vt:lpstr>Чирпанска курия - Ягач</vt:lpstr>
      <vt:lpstr>Презентация на PowerPoint</vt:lpstr>
      <vt:lpstr>Презентация на PowerPoint</vt:lpstr>
      <vt:lpstr>Ценни природни забележителности са някои стари дървета!!!</vt:lpstr>
      <vt:lpstr>Тук има радост, бликаща от смеха на децата. Тук има толкова много красота!!!</vt:lpstr>
      <vt:lpstr>Презентация на PowerPoint</vt:lpstr>
      <vt:lpstr>    Да възстановим връзката и хармонията  между  човека и природата!  </vt:lpstr>
      <vt:lpstr>Гранитски дъб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Местност Каваклийка </vt:lpstr>
      <vt:lpstr>  От 1982 г. до 1985 г. е проведена проучвателна експедиция относно флората и фауната на различни застрашени видове. Карта изработена от участниците:</vt:lpstr>
      <vt:lpstr>Ръчно направена карта на районите на проучванията преди:</vt:lpstr>
      <vt:lpstr>Проучване</vt:lpstr>
      <vt:lpstr>            ПЕТРОВ КРЪСТ    Петровият кръст е стройно и красиво растение, което ще срещнете в разгара на лятото из широколистните гори, горските поляни, храсталаците от хвойна и по-рядко в иглолистните гори. Той е разпространен по тези места из цялата страна, но най-често ще го откриете в предпланинския и планинския пояс, където стига докъм 2000 м над м. в. Когато през юни природата вече е пълна с живот, по връхните части на стъблата на петровия кръст се развиват дълги дръжки с увиснали продълговати цветни пъпки. </vt:lpstr>
      <vt:lpstr>Мерки за опазване на природата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>Рання осень</dc:subject>
  <dc:creator>PC</dc:creator>
  <dc:description>http://propowerpoint.ru - Бесплатные шаблоны для презентаций. Полезные советы и уроки PowerPoint .</dc:description>
  <cp:lastModifiedBy>Home</cp:lastModifiedBy>
  <cp:revision>73</cp:revision>
  <dcterms:created xsi:type="dcterms:W3CDTF">2015-11-11T14:31:10Z</dcterms:created>
  <dcterms:modified xsi:type="dcterms:W3CDTF">2015-11-12T17:20:16Z</dcterms:modified>
</cp:coreProperties>
</file>