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7" r:id="rId2"/>
    <p:sldId id="282" r:id="rId3"/>
    <p:sldId id="264" r:id="rId4"/>
    <p:sldId id="272" r:id="rId5"/>
    <p:sldId id="262" r:id="rId6"/>
    <p:sldId id="263" r:id="rId7"/>
    <p:sldId id="256" r:id="rId8"/>
    <p:sldId id="270" r:id="rId9"/>
    <p:sldId id="273" r:id="rId10"/>
    <p:sldId id="265" r:id="rId11"/>
    <p:sldId id="260" r:id="rId12"/>
    <p:sldId id="259" r:id="rId13"/>
    <p:sldId id="258" r:id="rId14"/>
    <p:sldId id="274" r:id="rId15"/>
    <p:sldId id="277" r:id="rId16"/>
    <p:sldId id="279" r:id="rId17"/>
    <p:sldId id="280" r:id="rId18"/>
    <p:sldId id="281" r:id="rId19"/>
    <p:sldId id="275" r:id="rId20"/>
    <p:sldId id="276" r:id="rId21"/>
    <p:sldId id="266" r:id="rId22"/>
    <p:sldId id="261" r:id="rId23"/>
    <p:sldId id="269" r:id="rId24"/>
  </p:sldIdLst>
  <p:sldSz cx="9144000" cy="6858000" type="screen4x3"/>
  <p:notesSz cx="6858000" cy="9144000"/>
  <p:defaultTextStyle>
    <a:defPPr>
      <a:defRPr lang="bg-BG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60000"/>
    <a:srgbClr val="003300"/>
    <a:srgbClr val="1EBC3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28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F55B09-72A9-432A-A461-F3EB239DC50D}" type="datetimeFigureOut">
              <a:rPr lang="bg-BG" smtClean="0"/>
              <a:t>13.11.2015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C645C0-BE13-4F95-BC67-C0D55469B20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17665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C645C0-BE13-4F95-BC67-C0D55469B20E}" type="slidenum">
              <a:rPr lang="bg-BG" smtClean="0"/>
              <a:t>20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65566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8BDEA-A9BE-476C-B296-EED4CA9ADD0E}" type="datetimeFigureOut">
              <a:rPr lang="bg-BG"/>
              <a:pPr>
                <a:defRPr/>
              </a:pPr>
              <a:t>13.11.2015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392E58-63F9-442A-86E8-FC3736FD7C8D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E8BD76-E544-4677-A7E5-8355B8D5608F}" type="datetimeFigureOut">
              <a:rPr lang="bg-BG"/>
              <a:pPr>
                <a:defRPr/>
              </a:pPr>
              <a:t>13.11.2015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58CAB0-9818-4169-9110-08ACE7CFB01F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2793F-D675-4A36-B92A-8B4FB60E717F}" type="datetimeFigureOut">
              <a:rPr lang="bg-BG"/>
              <a:pPr>
                <a:defRPr/>
              </a:pPr>
              <a:t>13.11.2015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5D617-0A5A-46DD-92DD-22680EC32BC5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AA6A59-71DF-4123-98AD-2B4387523AAD}" type="datetimeFigureOut">
              <a:rPr lang="bg-BG"/>
              <a:pPr>
                <a:defRPr/>
              </a:pPr>
              <a:t>13.11.2015 г.</a:t>
            </a:fld>
            <a:endParaRPr lang="bg-B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3CC66-BF69-436C-B8E4-D49345E6CEE5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32E13-F526-45D8-9A93-A0A7A3A31A21}" type="datetimeFigureOut">
              <a:rPr lang="bg-BG"/>
              <a:pPr>
                <a:defRPr/>
              </a:pPr>
              <a:t>13.11.2015 г.</a:t>
            </a:fld>
            <a:endParaRPr lang="bg-BG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FA74E2-E9AF-4A77-805A-06C4AA6EE49F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6EF068-9A40-44FB-8CD7-97DFC6C5E838}" type="datetimeFigureOut">
              <a:rPr lang="bg-BG"/>
              <a:pPr>
                <a:defRPr/>
              </a:pPr>
              <a:t>13.11.2015 г.</a:t>
            </a:fld>
            <a:endParaRPr lang="bg-BG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FAC44-DD76-4937-8BF1-2786A96E8F30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7CBAD0-E17A-443D-9B8A-31F45D0A2D91}" type="datetimeFigureOut">
              <a:rPr lang="bg-BG"/>
              <a:pPr>
                <a:defRPr/>
              </a:pPr>
              <a:t>13.11.2015 г.</a:t>
            </a:fld>
            <a:endParaRPr lang="bg-BG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4644A-2633-425F-9F31-6CB12BCBD330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FA572F-6E85-45D6-AEB9-6D1631B23022}" type="datetimeFigureOut">
              <a:rPr lang="bg-BG"/>
              <a:pPr>
                <a:defRPr/>
              </a:pPr>
              <a:t>13.11.2015 г.</a:t>
            </a:fld>
            <a:endParaRPr lang="bg-B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B7A68B-52B8-4C19-A437-F9178B73C0F3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66BE99-444C-4CA0-91C9-C6F36A1A0324}" type="datetimeFigureOut">
              <a:rPr lang="bg-BG"/>
              <a:pPr>
                <a:defRPr/>
              </a:pPr>
              <a:t>13.11.2015 г.</a:t>
            </a:fld>
            <a:endParaRPr lang="bg-B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5C5CC-72B1-4EC3-96DD-8D9EF12C9890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CFDC8-1C52-49ED-A37E-19B06EC26DE0}" type="datetimeFigureOut">
              <a:rPr lang="bg-BG"/>
              <a:pPr>
                <a:defRPr/>
              </a:pPr>
              <a:t>13.11.2015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5AB22A-3D8A-4F1A-B478-8C5176A5301F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3A2763-FCCB-439A-9F04-DCBD2CF7C60D}" type="datetimeFigureOut">
              <a:rPr lang="bg-BG"/>
              <a:pPr>
                <a:defRPr/>
              </a:pPr>
              <a:t>13.11.2015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778C66-5CFC-46D6-BD8F-ADCF05672C3C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3000"/>
            <a:lum/>
          </a:blip>
          <a:srcRect/>
          <a:tile tx="0" ty="0" sx="97000" sy="100000" flip="x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bg-BG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9F6284A-65C2-4006-BE6D-96A3F49F969C}" type="datetimeFigureOut">
              <a:rPr lang="bg-BG"/>
              <a:pPr>
                <a:defRPr/>
              </a:pPr>
              <a:t>13.11.2015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CF5E79B-13FE-4028-985C-51F8A1254A31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ou_v_levski_karlovo@abv.bg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13" Type="http://schemas.openxmlformats.org/officeDocument/2006/relationships/image" Target="../media/image39.jpe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12" Type="http://schemas.openxmlformats.org/officeDocument/2006/relationships/image" Target="../media/image56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11" Type="http://schemas.openxmlformats.org/officeDocument/2006/relationships/image" Target="../media/image55.jpeg"/><Relationship Id="rId5" Type="http://schemas.openxmlformats.org/officeDocument/2006/relationships/image" Target="../media/image49.jpeg"/><Relationship Id="rId10" Type="http://schemas.openxmlformats.org/officeDocument/2006/relationships/image" Target="../media/image54.jpeg"/><Relationship Id="rId4" Type="http://schemas.openxmlformats.org/officeDocument/2006/relationships/image" Target="../media/image48.jpeg"/><Relationship Id="rId9" Type="http://schemas.openxmlformats.org/officeDocument/2006/relationships/image" Target="../media/image53.jpeg"/><Relationship Id="rId14" Type="http://schemas.openxmlformats.org/officeDocument/2006/relationships/image" Target="../media/image5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Relationship Id="rId9" Type="http://schemas.openxmlformats.org/officeDocument/2006/relationships/image" Target="../media/image6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3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772400" cy="1470025"/>
          </a:xfrm>
        </p:spPr>
        <p:txBody>
          <a:bodyPr rtlCol="0">
            <a:normAutofit/>
            <a:scene3d>
              <a:camera prst="orthographicFront"/>
              <a:lightRig rig="threePt" dir="t"/>
            </a:scene3d>
            <a:sp3d extrusionH="635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dirty="0" smtClean="0">
                <a:solidFill>
                  <a:srgbClr val="C00000"/>
                </a:solidFill>
                <a:effectLst>
                  <a:glow rad="635000">
                    <a:schemeClr val="bg1">
                      <a:lumMod val="95000"/>
                      <a:alpha val="41000"/>
                    </a:schemeClr>
                  </a:glo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„Застрашени видове в моя роден край“</a:t>
            </a:r>
            <a:endParaRPr lang="bg-BG" dirty="0">
              <a:solidFill>
                <a:srgbClr val="C00000"/>
              </a:solidFill>
              <a:effectLst>
                <a:glow rad="635000">
                  <a:schemeClr val="bg1">
                    <a:lumMod val="95000"/>
                    <a:alpha val="41000"/>
                  </a:schemeClr>
                </a:glow>
              </a:effectLst>
              <a:latin typeface="Gungsuh" panose="02030600000101010101" pitchFamily="18" charset="-127"/>
              <a:ea typeface="Gungsuh" panose="02030600000101010101" pitchFamily="18" charset="-127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420888"/>
            <a:ext cx="9145016" cy="4968552"/>
          </a:xfrm>
        </p:spPr>
        <p:txBody>
          <a:bodyPr rtlCol="0">
            <a:normAutofit fontScale="62500" lnSpcReduction="2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bg-BG" sz="4200" b="1" dirty="0" smtClean="0">
                <a:ln w="1905"/>
                <a:solidFill>
                  <a:srgbClr val="86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Участници:</a:t>
            </a:r>
            <a:br>
              <a:rPr lang="bg-BG" sz="4200" b="1" dirty="0" smtClean="0">
                <a:ln w="1905"/>
                <a:solidFill>
                  <a:srgbClr val="86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bg-BG" sz="4200" b="1" dirty="0" smtClean="0">
                <a:ln w="1905"/>
                <a:solidFill>
                  <a:srgbClr val="86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Християна Димитрова-15г.</a:t>
            </a:r>
            <a:br>
              <a:rPr lang="bg-BG" sz="4200" b="1" dirty="0" smtClean="0">
                <a:ln w="1905"/>
                <a:solidFill>
                  <a:srgbClr val="86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bg-BG" sz="4200" b="1" dirty="0" smtClean="0">
                <a:ln w="1905"/>
                <a:solidFill>
                  <a:srgbClr val="86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Рада Шивачева-16г.</a:t>
            </a:r>
            <a:br>
              <a:rPr lang="bg-BG" sz="4200" b="1" dirty="0" smtClean="0">
                <a:ln w="1905"/>
                <a:solidFill>
                  <a:srgbClr val="86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bg-BG" sz="4200" b="1" dirty="0" smtClean="0">
                <a:ln w="1905"/>
                <a:solidFill>
                  <a:srgbClr val="86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Симона Демертзи-14г.</a:t>
            </a:r>
            <a:br>
              <a:rPr lang="bg-BG" sz="4200" b="1" dirty="0" smtClean="0">
                <a:ln w="1905"/>
                <a:solidFill>
                  <a:srgbClr val="86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bg-BG" sz="4200" b="1" dirty="0" smtClean="0">
                <a:ln w="1905"/>
                <a:solidFill>
                  <a:srgbClr val="86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Мария Кацарова-16г.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bg-BG" sz="4200" b="1" dirty="0" smtClean="0">
                <a:ln w="1905"/>
                <a:solidFill>
                  <a:srgbClr val="86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Клас: </a:t>
            </a:r>
            <a:r>
              <a:rPr lang="en-US" sz="4200" b="1" dirty="0" smtClean="0">
                <a:ln w="1905"/>
                <a:solidFill>
                  <a:srgbClr val="86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X</a:t>
            </a:r>
            <a:r>
              <a:rPr lang="bg-BG" b="1" cap="small" normalizeH="1" baseline="30000" dirty="0">
                <a:solidFill>
                  <a:srgbClr val="860000"/>
                </a:solidFill>
              </a:rPr>
              <a:t>б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bg-BG" sz="4200" b="1" dirty="0" smtClean="0">
                <a:ln w="1905"/>
                <a:solidFill>
                  <a:srgbClr val="86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Соу „Васил Левски“, гр. Карлово, ул. „Стремски полк“ №6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bg-BG" sz="4200" b="1" dirty="0" smtClean="0">
                <a:ln w="1905"/>
                <a:solidFill>
                  <a:srgbClr val="86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Тел.: 033595593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bg-BG" sz="4200" b="1" dirty="0" smtClean="0">
                <a:ln w="1905"/>
                <a:solidFill>
                  <a:srgbClr val="86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Е-мейл: </a:t>
            </a:r>
            <a:r>
              <a:rPr lang="en-US" sz="4200" b="1" dirty="0" smtClean="0">
                <a:ln w="1905"/>
                <a:solidFill>
                  <a:srgbClr val="86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3"/>
              </a:rPr>
              <a:t>sou_v_levski_karlovo@abv.bg</a:t>
            </a:r>
            <a:endParaRPr lang="bg-BG" sz="4200" b="1" dirty="0" smtClean="0">
              <a:ln w="1905"/>
              <a:solidFill>
                <a:srgbClr val="86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bg-BG" sz="4200" b="1" dirty="0" smtClean="0">
                <a:ln w="1905"/>
                <a:solidFill>
                  <a:srgbClr val="86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Ръководител: Анелия Николова </a:t>
            </a:r>
            <a:endParaRPr lang="en-US" sz="4200" b="1" dirty="0" smtClean="0">
              <a:ln w="1905"/>
              <a:solidFill>
                <a:srgbClr val="86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bg-BG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bg-BG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bg-BG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 l="-16000" r="-17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19710071">
            <a:off x="-25048" y="1962795"/>
            <a:ext cx="4527521" cy="76944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angle"/>
            </a:sp3d>
          </a:bodyPr>
          <a:lstStyle/>
          <a:p>
            <a:pPr algn="ctr"/>
            <a:r>
              <a:rPr lang="bg-BG" sz="4400" b="1" dirty="0" smtClean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0000" endA="300" endPos="50000" dist="29997" dir="5400000" sy="-100000" algn="bl" rotWithShape="0"/>
                </a:effectLst>
                <a:latin typeface="+mn-lt"/>
              </a:rPr>
              <a:t>Здравейте от нас!</a:t>
            </a:r>
            <a:endParaRPr lang="en-US" sz="4400" b="1" dirty="0">
              <a:ln/>
              <a:solidFill>
                <a:schemeClr val="accent2">
                  <a:lumMod val="75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  <a:reflection blurRad="6350" stA="50000" endA="300" endPos="50000" dist="29997" dir="5400000" sy="-100000" algn="bl" rotWithShape="0"/>
              </a:effectLst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02968" y="4935950"/>
            <a:ext cx="894797" cy="40011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bg-BG" dirty="0" smtClean="0">
                <a:solidFill>
                  <a:schemeClr val="tx1"/>
                </a:solidFill>
              </a:rPr>
              <a:t>Хриси</a:t>
            </a:r>
            <a:r>
              <a:rPr lang="bg-BG" dirty="0" smtClean="0"/>
              <a:t> </a:t>
            </a:r>
            <a:endParaRPr lang="bg-BG" dirty="0"/>
          </a:p>
        </p:txBody>
      </p:sp>
      <p:sp>
        <p:nvSpPr>
          <p:cNvPr id="3" name="TextBox 2"/>
          <p:cNvSpPr txBox="1"/>
          <p:nvPr/>
        </p:nvSpPr>
        <p:spPr>
          <a:xfrm>
            <a:off x="4067944" y="4525089"/>
            <a:ext cx="897682" cy="400110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bg-BG" dirty="0" smtClean="0">
                <a:solidFill>
                  <a:schemeClr val="tx1"/>
                </a:solidFill>
              </a:rPr>
              <a:t>Мони </a:t>
            </a:r>
            <a:endParaRPr lang="bg-BG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80112" y="4196747"/>
            <a:ext cx="721672" cy="40011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bg-BG" dirty="0" smtClean="0">
                <a:solidFill>
                  <a:schemeClr val="tx1"/>
                </a:solidFill>
              </a:rPr>
              <a:t>Ради</a:t>
            </a:r>
            <a:endParaRPr lang="bg-BG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24533" y="4535840"/>
            <a:ext cx="930063" cy="40011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bg-BG" dirty="0" smtClean="0">
                <a:solidFill>
                  <a:schemeClr val="tx1"/>
                </a:solidFill>
              </a:rPr>
              <a:t>Мими </a:t>
            </a:r>
            <a:endParaRPr lang="bg-B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28301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  <p:bldP spid="3" grpId="0" animBg="1"/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268663"/>
            <a:ext cx="5508625" cy="3581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7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5704" y="-41124"/>
            <a:ext cx="3728296" cy="6899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" y="-41124"/>
            <a:ext cx="5415704" cy="365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4777" y="-116973"/>
            <a:ext cx="9505056" cy="3168352"/>
          </a:xfrm>
        </p:spPr>
        <p:txBody>
          <a:bodyPr rtlCol="0"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4800" b="1" dirty="0">
                <a:ln>
                  <a:solidFill>
                    <a:schemeClr val="bg1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п</a:t>
            </a:r>
            <a:r>
              <a:rPr lang="bg-BG" sz="4800" b="1" dirty="0" smtClean="0">
                <a:ln>
                  <a:solidFill>
                    <a:schemeClr val="bg1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азителите на природата!</a:t>
            </a:r>
            <a:endParaRPr lang="bg-BG" sz="4800" b="1" dirty="0">
              <a:ln>
                <a:solidFill>
                  <a:schemeClr val="bg1"/>
                </a:solidFill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4340" name="TextBox 3"/>
          <p:cNvSpPr txBox="1">
            <a:spLocks noChangeArrowheads="1"/>
          </p:cNvSpPr>
          <p:nvPr/>
        </p:nvSpPr>
        <p:spPr bwMode="auto">
          <a:xfrm>
            <a:off x="70592" y="266707"/>
            <a:ext cx="329565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bg-BG" sz="4800" dirty="0">
                <a:ln>
                  <a:solidFill>
                    <a:schemeClr val="bg1"/>
                  </a:solidFill>
                </a:ln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rPr>
              <a:t>Ние сме </a:t>
            </a:r>
          </a:p>
        </p:txBody>
      </p:sp>
      <p:sp>
        <p:nvSpPr>
          <p:cNvPr id="14342" name="TextBox 7"/>
          <p:cNvSpPr txBox="1">
            <a:spLocks noChangeArrowheads="1"/>
          </p:cNvSpPr>
          <p:nvPr/>
        </p:nvSpPr>
        <p:spPr bwMode="auto">
          <a:xfrm>
            <a:off x="0" y="4539773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coolSlant"/>
            </a:sp3d>
          </a:bodyPr>
          <a:lstStyle/>
          <a:p>
            <a:pPr algn="ctr"/>
            <a:r>
              <a:rPr lang="bg-BG" sz="3600" b="1" i="1" dirty="0">
                <a:ln>
                  <a:solidFill>
                    <a:schemeClr val="bg1"/>
                  </a:solidFill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rPr>
              <a:t>И </a:t>
            </a:r>
            <a:r>
              <a:rPr lang="bg-BG" sz="3600" b="1" i="1" dirty="0" smtClean="0">
                <a:ln>
                  <a:solidFill>
                    <a:schemeClr val="bg1"/>
                  </a:solidFill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rPr>
              <a:t>ще защитим </a:t>
            </a:r>
            <a:r>
              <a:rPr lang="bg-BG" sz="3600" b="1" i="1" dirty="0">
                <a:ln>
                  <a:solidFill>
                    <a:schemeClr val="bg1"/>
                  </a:solidFill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rPr>
              <a:t>птицата </a:t>
            </a:r>
            <a:r>
              <a:rPr lang="bg-BG" sz="3600" b="1" i="1" dirty="0" smtClean="0">
                <a:ln>
                  <a:solidFill>
                    <a:schemeClr val="bg1"/>
                  </a:solidFill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rPr>
              <a:t>„Глухар“</a:t>
            </a:r>
            <a:endParaRPr lang="bg-BG" sz="3600" b="1" i="1" dirty="0" smtClean="0">
              <a:ln>
                <a:solidFill>
                  <a:schemeClr val="bg1"/>
                </a:solidFill>
              </a:ln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lgerian" panose="04020705040A02060702" pitchFamily="82" charset="0"/>
            </a:endParaRPr>
          </a:p>
          <a:p>
            <a:pPr algn="ctr"/>
            <a:r>
              <a:rPr lang="en-US" sz="3600" b="1" i="1" dirty="0" err="1" smtClean="0">
                <a:ln>
                  <a:solidFill>
                    <a:schemeClr val="bg1"/>
                  </a:solidFill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lgerian" panose="04020705040A02060702" pitchFamily="82" charset="0"/>
              </a:rPr>
              <a:t>Tetrao</a:t>
            </a:r>
            <a:r>
              <a:rPr lang="en-US" sz="3600" b="1" i="1" dirty="0" smtClean="0">
                <a:ln>
                  <a:solidFill>
                    <a:schemeClr val="bg1"/>
                  </a:solidFill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lgerian" panose="04020705040A02060702" pitchFamily="82" charset="0"/>
              </a:rPr>
              <a:t> </a:t>
            </a:r>
            <a:r>
              <a:rPr lang="en-US" sz="3600" b="1" i="1" dirty="0" err="1">
                <a:ln>
                  <a:solidFill>
                    <a:schemeClr val="bg1"/>
                  </a:solidFill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lgerian" panose="04020705040A02060702" pitchFamily="82" charset="0"/>
              </a:rPr>
              <a:t>urogallus</a:t>
            </a:r>
            <a:r>
              <a:rPr lang="en-US" sz="3600" b="1" i="1" dirty="0">
                <a:ln>
                  <a:solidFill>
                    <a:schemeClr val="bg1"/>
                  </a:solidFill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lgerian" panose="04020705040A02060702" pitchFamily="82" charset="0"/>
              </a:rPr>
              <a:t> </a:t>
            </a:r>
            <a:r>
              <a:rPr lang="en-US" sz="3600" b="1" i="1" dirty="0" smtClean="0">
                <a:ln>
                  <a:solidFill>
                    <a:schemeClr val="bg1"/>
                  </a:solidFill>
                </a:ln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lgerian" panose="04020705040A02060702" pitchFamily="82" charset="0"/>
              </a:rPr>
              <a:t>Linnaeus</a:t>
            </a:r>
            <a:endParaRPr lang="bg-BG" sz="3600" b="1" i="1" dirty="0">
              <a:ln>
                <a:solidFill>
                  <a:schemeClr val="bg1"/>
                </a:solidFill>
              </a:ln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3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4000" b="1" i="1" dirty="0" smtClean="0"/>
              <a:t>Решихме да направим проучване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304" y="1912836"/>
            <a:ext cx="5143500" cy="6429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5536" y="5286"/>
            <a:ext cx="8568952" cy="23551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6694" y="2309183"/>
            <a:ext cx="3828177" cy="44726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1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28177" y="2325118"/>
            <a:ext cx="5148262" cy="42722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412" name="Title 1"/>
          <p:cNvSpPr>
            <a:spLocks noGrp="1"/>
          </p:cNvSpPr>
          <p:nvPr>
            <p:ph type="ctrTitle"/>
          </p:nvPr>
        </p:nvSpPr>
        <p:spPr>
          <a:xfrm>
            <a:off x="-396875" y="0"/>
            <a:ext cx="7561263" cy="1196975"/>
          </a:xfrm>
        </p:spPr>
        <p:txBody>
          <a:bodyPr/>
          <a:lstStyle/>
          <a:p>
            <a:r>
              <a:rPr lang="bg-BG" sz="8000" dirty="0" smtClean="0">
                <a:latin typeface="Arial Black" pitchFamily="34" charset="0"/>
              </a:rPr>
              <a:t>Мотив</a:t>
            </a:r>
            <a:r>
              <a:rPr lang="bg-BG" sz="8000" dirty="0" smtClean="0"/>
              <a:t>ация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1186" y="2538968"/>
            <a:ext cx="836477" cy="369332"/>
          </a:xfrm>
          <a:prstGeom prst="rect">
            <a:avLst/>
          </a:prstGeom>
          <a:solidFill>
            <a:srgbClr val="86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1800" dirty="0"/>
              <a:t>Преди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34871" y="2532062"/>
            <a:ext cx="666692" cy="376238"/>
          </a:xfrm>
          <a:prstGeom prst="rect">
            <a:avLst/>
          </a:prstGeom>
          <a:solidFill>
            <a:srgbClr val="86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1800" dirty="0"/>
              <a:t>Сега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/>
      <p:bldP spid="3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604448" cy="6866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TextBox 3"/>
          <p:cNvSpPr txBox="1">
            <a:spLocks noChangeArrowheads="1"/>
          </p:cNvSpPr>
          <p:nvPr/>
        </p:nvSpPr>
        <p:spPr bwMode="auto">
          <a:xfrm>
            <a:off x="4788024" y="1988840"/>
            <a:ext cx="3887787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bg-BG" sz="9600" dirty="0">
                <a:latin typeface="Arial Black" pitchFamily="34" charset="0"/>
              </a:rPr>
              <a:t>КОЙ?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bg-BG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bg-BG"/>
          </a:p>
        </p:txBody>
      </p:sp>
      <p:pic>
        <p:nvPicPr>
          <p:cNvPr id="16387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764704"/>
            <a:ext cx="8067675" cy="537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85" y="116632"/>
            <a:ext cx="8969811" cy="662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971550" y="3645024"/>
            <a:ext cx="4352538" cy="1862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115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Глухар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160" y="-649313"/>
            <a:ext cx="3235094" cy="24263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441" b="5441"/>
          <a:stretch/>
        </p:blipFill>
        <p:spPr>
          <a:xfrm>
            <a:off x="2628191" y="4077072"/>
            <a:ext cx="3557032" cy="29812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970" b="5970"/>
          <a:stretch/>
        </p:blipFill>
        <p:spPr>
          <a:xfrm>
            <a:off x="6084168" y="2348880"/>
            <a:ext cx="3079313" cy="45091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2852936"/>
            <a:ext cx="2664703" cy="4005064"/>
          </a:xfrm>
          <a:prstGeom prst="rect">
            <a:avLst/>
          </a:prstGeom>
        </p:spPr>
      </p:pic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4049713" y="3244850"/>
            <a:ext cx="2381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bg-BG" sz="1800">
                <a:latin typeface="Calibri" pitchFamily="34" charset="0"/>
              </a:rPr>
              <a:t>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530350"/>
            <a:ext cx="5143500" cy="3429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920" b="3920"/>
          <a:stretch/>
        </p:blipFill>
        <p:spPr>
          <a:xfrm>
            <a:off x="-36512" y="-171400"/>
            <a:ext cx="3131840" cy="3914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171" b="3171"/>
          <a:stretch/>
        </p:blipFill>
        <p:spPr>
          <a:xfrm>
            <a:off x="5783262" y="-145032"/>
            <a:ext cx="3360738" cy="27819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3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/>
          </p:nvPr>
        </p:nvSpPr>
        <p:spPr>
          <a:xfrm>
            <a:off x="395536" y="485800"/>
            <a:ext cx="8229600" cy="1143000"/>
          </a:xfrm>
        </p:spPr>
        <p:txBody>
          <a:bodyPr/>
          <a:lstStyle/>
          <a:p>
            <a:r>
              <a:rPr lang="bg-BG" sz="40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Потърсихме литература, от която научихме за:</a:t>
            </a:r>
          </a:p>
        </p:txBody>
      </p:sp>
      <p:sp>
        <p:nvSpPr>
          <p:cNvPr id="30723" name="Rectangle 3"/>
          <p:cNvSpPr>
            <a:spLocks noGrp="1"/>
          </p:cNvSpPr>
          <p:nvPr>
            <p:ph type="body" idx="1"/>
          </p:nvPr>
        </p:nvSpPr>
        <p:spPr>
          <a:xfrm>
            <a:off x="5220072" y="2492896"/>
            <a:ext cx="4497932" cy="4525963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bg-BG" b="1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Местообитанието</a:t>
            </a:r>
          </a:p>
          <a:p>
            <a:pPr>
              <a:buFont typeface="Arial" pitchFamily="34" charset="0"/>
              <a:buChar char="•"/>
            </a:pPr>
            <a:r>
              <a:rPr lang="bg-BG" b="1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Биологията</a:t>
            </a:r>
          </a:p>
          <a:p>
            <a:pPr>
              <a:buFont typeface="Arial" pitchFamily="34" charset="0"/>
              <a:buChar char="•"/>
            </a:pPr>
            <a:r>
              <a:rPr lang="bg-BG" b="1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Разпространението</a:t>
            </a:r>
          </a:p>
          <a:p>
            <a:pPr>
              <a:buFont typeface="Arial" pitchFamily="34" charset="0"/>
              <a:buChar char="•"/>
            </a:pPr>
            <a:r>
              <a:rPr lang="bg-BG" b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И</a:t>
            </a:r>
            <a:r>
              <a:rPr lang="bg-BG" b="1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зчезването на </a:t>
            </a:r>
            <a:endParaRPr lang="bg-BG" b="1" dirty="0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pPr marL="0" indent="0">
              <a:buNone/>
            </a:pPr>
            <a:r>
              <a:rPr lang="bg-BG" b="1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вида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 l="-1000" t="-1000" r="-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880492">
            <a:off x="2734418" y="511109"/>
            <a:ext cx="6093436" cy="1061829"/>
          </a:xfrm>
          <a:prstGeom prst="rect">
            <a:avLst/>
          </a:prstGeom>
          <a:noFill/>
        </p:spPr>
        <p:txBody>
          <a:bodyPr wrap="none" lIns="216000" t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6600" b="1" dirty="0">
                <a:ln w="1905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+mn-lt"/>
              </a:rPr>
              <a:t>Местообитание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2724" y="1772816"/>
            <a:ext cx="5466184" cy="40996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379637">
            <a:off x="405416" y="4117975"/>
            <a:ext cx="3494088" cy="232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14924" y="1190943"/>
            <a:ext cx="346498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1800" b="1" dirty="0">
                <a:effectLst>
                  <a:reflection blurRad="660400" stA="63000" endPos="65000" dist="685800" dir="5400000" sy="-100000" algn="bl" rotWithShape="0"/>
                </a:effectLst>
                <a:latin typeface="+mn-lt"/>
              </a:rPr>
              <a:t>Любимо място</a:t>
            </a:r>
            <a:r>
              <a:rPr lang="bg-BG" sz="1800" b="1" dirty="0" smtClean="0">
                <a:effectLst>
                  <a:reflection blurRad="660400" stA="63000" endPos="65000" dist="685800" dir="5400000" sy="-100000" algn="bl" rotWithShape="0"/>
                </a:effectLst>
                <a:latin typeface="+mn-lt"/>
              </a:rPr>
              <a:t>: Иглолистни гори</a:t>
            </a:r>
            <a:endParaRPr lang="bg-BG" sz="1800" b="1" dirty="0">
              <a:effectLst>
                <a:reflection blurRad="660400" stA="63000" endPos="65000" dist="685800" dir="5400000" sy="-100000" algn="bl" rotWithShape="0"/>
              </a:effectLst>
              <a:latin typeface="+mn-lt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 rot="20788230">
            <a:off x="6229739" y="2379019"/>
            <a:ext cx="2527895" cy="1200329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g-BG" sz="1800" b="1" cap="all" dirty="0">
                <a:ln w="900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</a:rPr>
              <a:t>Храна:</a:t>
            </a:r>
            <a:br>
              <a:rPr lang="bg-BG" sz="1800" b="1" cap="all" dirty="0">
                <a:ln w="900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</a:rPr>
            </a:br>
            <a:r>
              <a:rPr lang="bg-BG" sz="1800" b="1" cap="all" dirty="0" smtClean="0">
                <a:ln w="900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</a:rPr>
              <a:t>- Борови </a:t>
            </a:r>
            <a:r>
              <a:rPr lang="bg-BG" sz="1800" b="1" cap="all" dirty="0">
                <a:ln w="900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</a:rPr>
              <a:t>иглички</a:t>
            </a:r>
            <a:br>
              <a:rPr lang="bg-BG" sz="1800" b="1" cap="all" dirty="0">
                <a:ln w="900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</a:rPr>
            </a:br>
            <a:r>
              <a:rPr lang="bg-BG" sz="1800" b="1" cap="all" dirty="0" smtClean="0">
                <a:ln w="900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</a:rPr>
              <a:t>- Плодове </a:t>
            </a:r>
            <a:r>
              <a:rPr lang="bg-BG" sz="1800" b="1" cap="all" dirty="0">
                <a:ln w="900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</a:rPr>
              <a:t>на хвойна</a:t>
            </a:r>
            <a:br>
              <a:rPr lang="bg-BG" sz="1800" b="1" cap="all" dirty="0">
                <a:ln w="900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</a:rPr>
            </a:br>
            <a:endParaRPr lang="bg-BG" sz="1800" b="1" cap="all" dirty="0">
              <a:ln w="9000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Calibri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 rot="889803">
            <a:off x="6541750" y="4634468"/>
            <a:ext cx="2303462" cy="193899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bg-BG" b="1" dirty="0">
                <a:ln w="900" cmpd="sng">
                  <a:solidFill>
                    <a:schemeClr val="tx2">
                      <a:lumMod val="75000"/>
                      <a:alpha val="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itchFamily="34" charset="0"/>
              </a:rPr>
              <a:t>Във воденичката му има постоянно количество камъчета</a:t>
            </a:r>
            <a:r>
              <a:rPr lang="bg-BG" b="1" dirty="0" smtClean="0">
                <a:ln w="900" cmpd="sng">
                  <a:solidFill>
                    <a:schemeClr val="tx2">
                      <a:lumMod val="75000"/>
                      <a:alpha val="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itchFamily="34" charset="0"/>
              </a:rPr>
              <a:t>, които </a:t>
            </a:r>
            <a:r>
              <a:rPr lang="bg-BG" b="1" dirty="0">
                <a:ln w="900" cmpd="sng">
                  <a:solidFill>
                    <a:schemeClr val="tx2">
                      <a:lumMod val="75000"/>
                      <a:alpha val="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itchFamily="34" charset="0"/>
              </a:rPr>
              <a:t>са изключително </a:t>
            </a:r>
            <a:r>
              <a:rPr lang="bg-BG" b="1" dirty="0" smtClean="0">
                <a:ln w="900" cmpd="sng">
                  <a:solidFill>
                    <a:schemeClr val="tx2">
                      <a:lumMod val="75000"/>
                      <a:alpha val="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itchFamily="34" charset="0"/>
              </a:rPr>
              <a:t>скъпоценни</a:t>
            </a:r>
            <a:r>
              <a:rPr lang="bg-BG" b="1" dirty="0">
                <a:ln w="900" cmpd="sng">
                  <a:solidFill>
                    <a:schemeClr val="tx2">
                      <a:lumMod val="75000"/>
                      <a:alpha val="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itchFamily="34" charset="0"/>
              </a:rPr>
              <a:t>.</a:t>
            </a:r>
          </a:p>
        </p:txBody>
      </p:sp>
      <p:sp>
        <p:nvSpPr>
          <p:cNvPr id="21512" name="TextBox 7"/>
          <p:cNvSpPr txBox="1">
            <a:spLocks noChangeArrowheads="1"/>
          </p:cNvSpPr>
          <p:nvPr/>
        </p:nvSpPr>
        <p:spPr bwMode="auto">
          <a:xfrm rot="-221774">
            <a:off x="619270" y="2249319"/>
            <a:ext cx="40332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bg-BG" sz="1800" dirty="0" smtClean="0">
                <a:latin typeface="Calibri" pitchFamily="34" charset="0"/>
              </a:rPr>
              <a:t>Високо-над </a:t>
            </a:r>
            <a:r>
              <a:rPr lang="bg-BG" sz="1800" dirty="0">
                <a:latin typeface="Calibri" pitchFamily="34" charset="0"/>
              </a:rPr>
              <a:t>900м</a:t>
            </a:r>
            <a:r>
              <a:rPr lang="bg-BG" sz="1800" dirty="0" smtClean="0">
                <a:latin typeface="Calibri" pitchFamily="34" charset="0"/>
              </a:rPr>
              <a:t>. надморска </a:t>
            </a:r>
            <a:r>
              <a:rPr lang="bg-BG" sz="1800" dirty="0">
                <a:latin typeface="Calibri" pitchFamily="34" charset="0"/>
              </a:rPr>
              <a:t>височина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5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5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5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63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31640" y="0"/>
            <a:ext cx="6283354" cy="42364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8032" y="-129258"/>
            <a:ext cx="7772400" cy="1470026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7200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69000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Биология</a:t>
            </a:r>
            <a:endParaRPr lang="bg-BG" sz="7200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rgbClr val="FF0000"/>
              </a:solidFill>
              <a:effectLst>
                <a:outerShdw blurRad="50800" dist="50800" dir="5400000" algn="ctr" rotWithShape="0">
                  <a:srgbClr val="000000">
                    <a:alpha val="69000"/>
                  </a:srgbClr>
                </a:outerShdw>
              </a:effectLst>
              <a:latin typeface="Gungsuh" panose="02030600000101010101" pitchFamily="18" charset="-127"/>
              <a:ea typeface="Gungsuh" panose="02030600000101010101" pitchFamily="18" charset="-127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0334105"/>
              </p:ext>
            </p:extLst>
          </p:nvPr>
        </p:nvGraphicFramePr>
        <p:xfrm>
          <a:off x="136252" y="1486905"/>
          <a:ext cx="2390776" cy="365760"/>
        </p:xfrm>
        <a:graphic>
          <a:graphicData uri="http://schemas.openxmlformats.org/drawingml/2006/table">
            <a:tbl>
              <a:tblPr/>
              <a:tblGrid>
                <a:gridCol w="1195388"/>
                <a:gridCol w="1195388"/>
              </a:tblGrid>
              <a:tr h="0">
                <a:tc>
                  <a:txBody>
                    <a:bodyPr/>
                    <a:lstStyle/>
                    <a:p>
                      <a:pPr algn="r" fontAlgn="t"/>
                      <a:r>
                        <a:rPr lang="bg-BG" dirty="0">
                          <a:effectLst/>
                        </a:rPr>
                        <a:t>царство:</a:t>
                      </a:r>
                    </a:p>
                  </a:txBody>
                  <a:tcPr marR="476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dirty="0" err="1">
                          <a:effectLst/>
                        </a:rPr>
                        <a:t>Animalia</a:t>
                      </a:r>
                      <a:endParaRPr lang="en-US" dirty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9F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4265733"/>
              </p:ext>
            </p:extLst>
          </p:nvPr>
        </p:nvGraphicFramePr>
        <p:xfrm>
          <a:off x="563810" y="1935340"/>
          <a:ext cx="2217614" cy="365760"/>
        </p:xfrm>
        <a:graphic>
          <a:graphicData uri="http://schemas.openxmlformats.org/drawingml/2006/table">
            <a:tbl>
              <a:tblPr/>
              <a:tblGrid>
                <a:gridCol w="1068680"/>
                <a:gridCol w="1148934"/>
              </a:tblGrid>
              <a:tr h="0">
                <a:tc>
                  <a:txBody>
                    <a:bodyPr/>
                    <a:lstStyle/>
                    <a:p>
                      <a:pPr algn="r" fontAlgn="t"/>
                      <a:r>
                        <a:rPr lang="bg-BG" dirty="0">
                          <a:effectLst/>
                        </a:rPr>
                        <a:t>клас:</a:t>
                      </a:r>
                    </a:p>
                  </a:txBody>
                  <a:tcPr marR="476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dirty="0">
                          <a:effectLst/>
                        </a:rPr>
                        <a:t>Aves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9F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7037229"/>
              </p:ext>
            </p:extLst>
          </p:nvPr>
        </p:nvGraphicFramePr>
        <p:xfrm>
          <a:off x="39785" y="2452688"/>
          <a:ext cx="2515992" cy="365760"/>
        </p:xfrm>
        <a:graphic>
          <a:graphicData uri="http://schemas.openxmlformats.org/drawingml/2006/table">
            <a:tbl>
              <a:tblPr/>
              <a:tblGrid>
                <a:gridCol w="1257996"/>
                <a:gridCol w="1257996"/>
              </a:tblGrid>
              <a:tr h="365760">
                <a:tc>
                  <a:txBody>
                    <a:bodyPr/>
                    <a:lstStyle/>
                    <a:p>
                      <a:pPr algn="r" fontAlgn="t"/>
                      <a:r>
                        <a:rPr lang="bg-BG" dirty="0">
                          <a:effectLst/>
                        </a:rPr>
                        <a:t>разред:</a:t>
                      </a:r>
                    </a:p>
                  </a:txBody>
                  <a:tcPr marR="476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dirty="0" err="1">
                          <a:effectLst/>
                        </a:rPr>
                        <a:t>Galliformes</a:t>
                      </a:r>
                      <a:endParaRPr lang="en-US" dirty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9F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3965168"/>
              </p:ext>
            </p:extLst>
          </p:nvPr>
        </p:nvGraphicFramePr>
        <p:xfrm>
          <a:off x="280566" y="2991916"/>
          <a:ext cx="2851572" cy="365760"/>
        </p:xfrm>
        <a:graphic>
          <a:graphicData uri="http://schemas.openxmlformats.org/drawingml/2006/table">
            <a:tbl>
              <a:tblPr/>
              <a:tblGrid>
                <a:gridCol w="1425786"/>
                <a:gridCol w="1425786"/>
              </a:tblGrid>
              <a:tr h="0">
                <a:tc>
                  <a:txBody>
                    <a:bodyPr/>
                    <a:lstStyle/>
                    <a:p>
                      <a:pPr algn="r" fontAlgn="t"/>
                      <a:r>
                        <a:rPr lang="bg-BG" dirty="0">
                          <a:effectLst/>
                        </a:rPr>
                        <a:t>семейство:</a:t>
                      </a:r>
                    </a:p>
                  </a:txBody>
                  <a:tcPr marR="476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dirty="0" err="1">
                          <a:effectLst/>
                        </a:rPr>
                        <a:t>Phasianidae</a:t>
                      </a:r>
                      <a:endParaRPr lang="en-US" dirty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9F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2271416"/>
              </p:ext>
            </p:extLst>
          </p:nvPr>
        </p:nvGraphicFramePr>
        <p:xfrm>
          <a:off x="72941" y="3494423"/>
          <a:ext cx="2390776" cy="365760"/>
        </p:xfrm>
        <a:graphic>
          <a:graphicData uri="http://schemas.openxmlformats.org/drawingml/2006/table">
            <a:tbl>
              <a:tblPr/>
              <a:tblGrid>
                <a:gridCol w="1195388"/>
                <a:gridCol w="1195388"/>
              </a:tblGrid>
              <a:tr h="0">
                <a:tc>
                  <a:txBody>
                    <a:bodyPr/>
                    <a:lstStyle/>
                    <a:p>
                      <a:pPr algn="r" fontAlgn="t"/>
                      <a:r>
                        <a:rPr lang="bg-BG" dirty="0">
                          <a:effectLst/>
                        </a:rPr>
                        <a:t>род:</a:t>
                      </a:r>
                    </a:p>
                  </a:txBody>
                  <a:tcPr marR="476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i="1" dirty="0" err="1">
                          <a:effectLst/>
                        </a:rPr>
                        <a:t>Tetrao</a:t>
                      </a:r>
                      <a:endParaRPr lang="en-US" dirty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9F9"/>
                    </a:solidFill>
                  </a:tcPr>
                </a:tc>
              </a:tr>
            </a:tbl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4821">
            <a:off x="4967288" y="3698875"/>
            <a:ext cx="4103687" cy="24622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313321">
            <a:off x="2916238" y="3286125"/>
            <a:ext cx="2813050" cy="3354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477" name="TextBox 12"/>
          <p:cNvSpPr txBox="1">
            <a:spLocks noChangeArrowheads="1"/>
          </p:cNvSpPr>
          <p:nvPr/>
        </p:nvSpPr>
        <p:spPr bwMode="auto">
          <a:xfrm>
            <a:off x="3132138" y="6035675"/>
            <a:ext cx="13382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bg-BG" sz="2800" b="1" dirty="0">
                <a:solidFill>
                  <a:srgbClr val="002060"/>
                </a:solidFill>
                <a:latin typeface="Calibri" pitchFamily="34" charset="0"/>
              </a:rPr>
              <a:t>Мъжки</a:t>
            </a:r>
          </a:p>
        </p:txBody>
      </p:sp>
      <p:sp>
        <p:nvSpPr>
          <p:cNvPr id="19478" name="TextBox 13"/>
          <p:cNvSpPr txBox="1">
            <a:spLocks noChangeArrowheads="1"/>
          </p:cNvSpPr>
          <p:nvPr/>
        </p:nvSpPr>
        <p:spPr bwMode="auto">
          <a:xfrm>
            <a:off x="7235825" y="4076700"/>
            <a:ext cx="13843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bg-BG" sz="2800" b="1" dirty="0">
                <a:solidFill>
                  <a:srgbClr val="92D050"/>
                </a:solidFill>
                <a:latin typeface="Calibri" pitchFamily="34" charset="0"/>
              </a:rPr>
              <a:t>Женски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/>
          </a:blip>
          <a:stretch>
            <a:fillRect/>
          </a:stretch>
        </p:blipFill>
        <p:spPr>
          <a:xfrm rot="616608">
            <a:off x="7195659" y="1572783"/>
            <a:ext cx="1609015" cy="21264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print">
            <a:extLst/>
          </a:blip>
          <a:stretch>
            <a:fillRect/>
          </a:stretch>
        </p:blipFill>
        <p:spPr>
          <a:xfrm rot="21391942">
            <a:off x="79927" y="4201336"/>
            <a:ext cx="2841981" cy="24144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TextBox 16"/>
          <p:cNvSpPr txBox="1"/>
          <p:nvPr/>
        </p:nvSpPr>
        <p:spPr>
          <a:xfrm rot="21184185">
            <a:off x="50799" y="5646112"/>
            <a:ext cx="3592907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g-BG" dirty="0" smtClean="0">
                <a:ln>
                  <a:solidFill>
                    <a:schemeClr val="tx1"/>
                  </a:solidFill>
                </a:ln>
                <a:effectLst>
                  <a:glow rad="660400">
                    <a:schemeClr val="bg1">
                      <a:lumMod val="95000"/>
                      <a:alpha val="27000"/>
                    </a:schemeClr>
                  </a:glow>
                  <a:outerShdw blurRad="1054100" dist="266700" dir="5400000" algn="ctr" rotWithShape="0">
                    <a:srgbClr val="000000">
                      <a:alpha val="37000"/>
                    </a:srgbClr>
                  </a:outerShdw>
                </a:effectLst>
                <a:latin typeface="+mn-lt"/>
              </a:rPr>
              <a:t> Опашката винаги </a:t>
            </a:r>
            <a:r>
              <a:rPr lang="bg-BG" dirty="0">
                <a:ln>
                  <a:solidFill>
                    <a:schemeClr val="tx1"/>
                  </a:solidFill>
                </a:ln>
                <a:effectLst>
                  <a:glow rad="660400">
                    <a:schemeClr val="bg1">
                      <a:lumMod val="95000"/>
                      <a:alpha val="27000"/>
                    </a:schemeClr>
                  </a:glow>
                  <a:outerShdw blurRad="1054100" dist="266700" dir="5400000" algn="ctr" rotWithShape="0">
                    <a:srgbClr val="000000">
                      <a:alpha val="37000"/>
                    </a:srgbClr>
                  </a:outerShdw>
                </a:effectLst>
                <a:latin typeface="+mn-lt"/>
              </a:rPr>
              <a:t>има 18 пера</a:t>
            </a:r>
            <a:r>
              <a:rPr lang="bg-BG" dirty="0">
                <a:ln>
                  <a:solidFill>
                    <a:schemeClr val="tx1"/>
                  </a:solidFill>
                </a:ln>
                <a:effectLst>
                  <a:outerShdw blurRad="1054100" dist="266700" dir="5400000" algn="ctr" rotWithShape="0">
                    <a:srgbClr val="000000">
                      <a:alpha val="37000"/>
                    </a:srgbClr>
                  </a:outerShdw>
                </a:effectLst>
                <a:latin typeface="+mn-lt"/>
              </a:rPr>
              <a:t>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9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00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477" grpId="0"/>
      <p:bldP spid="19478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-27384"/>
            <a:ext cx="7848872" cy="1224136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5400" b="1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FFC000"/>
                </a:solidFill>
                <a:effectLst>
                  <a:glow rad="101600">
                    <a:schemeClr val="accent3">
                      <a:satMod val="175000"/>
                      <a:alpha val="28000"/>
                    </a:schemeClr>
                  </a:glow>
                  <a:reflection blurRad="6350" stA="60000" endA="900" endPos="58000" dir="5400000" sy="-100000" algn="bl" rotWithShape="0"/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Разпространение</a:t>
            </a:r>
            <a:endParaRPr lang="bg-BG" sz="5400" b="1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rgbClr val="FFC000"/>
              </a:solidFill>
              <a:effectLst>
                <a:glow rad="101600">
                  <a:schemeClr val="accent3">
                    <a:satMod val="175000"/>
                    <a:alpha val="28000"/>
                  </a:schemeClr>
                </a:glow>
                <a:reflection blurRad="6350" stA="60000" endA="900" endPos="58000" dir="5400000" sy="-100000" algn="bl" rotWithShape="0"/>
              </a:effectLst>
              <a:latin typeface="Gungsuh" panose="02030600000101010101" pitchFamily="18" charset="-127"/>
              <a:ea typeface="Gungsuh" panose="02030600000101010101" pitchFamily="18" charset="-127"/>
            </a:endParaRP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3000"/>
            <a:lum/>
          </a:blip>
          <a:srcRect/>
          <a:stretch>
            <a:fillRect l="-23000" r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0814" y="221743"/>
            <a:ext cx="4132761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860032" y="221743"/>
            <a:ext cx="4181450" cy="28015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532" name="Title 1"/>
          <p:cNvSpPr>
            <a:spLocks noGrp="1"/>
          </p:cNvSpPr>
          <p:nvPr>
            <p:ph type="ctrTitle"/>
          </p:nvPr>
        </p:nvSpPr>
        <p:spPr>
          <a:xfrm>
            <a:off x="755576" y="-171450"/>
            <a:ext cx="7776864" cy="1944266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g-BG" b="1" spc="50" dirty="0" smtClean="0">
                <a:ln w="11430">
                  <a:solidFill>
                    <a:srgbClr val="FF000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ungsuh"/>
                <a:ea typeface="Gungsuh"/>
                <a:cs typeface="Gungsuh"/>
              </a:rPr>
              <a:t>Ловът и бракониерството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2029946"/>
            <a:ext cx="96512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2800" b="1" i="1" dirty="0"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+mn-lt"/>
              </a:rPr>
              <a:t>с</a:t>
            </a:r>
            <a:r>
              <a:rPr lang="bg-BG" sz="2800" b="1" i="1" dirty="0" smtClean="0"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+mn-lt"/>
              </a:rPr>
              <a:t>а </a:t>
            </a:r>
            <a:r>
              <a:rPr lang="bg-BG" sz="2800" b="1" i="1" dirty="0"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+mn-lt"/>
              </a:rPr>
              <a:t>сред </a:t>
            </a:r>
            <a:r>
              <a:rPr lang="bg-BG" sz="2800" b="1" i="1" dirty="0" smtClean="0"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+mn-lt"/>
              </a:rPr>
              <a:t>основните причини за </a:t>
            </a:r>
            <a:r>
              <a:rPr lang="bg-BG" sz="2800" b="1" i="1" dirty="0"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+mn-lt"/>
              </a:rPr>
              <a:t>изчезването </a:t>
            </a:r>
            <a:r>
              <a:rPr lang="bg-BG" sz="2800" b="1" i="1" dirty="0" smtClean="0"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+mn-lt"/>
              </a:rPr>
              <a:t>на птицата.</a:t>
            </a:r>
            <a:endParaRPr lang="bg-BG" sz="2800" b="1" i="1" dirty="0"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081042" y="2880675"/>
            <a:ext cx="3960440" cy="3960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/>
          <p:cNvSpPr/>
          <p:nvPr/>
        </p:nvSpPr>
        <p:spPr>
          <a:xfrm rot="21292014">
            <a:off x="391799" y="3174261"/>
            <a:ext cx="2906713" cy="12700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Естествени врагове</a:t>
            </a:r>
            <a:r>
              <a:rPr lang="bg-BG" sz="1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 орли, златки, белки</a:t>
            </a:r>
            <a:r>
              <a:rPr lang="bg-BG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51670" y="5301208"/>
            <a:ext cx="3408362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1800" b="1" dirty="0">
                <a:effectLst>
                  <a:glow rad="1854200">
                    <a:schemeClr val="accent1">
                      <a:alpha val="0"/>
                    </a:schemeClr>
                  </a:glow>
                  <a:outerShdw blurRad="647700" dist="1447800" dir="12720000" sx="23000" sy="23000" algn="ctr" rotWithShape="0">
                    <a:srgbClr val="000000">
                      <a:alpha val="43137"/>
                    </a:srgbClr>
                  </a:outerShdw>
                </a:effectLst>
                <a:latin typeface="+mn-lt"/>
              </a:rPr>
              <a:t>Ловуването е позволено само от 15 </a:t>
            </a:r>
            <a:r>
              <a:rPr lang="bg-BG" sz="1800" b="1" dirty="0" smtClean="0">
                <a:effectLst>
                  <a:glow rad="1854200">
                    <a:schemeClr val="accent1">
                      <a:alpha val="0"/>
                    </a:schemeClr>
                  </a:glow>
                  <a:outerShdw blurRad="647700" dist="1447800" dir="12720000" sx="23000" sy="23000" algn="ctr" rotWithShape="0">
                    <a:srgbClr val="000000">
                      <a:alpha val="43137"/>
                    </a:srgbClr>
                  </a:outerShdw>
                </a:effectLst>
                <a:latin typeface="+mn-lt"/>
              </a:rPr>
              <a:t>април до </a:t>
            </a:r>
            <a:r>
              <a:rPr lang="bg-BG" sz="1800" b="1" dirty="0">
                <a:effectLst>
                  <a:glow rad="1854200">
                    <a:schemeClr val="accent1">
                      <a:alpha val="0"/>
                    </a:schemeClr>
                  </a:glow>
                  <a:outerShdw blurRad="647700" dist="1447800" dir="12720000" sx="23000" sy="23000" algn="ctr" rotWithShape="0">
                    <a:srgbClr val="000000">
                      <a:alpha val="43137"/>
                    </a:srgbClr>
                  </a:outerShdw>
                </a:effectLst>
                <a:latin typeface="+mn-lt"/>
              </a:rPr>
              <a:t>15 май!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2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2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2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/>
      <p:bldP spid="4" grpId="0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4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/>
          </p:cNvSpPr>
          <p:nvPr>
            <p:ph type="body" idx="1"/>
          </p:nvPr>
        </p:nvSpPr>
        <p:spPr>
          <a:xfrm>
            <a:off x="611560" y="5056584"/>
            <a:ext cx="7859216" cy="2980928"/>
          </a:xfrm>
        </p:spPr>
        <p:txBody>
          <a:bodyPr/>
          <a:lstStyle/>
          <a:p>
            <a:pPr marL="0" indent="0" algn="ctr">
              <a:buNone/>
            </a:pPr>
            <a:r>
              <a:rPr lang="bg-BG" i="1" spc="-150" dirty="0" smtClean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haroni" panose="02010803020104030203" pitchFamily="2" charset="-79"/>
              </a:rPr>
              <a:t>Направихме проучване сред ученици от нашето училище, за да разберем до колко са запознати с този проблем. 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/>
          </p:cNvSpPr>
          <p:nvPr>
            <p:ph type="body" idx="1"/>
          </p:nvPr>
        </p:nvSpPr>
        <p:spPr>
          <a:xfrm>
            <a:off x="468313" y="1700213"/>
            <a:ext cx="8229600" cy="5400675"/>
          </a:xfrm>
        </p:spPr>
        <p:txBody>
          <a:bodyPr/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bg-BG" sz="2400" dirty="0" smtClean="0"/>
              <a:t>1.Обичаш ли дивите животни?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bg-BG" sz="2400" dirty="0" smtClean="0"/>
              <a:t>2.Има ли полезни и вредни животни?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bg-BG" sz="2400" dirty="0" smtClean="0"/>
              <a:t>3.Смяташ ли,че човешката дейност застрашава разнообразието в природата?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bg-BG" sz="2400" dirty="0" smtClean="0"/>
              <a:t>4.Трябва ли да защитаваме дивите животни?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bg-BG" sz="2400" dirty="0" smtClean="0"/>
              <a:t>5.Защо се налага дивите животни да бъдат защитавани?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bg-BG" sz="2400" dirty="0" smtClean="0"/>
              <a:t>6.Участвал/а ли си в кампания за опазване на застрашен вид?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bg-BG" sz="2400" dirty="0" smtClean="0"/>
              <a:t>7.Знаеш ли какво животно е глухарят?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bg-BG" sz="2400" dirty="0" smtClean="0"/>
              <a:t>8.Знаеш ли защо се нарича така?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bg-BG" sz="2400" dirty="0" smtClean="0"/>
              <a:t>9.Смяташ ли, че е застрашен от изчезване?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bg-BG" sz="2400" dirty="0" smtClean="0"/>
              <a:t>10.Какви идеи би дал/а, за да опазим дивите животни?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endParaRPr lang="bg-BG" sz="2400" dirty="0" smtClean="0"/>
          </a:p>
        </p:txBody>
      </p:sp>
      <p:sp>
        <p:nvSpPr>
          <p:cNvPr id="34820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4000" dirty="0" smtClean="0"/>
              <a:t>Изработихме анкета, която включваше следните въпроси: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 t="-35000" b="-6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/>
          </p:cNvSpPr>
          <p:nvPr>
            <p:ph type="body" idx="1"/>
          </p:nvPr>
        </p:nvSpPr>
        <p:spPr>
          <a:xfrm>
            <a:off x="467544" y="2060848"/>
            <a:ext cx="8229600" cy="4525963"/>
          </a:xfrm>
        </p:spPr>
        <p:txBody>
          <a:bodyPr/>
          <a:lstStyle/>
          <a:p>
            <a:r>
              <a:rPr lang="bg-BG" sz="2800" dirty="0" smtClean="0"/>
              <a:t>90% от учениците обичат дивите животни, а другите 10%- не.</a:t>
            </a:r>
          </a:p>
          <a:p>
            <a:r>
              <a:rPr lang="bg-BG" sz="2800" dirty="0" smtClean="0"/>
              <a:t>70% от тях знаят какво животно е глухарят , а другите 30%- не.</a:t>
            </a:r>
          </a:p>
          <a:p>
            <a:r>
              <a:rPr lang="bg-BG" sz="2800" dirty="0" smtClean="0"/>
              <a:t>84% смятат, че дивите животни трябва да бъдат защитавани, а останалата част смятат обратното.</a:t>
            </a:r>
          </a:p>
          <a:p>
            <a:endParaRPr lang="bg-BG" sz="28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-252536" y="476672"/>
            <a:ext cx="97028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700" b="1" dirty="0"/>
              <a:t>В </a:t>
            </a:r>
            <a:r>
              <a:rPr lang="bg-BG" sz="2700" b="1" dirty="0" smtClean="0"/>
              <a:t>анкетата </a:t>
            </a:r>
            <a:r>
              <a:rPr lang="bg-BG" sz="2500" b="1" dirty="0"/>
              <a:t>участваха</a:t>
            </a:r>
            <a:r>
              <a:rPr lang="bg-BG" sz="2700" b="1" dirty="0"/>
              <a:t> 100 ученици от 7-ми и 8-ми клас</a:t>
            </a:r>
            <a:r>
              <a:rPr lang="bg-BG" sz="2700" b="1" dirty="0" smtClean="0"/>
              <a:t>. </a:t>
            </a:r>
          </a:p>
          <a:p>
            <a:pPr algn="ctr"/>
            <a:r>
              <a:rPr lang="bg-BG" sz="2700" b="1" dirty="0" smtClean="0"/>
              <a:t>Резултатите са следните: </a:t>
            </a:r>
            <a:endParaRPr lang="bg-BG" sz="27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158" y="-12384"/>
            <a:ext cx="3163844" cy="17796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104" y="1349198"/>
            <a:ext cx="3635896" cy="204519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779912" cy="24097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261468" y="543474"/>
            <a:ext cx="3428306" cy="23427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89229"/>
            <a:ext cx="3923928" cy="466877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351" y="3367959"/>
            <a:ext cx="6125378" cy="3445525"/>
          </a:xfrm>
          <a:prstGeom prst="rect">
            <a:avLst/>
          </a:prstGeom>
        </p:spPr>
      </p:pic>
      <p:sp>
        <p:nvSpPr>
          <p:cNvPr id="37891" name="Rectangle 3"/>
          <p:cNvSpPr>
            <a:spLocks noGrp="1"/>
          </p:cNvSpPr>
          <p:nvPr>
            <p:ph type="body" idx="4294967295"/>
          </p:nvPr>
        </p:nvSpPr>
        <p:spPr>
          <a:xfrm>
            <a:off x="467544" y="2479406"/>
            <a:ext cx="7848872" cy="2204864"/>
          </a:xfrm>
        </p:spPr>
        <p:txBody>
          <a:bodyPr/>
          <a:lstStyle/>
          <a:p>
            <a:pPr marL="0" indent="0" algn="ctr">
              <a:buNone/>
            </a:pPr>
            <a:r>
              <a:rPr lang="bg-BG" sz="2800" dirty="0" smtClean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bg-BG" sz="28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В</a:t>
            </a:r>
            <a:r>
              <a:rPr lang="bg-BG" sz="2800" dirty="0" smtClean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ъзложихме задача  на учениците  от 5-ти клас да нарисуват животното глухар. Ето как изглежда то в техните очи.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0" name="Picture 4" descr="11984437_1054207844629810_1954044231_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9942" name="Picture 6" descr="12218242_1054207667963161_1688635837_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9943" name="Picture 7" descr="12218306_1054207861296475_1331778824_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9944" name="Picture 8" descr="12218984_1054207884629806_627466217_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9945" name="Picture 9" descr="12236897_1054207651296496_729629745_o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9946" name="Picture 10" descr="12236848_1054207854629809_961443999_o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9947" name="Picture 11" descr="12236453_1054207901296471_1011648763_o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9948" name="Picture 12" descr="12236635_1054207664629828_1125914891_o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9949" name="Picture 13" descr="12235792_1054207794629815_1689237677_o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9950" name="Picture 14" descr="12235499_1054207714629823_101840387_o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9951" name="Picture 15" descr="12235416_1054207784629816_874201021_o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9952" name="Picture 16" descr="12227539_1054207907963137_219087564_o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9953" name="Picture 17" descr="12227515_1054207821296479_1148044949_o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10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2" dur="10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10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9" dur="10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99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99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53" dur="1"/>
                                        <p:tgtEl>
                                          <p:spTgt spid="3994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9" dur="100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3" dur="100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1000"/>
                                        <p:tgtEl>
                                          <p:spTgt spid="39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ppt_x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019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076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169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0296"/>
                                          </p:val>
                                        </p:tav>
                                        <p:tav tm="25000">
                                          <p:val>
                                            <p:strVal val="ppt_y+0.0454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0639"/>
                                          </p:val>
                                        </p:tav>
                                        <p:tav tm="35000">
                                          <p:val>
                                            <p:strVal val="ppt_y+0.0846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071"/>
                                          </p:val>
                                        </p:tav>
                                        <p:tav tm="45000">
                                          <p:val>
                                            <p:strVal val="ppt_y+0.1307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y+0.1792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029"/>
                                          </p:val>
                                        </p:tav>
                                        <p:tav tm="65000">
                                          <p:val>
                                            <p:strVal val="ppt_y+0.2253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461"/>
                                          </p:val>
                                        </p:tav>
                                        <p:tav tm="75000">
                                          <p:val>
                                            <p:strVal val="ppt_y+0.2646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2804"/>
                                          </p:val>
                                        </p:tav>
                                        <p:tav tm="85000">
                                          <p:val>
                                            <p:strVal val="ppt_y+0.2931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024"/>
                                          </p:val>
                                        </p:tav>
                                        <p:tav tm="95000">
                                          <p:val>
                                            <p:strVal val="ppt_y+0.308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100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9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8" presetClass="exit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399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399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2" dur="1000"/>
                                        <p:tgtEl>
                                          <p:spTgt spid="399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99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99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99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99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9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399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399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99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99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39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9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399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399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399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399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99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99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39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7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5" dur="1000"/>
                                        <p:tgtEl>
                                          <p:spTgt spid="399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39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" decel="100000"/>
                                        <p:tgtEl>
                                          <p:spTgt spid="39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399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39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6" dur="1000"/>
                                        <p:tgtEl>
                                          <p:spTgt spid="39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399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399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399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399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399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1000"/>
                                        <p:tgtEl>
                                          <p:spTgt spid="399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399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" decel="100000"/>
                                        <p:tgtEl>
                                          <p:spTgt spid="399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99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3000"/>
            <a:lum/>
          </a:blip>
          <a:srcRect/>
          <a:stretch>
            <a:fillRect l="-11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/>
          </p:cNvSpPr>
          <p:nvPr>
            <p:ph type="body" idx="1"/>
          </p:nvPr>
        </p:nvSpPr>
        <p:spPr>
          <a:xfrm>
            <a:off x="323528" y="5095725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bg-BG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Направихме викторина с ученици от 7-ми клас , на която им зададохме интересни въпроси относно птицата.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58936"/>
            <a:ext cx="4975156" cy="341949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42531" y="726410"/>
            <a:ext cx="3613123" cy="212806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560133" y="3309425"/>
            <a:ext cx="4539952" cy="26277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139" y="2280812"/>
            <a:ext cx="4565861" cy="26877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0700" y="4209620"/>
            <a:ext cx="4844777" cy="27251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1379" y="0"/>
            <a:ext cx="4054777" cy="228081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1" y="-8441"/>
            <a:ext cx="4211960" cy="2369228"/>
          </a:xfrm>
          <a:prstGeom prst="rect">
            <a:avLst/>
          </a:prstGeom>
        </p:spPr>
      </p:pic>
      <p:sp>
        <p:nvSpPr>
          <p:cNvPr id="33799" name="Text Box 7"/>
          <p:cNvSpPr txBox="1">
            <a:spLocks noChangeArrowheads="1"/>
          </p:cNvSpPr>
          <p:nvPr/>
        </p:nvSpPr>
        <p:spPr bwMode="auto">
          <a:xfrm rot="20813257">
            <a:off x="288581" y="1563177"/>
            <a:ext cx="810039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bg-BG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Като резултат децата вече </a:t>
            </a:r>
            <a:r>
              <a:rPr lang="bg-BG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знаят:</a:t>
            </a:r>
            <a:endParaRPr lang="bg-BG" sz="3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 rot="20719334">
            <a:off x="573569" y="2666188"/>
            <a:ext cx="8458469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bg-BG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Какво е местообитанието на птицата?</a:t>
            </a:r>
          </a:p>
          <a:p>
            <a:pPr marL="514350" indent="-514350">
              <a:buFont typeface="+mj-lt"/>
              <a:buAutoNum type="arabicPeriod"/>
            </a:pPr>
            <a:r>
              <a:rPr lang="bg-BG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 кои райони на страната се среща</a:t>
            </a:r>
            <a:r>
              <a:rPr lang="bg-BG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bg-BG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 какво се храни?</a:t>
            </a:r>
          </a:p>
          <a:p>
            <a:pPr marL="514350" indent="-514350">
              <a:buFont typeface="+mj-lt"/>
              <a:buAutoNum type="arabicPeriod"/>
            </a:pPr>
            <a:r>
              <a:rPr lang="bg-BG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Защо се нарича така?</a:t>
            </a:r>
          </a:p>
          <a:p>
            <a:pPr marL="514350" indent="-514350">
              <a:buFont typeface="+mj-lt"/>
              <a:buAutoNum type="arabicPeriod"/>
            </a:pPr>
            <a:r>
              <a:rPr lang="bg-BG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Какво е „токуване“?</a:t>
            </a:r>
            <a:endParaRPr lang="en-US" sz="3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Callout 2"/>
          <p:cNvSpPr/>
          <p:nvPr/>
        </p:nvSpPr>
        <p:spPr>
          <a:xfrm>
            <a:off x="209816" y="0"/>
            <a:ext cx="3570095" cy="2952328"/>
          </a:xfrm>
          <a:prstGeom prst="wedgeEllipseCallout">
            <a:avLst/>
          </a:prstGeo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Опазване</a:t>
            </a:r>
            <a:r>
              <a:rPr lang="bg-BG" sz="4000" b="1" dirty="0" smtClean="0">
                <a:ln w="11430">
                  <a:solidFill>
                    <a:srgbClr val="FF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:</a:t>
            </a:r>
            <a:endParaRPr lang="bg-BG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1763713" y="2887663"/>
            <a:ext cx="2736850" cy="1681162"/>
          </a:xfrm>
          <a:prstGeom prst="rightArrow">
            <a:avLst/>
          </a:prstGeom>
          <a:blipFill dpi="0" rotWithShape="1">
            <a:blip r:embed="rId2">
              <a:extLst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bg-BG" sz="1800"/>
          </a:p>
        </p:txBody>
      </p:sp>
      <p:sp>
        <p:nvSpPr>
          <p:cNvPr id="23557" name="TextBox 3"/>
          <p:cNvSpPr txBox="1">
            <a:spLocks noChangeArrowheads="1"/>
          </p:cNvSpPr>
          <p:nvPr/>
        </p:nvSpPr>
        <p:spPr bwMode="auto">
          <a:xfrm>
            <a:off x="4572000" y="3082925"/>
            <a:ext cx="41544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bg-BG" sz="3600" b="1" dirty="0">
                <a:latin typeface="Calibri" pitchFamily="34" charset="0"/>
              </a:rPr>
              <a:t>Без бракониерство</a:t>
            </a:r>
            <a:r>
              <a:rPr lang="bg-BG" sz="3600" dirty="0">
                <a:latin typeface="Calibri" pitchFamily="34" charset="0"/>
              </a:rPr>
              <a:t>!</a:t>
            </a:r>
          </a:p>
        </p:txBody>
      </p:sp>
      <p:sp>
        <p:nvSpPr>
          <p:cNvPr id="5" name="Right Arrow 4"/>
          <p:cNvSpPr/>
          <p:nvPr/>
        </p:nvSpPr>
        <p:spPr>
          <a:xfrm>
            <a:off x="179388" y="4724400"/>
            <a:ext cx="3600450" cy="1584325"/>
          </a:xfrm>
          <a:prstGeom prst="rightArrow">
            <a:avLst/>
          </a:prstGeom>
          <a:blipFill dpi="0" rotWithShape="1">
            <a:blip r:embed="rId3">
              <a:extLst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bg-BG" sz="1800"/>
          </a:p>
        </p:txBody>
      </p:sp>
      <p:sp>
        <p:nvSpPr>
          <p:cNvPr id="23559" name="TextBox 5"/>
          <p:cNvSpPr txBox="1">
            <a:spLocks noChangeArrowheads="1"/>
          </p:cNvSpPr>
          <p:nvPr/>
        </p:nvSpPr>
        <p:spPr bwMode="auto">
          <a:xfrm>
            <a:off x="4067175" y="4870450"/>
            <a:ext cx="4392613" cy="138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sz="2800" b="1" dirty="0">
                <a:latin typeface="Calibri" pitchFamily="34" charset="0"/>
              </a:rPr>
              <a:t>Запазване на </a:t>
            </a:r>
            <a:r>
              <a:rPr lang="bg-BG" sz="2800" b="1" dirty="0">
                <a:solidFill>
                  <a:srgbClr val="003300"/>
                </a:solidFill>
                <a:latin typeface="Calibri" pitchFamily="34" charset="0"/>
              </a:rPr>
              <a:t>иглолистните гори</a:t>
            </a:r>
            <a:r>
              <a:rPr lang="bg-BG" sz="2800" b="1" dirty="0" smtClean="0">
                <a:latin typeface="Calibri" pitchFamily="34" charset="0"/>
              </a:rPr>
              <a:t>, които </a:t>
            </a:r>
            <a:r>
              <a:rPr lang="bg-BG" sz="2800" b="1" dirty="0">
                <a:latin typeface="Calibri" pitchFamily="34" charset="0"/>
              </a:rPr>
              <a:t>са </a:t>
            </a:r>
            <a:r>
              <a:rPr lang="bg-BG" sz="2800" b="1" dirty="0" smtClean="0">
                <a:latin typeface="Calibri" pitchFamily="34" charset="0"/>
              </a:rPr>
              <a:t>единственият </a:t>
            </a:r>
            <a:r>
              <a:rPr lang="bg-BG" sz="2800" b="1" dirty="0">
                <a:latin typeface="Calibri" pitchFamily="34" charset="0"/>
              </a:rPr>
              <a:t>им </a:t>
            </a:r>
            <a:r>
              <a:rPr lang="bg-BG" sz="2800" b="1" dirty="0" smtClean="0">
                <a:latin typeface="Calibri" pitchFamily="34" charset="0"/>
              </a:rPr>
              <a:t>дом.</a:t>
            </a:r>
            <a:endParaRPr lang="bg-BG" sz="2800" b="1" dirty="0">
              <a:latin typeface="Calibri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3779912" y="404664"/>
            <a:ext cx="4752528" cy="23873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35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23557" grpId="0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923928" y="1829395"/>
            <a:ext cx="5023714" cy="334579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107504" y="1829395"/>
            <a:ext cx="4608512" cy="34563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4" name="Rounded Rectangular Callout 3"/>
          <p:cNvSpPr/>
          <p:nvPr/>
        </p:nvSpPr>
        <p:spPr>
          <a:xfrm rot="20506913">
            <a:off x="4382416" y="508229"/>
            <a:ext cx="3361971" cy="2090151"/>
          </a:xfrm>
          <a:prstGeom prst="wedgeRoundRectCallout">
            <a:avLst/>
          </a:prstGeom>
          <a:solidFill>
            <a:schemeClr val="bg1">
              <a:lumMod val="95000"/>
              <a:alpha val="66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4800" b="1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Аз не съм трофей!</a:t>
            </a:r>
            <a:endParaRPr lang="bg-BG" sz="4800" b="1" dirty="0">
              <a:ln w="18000">
                <a:solidFill>
                  <a:srgbClr val="FFFF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12" name="Group 11"/>
          <p:cNvGrpSpPr/>
          <p:nvPr/>
        </p:nvGrpSpPr>
        <p:grpSpPr>
          <a:xfrm rot="21247067">
            <a:off x="866256" y="1876107"/>
            <a:ext cx="3312368" cy="3307647"/>
            <a:chOff x="755576" y="1857116"/>
            <a:chExt cx="3312368" cy="3307647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755576" y="1857116"/>
              <a:ext cx="3312368" cy="309634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55576" y="1876107"/>
              <a:ext cx="2880320" cy="328865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ChangeArrowheads="1"/>
          </p:cNvSpPr>
          <p:nvPr/>
        </p:nvSpPr>
        <p:spPr bwMode="auto">
          <a:xfrm>
            <a:off x="4049713" y="3244850"/>
            <a:ext cx="2381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bg-BG" sz="1800">
                <a:latin typeface="Calibri" pitchFamily="34" charset="0"/>
              </a:rPr>
              <a:t> </a:t>
            </a:r>
          </a:p>
        </p:txBody>
      </p:sp>
      <p:pic>
        <p:nvPicPr>
          <p:cNvPr id="26627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10" y="0"/>
            <a:ext cx="9094788" cy="684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/>
          </a:blip>
          <a:srcRect l="20437" t="2546" r="6669"/>
          <a:stretch/>
        </p:blipFill>
        <p:spPr>
          <a:xfrm>
            <a:off x="1135859" y="909000"/>
            <a:ext cx="6823836" cy="50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 rot="21270092">
            <a:off x="747552" y="1177420"/>
            <a:ext cx="7358168" cy="83099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angle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Пазителите </a:t>
            </a:r>
            <a:r>
              <a:rPr lang="bg-BG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на </a:t>
            </a:r>
            <a:r>
              <a:rPr lang="bg-BG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природата!</a:t>
            </a:r>
            <a:endParaRPr lang="bg-BG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824</TotalTime>
  <Words>415</Words>
  <Application>Microsoft Office PowerPoint</Application>
  <PresentationFormat>On-screen Show (4:3)</PresentationFormat>
  <Paragraphs>86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„Застрашени видове в моя роден край“</vt:lpstr>
      <vt:lpstr>PowerPoint Presentation</vt:lpstr>
      <vt:lpstr>пазителите на природата!</vt:lpstr>
      <vt:lpstr>Решихме да направим проучване</vt:lpstr>
      <vt:lpstr>Мотивация</vt:lpstr>
      <vt:lpstr>PowerPoint Presentation</vt:lpstr>
      <vt:lpstr>PowerPoint Presentation</vt:lpstr>
      <vt:lpstr>PowerPoint Presentation</vt:lpstr>
      <vt:lpstr>Потърсихме литература, от която научихме за:</vt:lpstr>
      <vt:lpstr>PowerPoint Presentation</vt:lpstr>
      <vt:lpstr>Биология</vt:lpstr>
      <vt:lpstr>Разпространение</vt:lpstr>
      <vt:lpstr>Ловът и бракониерството</vt:lpstr>
      <vt:lpstr>PowerPoint Presentation</vt:lpstr>
      <vt:lpstr>Изработихме анкета, която включваше следните въпроси: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Mimi</dc:creator>
  <cp:lastModifiedBy>user</cp:lastModifiedBy>
  <cp:revision>59</cp:revision>
  <dcterms:created xsi:type="dcterms:W3CDTF">2015-11-01T17:52:01Z</dcterms:created>
  <dcterms:modified xsi:type="dcterms:W3CDTF">2015-11-13T10:15:26Z</dcterms:modified>
</cp:coreProperties>
</file>