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89" r:id="rId4"/>
    <p:sldId id="290" r:id="rId5"/>
    <p:sldId id="262" r:id="rId6"/>
    <p:sldId id="263" r:id="rId7"/>
    <p:sldId id="264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1" r:id="rId23"/>
    <p:sldId id="284" r:id="rId24"/>
    <p:sldId id="285" r:id="rId25"/>
    <p:sldId id="287" r:id="rId26"/>
    <p:sldId id="288" r:id="rId2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799E"/>
    <a:srgbClr val="3E6382"/>
    <a:srgbClr val="78745E"/>
    <a:srgbClr val="527E55"/>
    <a:srgbClr val="0045D0"/>
    <a:srgbClr val="6DA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6403E9F-4C08-4639-8ADA-06DE3EE28449}" type="datetimeFigureOut">
              <a:rPr lang="bg-BG" smtClean="0"/>
              <a:t>14.11.2015 г.</a:t>
            </a:fld>
            <a:endParaRPr lang="bg-BG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1EB565D-8D05-4197-87FB-C0FF80C8F5B3}" type="slidenum">
              <a:rPr lang="bg-BG" smtClean="0"/>
              <a:t>‹#›</a:t>
            </a:fld>
            <a:endParaRPr lang="bg-BG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oustmihaylovski@abv.b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97152" y="5138460"/>
            <a:ext cx="4139952" cy="1579101"/>
          </a:xfrm>
        </p:spPr>
        <p:txBody>
          <a:bodyPr>
            <a:normAutofit/>
          </a:bodyPr>
          <a:lstStyle/>
          <a:p>
            <a:pPr algn="l"/>
            <a:r>
              <a:rPr lang="bg-BG" sz="1900" b="1" dirty="0" smtClean="0">
                <a:latin typeface="Calibri" panose="020F0502020204030204" pitchFamily="34" charset="0"/>
              </a:rPr>
              <a:t>            </a:t>
            </a:r>
            <a:r>
              <a:rPr lang="en-US" sz="1900" b="1" dirty="0" smtClean="0">
                <a:latin typeface="Calibri" panose="020F0502020204030204" pitchFamily="34" charset="0"/>
              </a:rPr>
              <a:t>      </a:t>
            </a:r>
            <a:r>
              <a:rPr lang="bg-BG" sz="1800" b="1" dirty="0" smtClean="0">
                <a:latin typeface="Calibri" panose="020F0502020204030204" pitchFamily="34" charset="0"/>
              </a:rPr>
              <a:t>Изготвили: </a:t>
            </a:r>
          </a:p>
          <a:p>
            <a:pPr algn="l"/>
            <a:r>
              <a:rPr lang="bg-BG" sz="1800" b="1" dirty="0" smtClean="0">
                <a:latin typeface="Calibri" panose="020F0502020204030204" pitchFamily="34" charset="0"/>
              </a:rPr>
              <a:t>              </a:t>
            </a:r>
            <a:r>
              <a:rPr lang="bg-BG" sz="1800" b="1" dirty="0" smtClean="0">
                <a:latin typeface="Calibri" panose="020F0502020204030204" pitchFamily="34" charset="0"/>
              </a:rPr>
              <a:t>        Симона </a:t>
            </a:r>
            <a:r>
              <a:rPr lang="bg-BG" sz="1800" b="1" dirty="0" smtClean="0">
                <a:latin typeface="Calibri" panose="020F0502020204030204" pitchFamily="34" charset="0"/>
              </a:rPr>
              <a:t>Георгиева,</a:t>
            </a:r>
          </a:p>
          <a:p>
            <a:pPr algn="l"/>
            <a:r>
              <a:rPr lang="bg-BG" sz="1800" b="1" dirty="0" smtClean="0">
                <a:latin typeface="Calibri" panose="020F0502020204030204" pitchFamily="34" charset="0"/>
              </a:rPr>
              <a:t>                      Виктор Димитров,</a:t>
            </a:r>
          </a:p>
          <a:p>
            <a:pPr algn="l"/>
            <a:r>
              <a:rPr lang="bg-BG" sz="1800" b="1" dirty="0" smtClean="0">
                <a:latin typeface="Calibri" panose="020F0502020204030204" pitchFamily="34" charset="0"/>
              </a:rPr>
              <a:t>                      Велина Парушева –</a:t>
            </a:r>
          </a:p>
          <a:p>
            <a:pPr algn="l"/>
            <a:r>
              <a:rPr lang="bg-BG" sz="1800" b="1" dirty="0" smtClean="0">
                <a:latin typeface="Calibri" panose="020F0502020204030204" pitchFamily="34" charset="0"/>
              </a:rPr>
              <a:t>                      </a:t>
            </a:r>
            <a:r>
              <a:rPr lang="en-US" sz="1800" b="1" dirty="0" smtClean="0">
                <a:latin typeface="Calibri" panose="020F0502020204030204" pitchFamily="34" charset="0"/>
              </a:rPr>
              <a:t>V</a:t>
            </a:r>
            <a:r>
              <a:rPr lang="bg-BG" sz="1800" b="1" dirty="0" smtClean="0">
                <a:latin typeface="Calibri" panose="020F0502020204030204" pitchFamily="34" charset="0"/>
              </a:rPr>
              <a:t>б клас, 11 г.</a:t>
            </a:r>
          </a:p>
          <a:p>
            <a:pPr algn="ctr"/>
            <a:endParaRPr lang="bg-BG" sz="180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63688" y="404664"/>
            <a:ext cx="58151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ОУ „СТОЯН МИХАЙЛОВСКИ“</a:t>
            </a:r>
          </a:p>
          <a:p>
            <a:pPr algn="ctr"/>
            <a:r>
              <a:rPr lang="bg-BG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ГРАД ВАРНА</a:t>
            </a:r>
            <a:endParaRPr lang="bg-BG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7864" y="1825425"/>
            <a:ext cx="23249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3600" b="1" cap="none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</a:t>
            </a:r>
            <a:endParaRPr lang="bg-BG" sz="3600" b="1" cap="none" spc="50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80400" y="2564904"/>
            <a:ext cx="65816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„ЗАСТРАШЕНИ ВИДОВЕ</a:t>
            </a:r>
          </a:p>
          <a:p>
            <a:pPr algn="ctr"/>
            <a:r>
              <a:rPr lang="bg-BG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</a:t>
            </a:r>
          </a:p>
          <a:p>
            <a:pPr algn="ctr"/>
            <a:r>
              <a:rPr lang="bg-BG" sz="3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МОЯ РОДЕН КРАЙ“</a:t>
            </a:r>
            <a:endParaRPr lang="bg-BG" sz="3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535" y="5517232"/>
            <a:ext cx="3750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200" dirty="0" smtClean="0">
                <a:latin typeface="Calibri" panose="020F0502020204030204" pitchFamily="34" charset="0"/>
              </a:rPr>
              <a:t>ОУ „Стоян Михайловски“, град Варна</a:t>
            </a:r>
          </a:p>
          <a:p>
            <a:r>
              <a:rPr lang="bg-BG" sz="1200" dirty="0" smtClean="0">
                <a:latin typeface="Calibri" panose="020F0502020204030204" pitchFamily="34" charset="0"/>
              </a:rPr>
              <a:t>ж-к „Владислав Варненчик“ </a:t>
            </a:r>
            <a:r>
              <a:rPr lang="en-US" sz="1200" dirty="0" smtClean="0">
                <a:latin typeface="Calibri" panose="020F0502020204030204" pitchFamily="34" charset="0"/>
              </a:rPr>
              <a:t>II</a:t>
            </a:r>
            <a:r>
              <a:rPr lang="bg-BG" sz="1200" dirty="0" smtClean="0">
                <a:latin typeface="Calibri" panose="020F0502020204030204" pitchFamily="34" charset="0"/>
              </a:rPr>
              <a:t> микрорайон</a:t>
            </a:r>
          </a:p>
          <a:p>
            <a:r>
              <a:rPr lang="bg-BG" sz="1200" dirty="0" smtClean="0">
                <a:latin typeface="Calibri" panose="020F0502020204030204" pitchFamily="34" charset="0"/>
              </a:rPr>
              <a:t>Телефон: 052 510 357; 052 510 607</a:t>
            </a:r>
          </a:p>
          <a:p>
            <a:r>
              <a:rPr lang="en-US" sz="1200" dirty="0" smtClean="0">
                <a:latin typeface="Calibri" panose="020F0502020204030204" pitchFamily="34" charset="0"/>
              </a:rPr>
              <a:t>E-mail </a:t>
            </a:r>
            <a:r>
              <a:rPr lang="en-US" sz="1200" dirty="0" smtClean="0">
                <a:latin typeface="Calibri" panose="020F0502020204030204" pitchFamily="34" charset="0"/>
                <a:hlinkClick r:id="rId2"/>
              </a:rPr>
              <a:t>oustmihaylovski@abv.bg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</a:p>
          <a:p>
            <a:r>
              <a:rPr lang="bg-BG" sz="1200" dirty="0" smtClean="0">
                <a:latin typeface="Calibri" panose="020F0502020204030204" pitchFamily="34" charset="0"/>
              </a:rPr>
              <a:t>Ръководител</a:t>
            </a:r>
            <a:r>
              <a:rPr lang="bg-BG" sz="1200" dirty="0">
                <a:latin typeface="Calibri" panose="020F0502020204030204" pitchFamily="34" charset="0"/>
              </a:rPr>
              <a:t>и</a:t>
            </a:r>
            <a:r>
              <a:rPr lang="en-US" sz="1200" dirty="0" smtClean="0">
                <a:latin typeface="Calibri" panose="020F0502020204030204" pitchFamily="34" charset="0"/>
              </a:rPr>
              <a:t>: </a:t>
            </a:r>
            <a:r>
              <a:rPr lang="bg-BG" sz="1200" dirty="0" smtClean="0">
                <a:latin typeface="Calibri" panose="020F0502020204030204" pitchFamily="34" charset="0"/>
              </a:rPr>
              <a:t>Румяна </a:t>
            </a:r>
            <a:r>
              <a:rPr lang="bg-BG" sz="1200" dirty="0" smtClean="0">
                <a:latin typeface="Calibri" panose="020F0502020204030204" pitchFamily="34" charset="0"/>
              </a:rPr>
              <a:t>Георгиева и </a:t>
            </a:r>
          </a:p>
          <a:p>
            <a:r>
              <a:rPr lang="bg-BG" sz="1200" dirty="0">
                <a:latin typeface="Calibri" panose="020F0502020204030204" pitchFamily="34" charset="0"/>
              </a:rPr>
              <a:t> </a:t>
            </a:r>
            <a:r>
              <a:rPr lang="bg-BG" sz="1200" dirty="0" smtClean="0">
                <a:latin typeface="Calibri" panose="020F0502020204030204" pitchFamily="34" charset="0"/>
              </a:rPr>
              <a:t>                            Антонина Стоянова</a:t>
            </a:r>
            <a:endParaRPr lang="bg-BG" sz="1200" dirty="0">
              <a:latin typeface="Calibri" panose="020F0502020204030204" pitchFamily="34" charset="0"/>
            </a:endParaRPr>
          </a:p>
        </p:txBody>
      </p:sp>
      <p:pic>
        <p:nvPicPr>
          <p:cNvPr id="11" name="Picture 2" descr="D:\My Documents\Реклама\1454795_10202417355265315_57637415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1" y="260198"/>
            <a:ext cx="1242569" cy="129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neophron.bspb.org/Images/Vulture-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6989"/>
            <a:ext cx="3174043" cy="252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799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Documents\Екоучилище\2015-2016\Защитени растения и животни презентация\1 DSC055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14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548680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Calibri" panose="020F0502020204030204" pitchFamily="34" charset="0"/>
              </a:rPr>
              <a:t>Определени видове растения и животни постепенно изчезват от територията на България. </a:t>
            </a:r>
          </a:p>
          <a:p>
            <a:pPr algn="ctr"/>
            <a:endParaRPr lang="en-US" sz="2800" dirty="0" smtClean="0"/>
          </a:p>
          <a:p>
            <a:pPr algn="ctr"/>
            <a:r>
              <a:rPr lang="bg-BG" sz="28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Всеки трябва да насочи вниманието си към това как може да помогне и запази съществуването на видовете.  </a:t>
            </a:r>
            <a:endParaRPr lang="bg-BG" sz="28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949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upload.wikimedia.org/wikipedia/commons/thumb/e/ed/Black_sea%2C_Kavatsite-2.JPG/1280px-Black_sea%2C_Kavatsit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99" y="0"/>
            <a:ext cx="91596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4238" y="188640"/>
            <a:ext cx="8855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Във водите на Черно море се срещат три вида делфини – </a:t>
            </a:r>
            <a:r>
              <a:rPr lang="ru-RU" dirty="0" smtClean="0">
                <a:latin typeface="Calibri" panose="020F0502020204030204" pitchFamily="34" charset="0"/>
              </a:rPr>
              <a:t>афалата, обикновеният </a:t>
            </a:r>
            <a:r>
              <a:rPr lang="ru-RU" dirty="0">
                <a:latin typeface="Calibri" panose="020F0502020204030204" pitchFamily="34" charset="0"/>
              </a:rPr>
              <a:t>делфин и </a:t>
            </a:r>
            <a:r>
              <a:rPr lang="ru-RU" dirty="0" smtClean="0">
                <a:latin typeface="Calibri" panose="020F0502020204030204" pitchFamily="34" charset="0"/>
              </a:rPr>
              <a:t>муткурът. И трите вида делфини са </a:t>
            </a:r>
            <a:r>
              <a:rPr lang="ru-RU" dirty="0" smtClean="0">
                <a:solidFill>
                  <a:srgbClr val="FFFF00"/>
                </a:solidFill>
                <a:latin typeface="Calibri" panose="020F0502020204030204" pitchFamily="34" charset="0"/>
              </a:rPr>
              <a:t>защитени и световно застрашени видове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  <a:endParaRPr lang="bg-BG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4998" y="4437112"/>
            <a:ext cx="4816738" cy="12961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bg-BG" b="1" dirty="0">
                <a:solidFill>
                  <a:schemeClr val="bg1"/>
                </a:solidFill>
                <a:latin typeface="Calibri" panose="020F0502020204030204" pitchFamily="34" charset="0"/>
              </a:rPr>
              <a:t>Обикновеният делфин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, наричан още </a:t>
            </a:r>
            <a:r>
              <a:rPr lang="bg-BG" i="1" dirty="0">
                <a:solidFill>
                  <a:schemeClr val="bg1"/>
                </a:solidFill>
                <a:latin typeface="Calibri" panose="020F0502020204030204" pitchFamily="34" charset="0"/>
              </a:rPr>
              <a:t>белокоремен делфин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 е с дължина на тялото: до 3 м, тегло: до 210 кг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Храни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се с риба в открито море.  Живее до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25-35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години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bg-BG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4999" y="5805264"/>
            <a:ext cx="9159636" cy="9541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bg-BG" b="1" dirty="0">
                <a:solidFill>
                  <a:schemeClr val="bg1"/>
                </a:solidFill>
                <a:latin typeface="Calibri" panose="020F0502020204030204" pitchFamily="34" charset="0"/>
              </a:rPr>
              <a:t>Афалата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наричана още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 </a:t>
            </a:r>
            <a:r>
              <a:rPr lang="bg-BG" b="1" dirty="0">
                <a:solidFill>
                  <a:schemeClr val="bg1"/>
                </a:solidFill>
                <a:latin typeface="Calibri" panose="020F0502020204030204" pitchFamily="34" charset="0"/>
              </a:rPr>
              <a:t>Афалина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 или </a:t>
            </a:r>
            <a:r>
              <a:rPr lang="bg-BG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Пъхтун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има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по-къса муцуна и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черна елипсовидна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ивица около очите.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 Храни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се предимно с придънни риби - дори морски лисици, морски котки, скариди и др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bg-BG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0032" y="3974106"/>
            <a:ext cx="4264605" cy="175915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b="1" dirty="0">
                <a:solidFill>
                  <a:schemeClr val="bg1"/>
                </a:solidFill>
                <a:latin typeface="Calibri" panose="020F0502020204030204" pitchFamily="34" charset="0"/>
              </a:rPr>
              <a:t>Муткура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/</a:t>
            </a:r>
            <a:r>
              <a:rPr lang="bg-BG" b="1" dirty="0">
                <a:solidFill>
                  <a:schemeClr val="bg1"/>
                </a:solidFill>
                <a:latin typeface="Calibri" panose="020F0502020204030204" pitchFamily="34" charset="0"/>
              </a:rPr>
              <a:t>Муткура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/морска свиня/ се различава  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от същинските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 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делфини</a:t>
            </a:r>
            <a:endParaRPr lang="bg-BG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главно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по късата заоблена муцуна и по-малките си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</a:rPr>
              <a:t>размери.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</a:rPr>
              <a:t>Храни се с  придънни риби, както и с миди и скариди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bg-BG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 descr="C:\Users\Lenovo\Desktop\Нова папка\обикновен делфи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48410" y="1237045"/>
            <a:ext cx="2695398" cy="17563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4" descr="C:\Users\Lenovo\Desktop\Нова папка\мутку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34493" y="1248841"/>
            <a:ext cx="3121683" cy="17553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3" descr="C:\Users\Lenovo\Desktop\Нова папка\афал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34608" y="1077690"/>
            <a:ext cx="2629880" cy="1972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82606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5362" name="Picture 2" descr="https://animalloversbg.files.wordpress.com/2010/06/9f77c2c6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116632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latin typeface="Calibri" panose="020F0502020204030204" pitchFamily="34" charset="0"/>
              </a:rPr>
              <a:t>Забранено е тяхното обезпокояване, преследване, улавяне, избиване, както и вземането на намерени мъртви екземпляри .</a:t>
            </a:r>
            <a:endParaRPr lang="bg-BG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242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381021"/>
            <a:ext cx="64752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Резерват „Камчия“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576" y="1484784"/>
            <a:ext cx="767159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000" b="1" dirty="0" smtClean="0">
                <a:latin typeface="Calibri" panose="020F0502020204030204" pitchFamily="34" charset="0"/>
              </a:rPr>
              <a:t>В долното течение на река Камчия се намира най-голямата вековна крайречна гора в България, наречена Лонгоз. </a:t>
            </a:r>
          </a:p>
          <a:p>
            <a:pPr algn="just"/>
            <a:endParaRPr lang="bg-BG" sz="2000" b="1" dirty="0">
              <a:latin typeface="Calibri" panose="020F0502020204030204" pitchFamily="34" charset="0"/>
            </a:endParaRPr>
          </a:p>
          <a:p>
            <a:pPr algn="just"/>
            <a:r>
              <a:rPr lang="bg-BG" sz="2000" b="1" dirty="0" smtClean="0">
                <a:latin typeface="Calibri" panose="020F0502020204030204" pitchFamily="34" charset="0"/>
              </a:rPr>
              <a:t>В резервата са установени 196 вида птици, от тях 56 са редки и застрашени видове. </a:t>
            </a:r>
            <a:endParaRPr lang="bg-BG" sz="2000" b="1" dirty="0">
              <a:latin typeface="Calibri" panose="020F0502020204030204" pitchFamily="34" charset="0"/>
            </a:endParaRPr>
          </a:p>
        </p:txBody>
      </p:sp>
      <p:pic>
        <p:nvPicPr>
          <p:cNvPr id="6" name="Picture 5" descr="почивка вила Тайна, река Камч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62" y="3174546"/>
            <a:ext cx="8424410" cy="3424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0066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0387" y="332656"/>
            <a:ext cx="64075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Сиви и бели чапли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056" name="Picture 8" descr="http://photo-cult.com/presenting/RAPT0R/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197" y="1522656"/>
            <a:ext cx="4089211" cy="2770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http://img.photo-forum.net/site_pics/185/p_1308721200_IMG_62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99" y="1519504"/>
            <a:ext cx="3060516" cy="2773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Rectangle 4"/>
          <p:cNvSpPr/>
          <p:nvPr/>
        </p:nvSpPr>
        <p:spPr>
          <a:xfrm>
            <a:off x="587705" y="4509120"/>
            <a:ext cx="7992888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b="1" dirty="0" smtClean="0">
                <a:latin typeface="Calibri" panose="020F0502020204030204" pitchFamily="34" charset="0"/>
              </a:rPr>
              <a:t>В камчийската гора зимуват, сиви и бели чапли. Те са род </a:t>
            </a:r>
            <a:r>
              <a:rPr lang="bg-BG" b="1" dirty="0" smtClean="0">
                <a:latin typeface="Calibri" panose="020F0502020204030204" pitchFamily="34" charset="0"/>
              </a:rPr>
              <a:t> птици </a:t>
            </a:r>
            <a:r>
              <a:rPr lang="bg-BG" b="1" dirty="0" smtClean="0">
                <a:latin typeface="Calibri" panose="020F0502020204030204" pitchFamily="34" charset="0"/>
              </a:rPr>
              <a:t>от разред  Щъркелоподобни. Средни и едри по размери </a:t>
            </a:r>
            <a:r>
              <a:rPr lang="bg-BG" b="1" dirty="0" smtClean="0">
                <a:latin typeface="Calibri" panose="020F0502020204030204" pitchFamily="34" charset="0"/>
              </a:rPr>
              <a:t>са, </a:t>
            </a:r>
            <a:r>
              <a:rPr lang="bg-BG" b="1" dirty="0" smtClean="0">
                <a:latin typeface="Calibri" panose="020F0502020204030204" pitchFamily="34" charset="0"/>
              </a:rPr>
              <a:t>теглото им варира между половин и два и половина </a:t>
            </a:r>
            <a:r>
              <a:rPr lang="bg-BG" b="1" dirty="0" smtClean="0">
                <a:latin typeface="Calibri" panose="020F0502020204030204" pitchFamily="34" charset="0"/>
              </a:rPr>
              <a:t>килограма. </a:t>
            </a:r>
            <a:r>
              <a:rPr lang="bg-BG" b="1" dirty="0" smtClean="0">
                <a:latin typeface="Calibri" panose="020F0502020204030204" pitchFamily="34" charset="0"/>
              </a:rPr>
              <a:t>Хранят се предимно с риба, змии, мишки, водни насекоми, земноводни, яйца, останки от мъртви животни. </a:t>
            </a:r>
          </a:p>
          <a:p>
            <a:pPr algn="just"/>
            <a:r>
              <a:rPr lang="bg-BG" b="1" dirty="0" smtClean="0">
                <a:latin typeface="Calibri" panose="020F0502020204030204" pitchFamily="34" charset="0"/>
              </a:rPr>
              <a:t/>
            </a:r>
            <a:br>
              <a:rPr lang="bg-BG" b="1" dirty="0" smtClean="0">
                <a:latin typeface="Calibri" panose="020F0502020204030204" pitchFamily="34" charset="0"/>
              </a:rPr>
            </a:b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И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двата вида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на територията на България  са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защитени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от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закона.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 </a:t>
            </a:r>
            <a:endParaRPr lang="bg-BG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293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Lenovo\Desktop\Нова папка\ВИДРА.JP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4817116" y="1524605"/>
            <a:ext cx="4075364" cy="3056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3274859" y="332656"/>
            <a:ext cx="2268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Видра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4743333"/>
            <a:ext cx="8424936" cy="1943823"/>
          </a:xfrm>
          <a:prstGeom prst="rect">
            <a:avLst/>
          </a:prstGeom>
          <a:solidFill>
            <a:srgbClr val="6DA9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ct val="0"/>
              </a:spcBef>
            </a:pPr>
            <a:r>
              <a:rPr lang="bg-BG" altLang="bg-BG" dirty="0">
                <a:solidFill>
                  <a:schemeClr val="tx1"/>
                </a:solidFill>
                <a:latin typeface="Calibri" panose="020F0502020204030204" pitchFamily="34" charset="0"/>
              </a:rPr>
              <a:t>В</a:t>
            </a:r>
            <a:r>
              <a:rPr lang="bg-BG" altLang="bg-BG" dirty="0" smtClean="0">
                <a:solidFill>
                  <a:schemeClr val="tx1"/>
                </a:solidFill>
                <a:latin typeface="Calibri" panose="020F0502020204030204" pitchFamily="34" charset="0"/>
              </a:rPr>
              <a:t>ид хищен бозайник от семейство Порови. </a:t>
            </a:r>
          </a:p>
          <a:p>
            <a:pPr algn="just">
              <a:spcBef>
                <a:spcPct val="0"/>
              </a:spcBef>
            </a:pPr>
            <a:r>
              <a:rPr lang="bg-BG" altLang="bg-BG" dirty="0" smtClean="0">
                <a:latin typeface="Calibri" panose="020F0502020204030204" pitchFamily="34" charset="0"/>
              </a:rPr>
              <a:t>Гърбът </a:t>
            </a:r>
            <a:r>
              <a:rPr lang="bg-BG" altLang="bg-BG" dirty="0" smtClean="0">
                <a:latin typeface="Calibri" panose="020F0502020204030204" pitchFamily="34" charset="0"/>
              </a:rPr>
              <a:t>й </a:t>
            </a:r>
            <a:r>
              <a:rPr lang="bg-BG" altLang="bg-BG" dirty="0" smtClean="0">
                <a:latin typeface="Calibri" panose="020F0502020204030204" pitchFamily="34" charset="0"/>
              </a:rPr>
              <a:t>е </a:t>
            </a:r>
            <a:r>
              <a:rPr lang="bg-BG" altLang="bg-BG" dirty="0" smtClean="0">
                <a:latin typeface="Calibri" panose="020F0502020204030204" pitchFamily="34" charset="0"/>
              </a:rPr>
              <a:t>шоколадовокафяв</a:t>
            </a:r>
            <a:r>
              <a:rPr lang="bg-BG" altLang="bg-BG" dirty="0" smtClean="0">
                <a:latin typeface="Calibri" panose="020F0502020204030204" pitchFamily="34" charset="0"/>
              </a:rPr>
              <a:t>, а коремът по-светъл. Главна храна на видрата е рибата.  Лови жертвата си изкусно под водата.  Разнообразява храната си с жаби, раци, водни плъхове.</a:t>
            </a:r>
            <a:endParaRPr lang="ru-RU" altLang="bg-BG" dirty="0" smtClean="0">
              <a:latin typeface="Calibri" panose="020F050202020403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ru-RU" dirty="0" smtClean="0">
                <a:solidFill>
                  <a:srgbClr val="FFFF00"/>
                </a:solidFill>
                <a:latin typeface="Calibri" panose="020F0502020204030204" pitchFamily="34" charset="0"/>
              </a:rPr>
              <a:t>Видрата </a:t>
            </a:r>
            <a:r>
              <a:rPr lang="ru-RU" dirty="0">
                <a:solidFill>
                  <a:srgbClr val="FFFF00"/>
                </a:solidFill>
                <a:latin typeface="Calibri" panose="020F0502020204030204" pitchFamily="34" charset="0"/>
              </a:rPr>
              <a:t>е световно застрашен вид, включен в Световния червен </a:t>
            </a:r>
            <a:r>
              <a:rPr lang="ru-RU" dirty="0" smtClean="0">
                <a:solidFill>
                  <a:srgbClr val="FFFF00"/>
                </a:solidFill>
                <a:latin typeface="Calibri" panose="020F0502020204030204" pitchFamily="34" charset="0"/>
              </a:rPr>
              <a:t>списък и в Червената книга на България. Ловът й е забранен. </a:t>
            </a:r>
            <a:endParaRPr lang="bg-BG" altLang="bg-BG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4102" name="Picture 6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81" y="1524605"/>
            <a:ext cx="4702341" cy="3056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11378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86382" y="332656"/>
            <a:ext cx="5038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Черен щъркел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9" name="Picture 2" descr="http://img.photo-forum.net/site_pics/159/5_13321568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09743">
            <a:off x="419695" y="1901090"/>
            <a:ext cx="4232592" cy="284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95536" y="4843026"/>
            <a:ext cx="8208912" cy="17543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2" name="Rectangle 11"/>
          <p:cNvSpPr/>
          <p:nvPr/>
        </p:nvSpPr>
        <p:spPr>
          <a:xfrm>
            <a:off x="560550" y="4981525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alibri" panose="020F0502020204030204" pitchFamily="34" charset="0"/>
              </a:rPr>
              <a:t>Черните щъркели обитават горите. Живеят в тихи вековни гори, като строят гнездото си на някое голямо дърво. Хранят се с риби, бозайници, влечуги, мекотели</a:t>
            </a:r>
            <a:r>
              <a:rPr lang="ru-RU" dirty="0" smtClean="0">
                <a:latin typeface="Calibri" panose="020F0502020204030204" pitchFamily="34" charset="0"/>
              </a:rPr>
              <a:t>, насекоми</a:t>
            </a:r>
            <a:r>
              <a:rPr lang="ru-RU" dirty="0" smtClean="0">
                <a:latin typeface="Calibri" panose="020F0502020204030204" pitchFamily="34" charset="0"/>
              </a:rPr>
              <a:t> и др.</a:t>
            </a:r>
            <a:r>
              <a:rPr lang="bg-BG" dirty="0" smtClean="0">
                <a:latin typeface="Calibri" panose="020F0502020204030204" pitchFamily="34" charset="0"/>
              </a:rPr>
              <a:t> Размножават се през пролетта. </a:t>
            </a:r>
            <a:r>
              <a:rPr lang="ru-RU" dirty="0" smtClean="0">
                <a:latin typeface="Calibri" panose="020F0502020204030204" pitchFamily="34" charset="0"/>
              </a:rPr>
              <a:t>Женската може да снесе от 2 до 6 яйца през интервал от 2 дена. Отлитат през септември и зимуват в тропическата част на Африка, в Индия и Южен Китай. </a:t>
            </a:r>
          </a:p>
        </p:txBody>
      </p:sp>
      <p:pic>
        <p:nvPicPr>
          <p:cNvPr id="6146" name="Picture 2" descr="http://eko-exo.com/WordPress_2.9.1/wp-content/uploads/2013/04/Post_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986" y="1494636"/>
            <a:ext cx="4361015" cy="3273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Rectangle 12"/>
          <p:cNvSpPr/>
          <p:nvPr/>
        </p:nvSpPr>
        <p:spPr>
          <a:xfrm>
            <a:off x="4523509" y="4078813"/>
            <a:ext cx="4224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Записан в Червената книга на България</a:t>
            </a:r>
          </a:p>
        </p:txBody>
      </p:sp>
    </p:spTree>
    <p:extLst>
      <p:ext uri="{BB962C8B-B14F-4D97-AF65-F5344CB8AC3E}">
        <p14:creationId xmlns:p14="http://schemas.microsoft.com/office/powerpoint/2010/main" val="3504054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4813" y="404664"/>
            <a:ext cx="7074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Малък креслив орел</a:t>
            </a:r>
          </a:p>
        </p:txBody>
      </p:sp>
      <p:pic>
        <p:nvPicPr>
          <p:cNvPr id="1026" name="Picture 2" descr="Aquila pomarina orlik krzykliwy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20" y="1412776"/>
            <a:ext cx="3864082" cy="2654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10malyk  kresliv or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3701">
            <a:off x="5212817" y="1945884"/>
            <a:ext cx="3722628" cy="2227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4" descr="http://e-ecodb.bas.bg/rdb/Photogallery/vol2/Aqpomari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38" y="1412776"/>
            <a:ext cx="3285746" cy="2654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ectangle 8"/>
          <p:cNvSpPr/>
          <p:nvPr/>
        </p:nvSpPr>
        <p:spPr>
          <a:xfrm>
            <a:off x="395536" y="4437112"/>
            <a:ext cx="8388424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0" name="Rectangle 9"/>
          <p:cNvSpPr/>
          <p:nvPr/>
        </p:nvSpPr>
        <p:spPr>
          <a:xfrm>
            <a:off x="539552" y="4501569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5111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dirty="0" smtClean="0">
                <a:latin typeface="Calibri" panose="020F0502020204030204" pitchFamily="34" charset="0"/>
              </a:rPr>
              <a:t>Средно </a:t>
            </a:r>
            <a:r>
              <a:rPr lang="bg-BG" dirty="0">
                <a:latin typeface="Calibri" panose="020F0502020204030204" pitchFamily="34" charset="0"/>
              </a:rPr>
              <a:t>голяма дневна граблива </a:t>
            </a:r>
            <a:r>
              <a:rPr lang="bg-BG" dirty="0" smtClean="0">
                <a:latin typeface="Calibri" panose="020F0502020204030204" pitchFamily="34" charset="0"/>
              </a:rPr>
              <a:t>птица. Възрастните </a:t>
            </a:r>
            <a:r>
              <a:rPr lang="bg-BG" dirty="0">
                <a:latin typeface="Calibri" panose="020F0502020204030204" pitchFamily="34" charset="0"/>
              </a:rPr>
              <a:t>са с кафяво оперение. </a:t>
            </a:r>
            <a:r>
              <a:rPr lang="bg-BG" dirty="0" smtClean="0">
                <a:latin typeface="Calibri" panose="020F0502020204030204" pitchFamily="34" charset="0"/>
              </a:rPr>
              <a:t>Младите </a:t>
            </a:r>
            <a:r>
              <a:rPr lang="bg-BG" dirty="0">
                <a:latin typeface="Calibri" panose="020F0502020204030204" pitchFamily="34" charset="0"/>
              </a:rPr>
              <a:t>са шоколадовокафяви, с добре оформено жълто петно на </a:t>
            </a:r>
            <a:r>
              <a:rPr lang="bg-BG" dirty="0" smtClean="0">
                <a:latin typeface="Calibri" panose="020F0502020204030204" pitchFamily="34" charset="0"/>
              </a:rPr>
              <a:t>тила</a:t>
            </a:r>
            <a:r>
              <a:rPr lang="en-US" dirty="0" smtClean="0">
                <a:latin typeface="Calibri" panose="020F0502020204030204" pitchFamily="34" charset="0"/>
              </a:rPr>
              <a:t>.  </a:t>
            </a:r>
            <a:r>
              <a:rPr lang="bg-BG" dirty="0" smtClean="0">
                <a:latin typeface="Calibri" panose="020F0502020204030204" pitchFamily="34" charset="0"/>
              </a:rPr>
              <a:t>Прелетна птица. </a:t>
            </a:r>
            <a:r>
              <a:rPr lang="bg-BG" dirty="0">
                <a:latin typeface="Calibri" panose="020F0502020204030204" pitchFamily="34" charset="0"/>
              </a:rPr>
              <a:t> Храни се предимно с дребни </a:t>
            </a:r>
            <a:r>
              <a:rPr lang="bg-BG" dirty="0" smtClean="0">
                <a:latin typeface="Calibri" panose="020F0502020204030204" pitchFamily="34" charset="0"/>
              </a:rPr>
              <a:t>бозайници. </a:t>
            </a:r>
            <a:r>
              <a:rPr lang="ru-RU" dirty="0" smtClean="0">
                <a:latin typeface="Calibri" panose="020F0502020204030204" pitchFamily="34" charset="0"/>
              </a:rPr>
              <a:t>Обитава </a:t>
            </a:r>
            <a:r>
              <a:rPr lang="ru-RU" dirty="0">
                <a:latin typeface="Calibri" panose="020F0502020204030204" pitchFamily="34" charset="0"/>
              </a:rPr>
              <a:t>широколистни гори в близост до пасища, ливади, обработваеми земи и водоеми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  <a:r>
              <a:rPr lang="bg-BG" dirty="0">
                <a:latin typeface="Calibri" panose="020F0502020204030204" pitchFamily="34" charset="0"/>
              </a:rPr>
              <a:t> </a:t>
            </a:r>
            <a:r>
              <a:rPr lang="ru-RU" dirty="0">
                <a:latin typeface="Calibri" panose="020F0502020204030204" pitchFamily="34" charset="0"/>
              </a:rPr>
              <a:t>Гнездото си строи на високи дървета. Снася 1-3 </a:t>
            </a:r>
            <a:r>
              <a:rPr lang="ru-RU" dirty="0" smtClean="0">
                <a:latin typeface="Calibri" panose="020F0502020204030204" pitchFamily="34" charset="0"/>
              </a:rPr>
              <a:t>яйца</a:t>
            </a:r>
            <a:r>
              <a:rPr lang="ru-RU" dirty="0">
                <a:latin typeface="Calibri" panose="020F0502020204030204" pitchFamily="34" charset="0"/>
              </a:rPr>
              <a:t>, с размери 63х53 мм, които мътят и двамата родители в продължение на около 33-43 дни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  <a:endParaRPr lang="bg-BG" dirty="0" smtClean="0"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4056140"/>
            <a:ext cx="6192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5111750">
              <a:defRPr/>
            </a:pPr>
            <a:r>
              <a:rPr lang="bg-BG" dirty="0">
                <a:solidFill>
                  <a:srgbClr val="FFFF00"/>
                </a:solidFill>
                <a:latin typeface="Calibri" panose="020F0502020204030204" pitchFamily="34" charset="0"/>
              </a:rPr>
              <a:t>На територията на България е защитен от закона вид.</a:t>
            </a:r>
          </a:p>
        </p:txBody>
      </p:sp>
    </p:spTree>
    <p:extLst>
      <p:ext uri="{BB962C8B-B14F-4D97-AF65-F5344CB8AC3E}">
        <p14:creationId xmlns:p14="http://schemas.microsoft.com/office/powerpoint/2010/main" val="33481032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4677" y="476672"/>
            <a:ext cx="21799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Сокол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4254040"/>
            <a:ext cx="8568952" cy="241531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050" name="Picture 2" descr="11 sookol ork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192" y="1443984"/>
            <a:ext cx="4178288" cy="2500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ctangle 6"/>
          <p:cNvSpPr/>
          <p:nvPr/>
        </p:nvSpPr>
        <p:spPr>
          <a:xfrm>
            <a:off x="518801" y="4254041"/>
            <a:ext cx="83736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alibri" panose="020F0502020204030204" pitchFamily="34" charset="0"/>
              </a:rPr>
              <a:t>Соколите са дневни</a:t>
            </a:r>
            <a:r>
              <a:rPr lang="ru-RU" dirty="0">
                <a:latin typeface="Calibri" panose="020F0502020204030204" pitchFamily="34" charset="0"/>
              </a:rPr>
              <a:t> грабливи птици от семейство </a:t>
            </a:r>
            <a:r>
              <a:rPr lang="ru-RU" dirty="0" smtClean="0">
                <a:latin typeface="Calibri" panose="020F0502020204030204" pitchFamily="34" charset="0"/>
              </a:rPr>
              <a:t>Соколови. Някои </a:t>
            </a:r>
            <a:r>
              <a:rPr lang="ru-RU" dirty="0">
                <a:latin typeface="Calibri" panose="020F0502020204030204" pitchFamily="34" charset="0"/>
              </a:rPr>
              <a:t>от видовете в рода, като сокол скитник и сокол орко са считани за най-бързо летящите </a:t>
            </a:r>
            <a:r>
              <a:rPr lang="ru-RU" dirty="0" smtClean="0">
                <a:latin typeface="Calibri" panose="020F0502020204030204" pitchFamily="34" charset="0"/>
              </a:rPr>
              <a:t>птици, достигащи </a:t>
            </a:r>
            <a:r>
              <a:rPr lang="ru-RU" dirty="0">
                <a:latin typeface="Calibri" panose="020F0502020204030204" pitchFamily="34" charset="0"/>
              </a:rPr>
              <a:t>до близо 400 км/ч при пикиране и близо до 200 км/ч при хоризонтален полет.</a:t>
            </a:r>
            <a:endParaRPr lang="bg-BG" dirty="0">
              <a:latin typeface="Calibri" panose="020F0502020204030204" pitchFamily="34" charset="0"/>
            </a:endParaRPr>
          </a:p>
          <a:p>
            <a:pPr algn="just"/>
            <a:r>
              <a:rPr lang="ru-RU" dirty="0">
                <a:latin typeface="Calibri" panose="020F0502020204030204" pitchFamily="34" charset="0"/>
              </a:rPr>
              <a:t>Всички видове са хищници</a:t>
            </a:r>
            <a:r>
              <a:rPr lang="en-US" dirty="0">
                <a:latin typeface="Calibri" panose="020F0502020204030204" pitchFamily="34" charset="0"/>
              </a:rPr>
              <a:t>.</a:t>
            </a:r>
            <a:r>
              <a:rPr lang="ru-RU" dirty="0">
                <a:latin typeface="Calibri" panose="020F0502020204030204" pitchFamily="34" charset="0"/>
              </a:rPr>
              <a:t> Хранят се с  насекоми</a:t>
            </a:r>
            <a:r>
              <a:rPr lang="en-US" dirty="0">
                <a:latin typeface="Calibri" panose="020F0502020204030204" pitchFamily="34" charset="0"/>
              </a:rPr>
              <a:t>,</a:t>
            </a:r>
            <a:r>
              <a:rPr lang="ru-RU" dirty="0">
                <a:latin typeface="Calibri" panose="020F0502020204030204" pitchFamily="34" charset="0"/>
              </a:rPr>
              <a:t> зайцевидни и патици.  Докато ловуват могат да се задържат неподвижно във въздуха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rgbClr val="FFFF00"/>
                </a:solidFill>
                <a:latin typeface="Calibri" panose="020F0502020204030204" pitchFamily="34" charset="0"/>
              </a:rPr>
              <a:t>На територията на България всички видове от рода са защитени от закона.</a:t>
            </a:r>
            <a:endParaRPr lang="bg-BG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2" descr="C:\Users\Viktor\Desktop\240px-Lanner_Falcon_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43984"/>
            <a:ext cx="1915674" cy="2483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C:\Users\Viktor\Desktop\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1443984"/>
            <a:ext cx="3286148" cy="2500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16598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2804" y="1598394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>
                <a:latin typeface="Calibri" panose="020F0502020204030204" pitchFamily="34" charset="0"/>
                <a:cs typeface="Times New Roman" pitchFamily="18" charset="0"/>
              </a:rPr>
              <a:t>На територията на </a:t>
            </a:r>
            <a:r>
              <a:rPr lang="bg-BG" dirty="0" smtClean="0">
                <a:latin typeface="Calibri" panose="020F0502020204030204" pitchFamily="34" charset="0"/>
                <a:cs typeface="Times New Roman" pitchFamily="18" charset="0"/>
              </a:rPr>
              <a:t>Природен парк Златни пясъци са </a:t>
            </a:r>
            <a:r>
              <a:rPr lang="bg-BG" dirty="0">
                <a:latin typeface="Calibri" panose="020F0502020204030204" pitchFamily="34" charset="0"/>
                <a:cs typeface="Times New Roman" pitchFamily="18" charset="0"/>
              </a:rPr>
              <a:t>установени 621 вида безгръбначни животни от които 6 вида, приети за световно значими – </a:t>
            </a:r>
            <a:r>
              <a:rPr lang="bg-BG" dirty="0" smtClean="0">
                <a:latin typeface="Calibri" panose="020F0502020204030204" pitchFamily="34" charset="0"/>
                <a:cs typeface="Times New Roman" pitchFamily="18" charset="0"/>
              </a:rPr>
              <a:t>включени </a:t>
            </a:r>
            <a:r>
              <a:rPr lang="bg-BG" dirty="0">
                <a:latin typeface="Calibri" panose="020F0502020204030204" pitchFamily="34" charset="0"/>
                <a:cs typeface="Times New Roman" pitchFamily="18" charset="0"/>
              </a:rPr>
              <a:t>в международната  природозащитна организация, която се грижи за опазването на природните ресурси.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73740" y="548680"/>
            <a:ext cx="86310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Природен парк „Златни </a:t>
            </a:r>
            <a:r>
              <a:rPr lang="bg-BG" sz="4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пясъци“</a:t>
            </a:r>
            <a:endParaRPr lang="bg-BG" sz="4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082" name="Picture 10" descr="http://www.parkzlatnipiasaci.com/wp-content/themes/ppzp/frontend/img/slide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699" y="3717031"/>
            <a:ext cx="5261058" cy="2920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3" name="Picture 11" descr="D:\My Documents\Екоучилище\2015-2016\Защитени растения и животни презентация\or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41" y="3717032"/>
            <a:ext cx="3897159" cy="2920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85" name="Picture 13" descr="Osmoderma eremita fema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656" y="2829129"/>
            <a:ext cx="2116043" cy="139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68945" y="2798723"/>
            <a:ext cx="5040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b="1" dirty="0">
                <a:solidFill>
                  <a:srgbClr val="FFFF00"/>
                </a:solidFill>
                <a:latin typeface="Calibri" panose="020F0502020204030204" pitchFamily="34" charset="0"/>
                <a:cs typeface="Times New Roman" pitchFamily="18" charset="0"/>
              </a:rPr>
              <a:t>Osmoderma eremita е вид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  <a:cs typeface="Times New Roman" pitchFamily="18" charset="0"/>
              </a:rPr>
              <a:t>насекомо от </a:t>
            </a:r>
            <a:r>
              <a:rPr lang="bg-BG" b="1" dirty="0">
                <a:solidFill>
                  <a:srgbClr val="FFFF00"/>
                </a:solidFill>
                <a:latin typeface="Calibri" panose="020F0502020204030204" pitchFamily="34" charset="0"/>
                <a:cs typeface="Times New Roman" pitchFamily="18" charset="0"/>
              </a:rPr>
              <a:t>семейство Листороги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  <a:cs typeface="Times New Roman" pitchFamily="18" charset="0"/>
              </a:rPr>
              <a:t>бръмбари. Видът </a:t>
            </a:r>
            <a:r>
              <a:rPr lang="bg-BG" b="1" dirty="0">
                <a:solidFill>
                  <a:srgbClr val="FFFF00"/>
                </a:solidFill>
                <a:latin typeface="Calibri" panose="020F0502020204030204" pitchFamily="34" charset="0"/>
                <a:cs typeface="Times New Roman" pitchFamily="18" charset="0"/>
              </a:rPr>
              <a:t>е почти застрашен от изчезване.</a:t>
            </a:r>
          </a:p>
        </p:txBody>
      </p:sp>
    </p:spTree>
    <p:extLst>
      <p:ext uri="{BB962C8B-B14F-4D97-AF65-F5344CB8AC3E}">
        <p14:creationId xmlns:p14="http://schemas.microsoft.com/office/powerpoint/2010/main" val="12661961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8593" y="476672"/>
            <a:ext cx="4746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Смок мишкар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4573576"/>
            <a:ext cx="8208912" cy="21677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  <a:p>
            <a:pPr algn="just"/>
            <a:endParaRPr lang="bg-BG" b="1" dirty="0">
              <a:latin typeface="Arial Narrow" pitchFamily="34" charset="0"/>
            </a:endParaRPr>
          </a:p>
        </p:txBody>
      </p:sp>
      <p:pic>
        <p:nvPicPr>
          <p:cNvPr id="6" name="Picture 3" descr="C:\Users\Lenovo\Desktop\Нова папка\мишкар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657" y="1484784"/>
            <a:ext cx="3865218" cy="2849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 descr="C:\Users\Lenovo\Desktop\Нова папка\жълтокоремни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5904" y="1484785"/>
            <a:ext cx="3578504" cy="2849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647564" y="4573577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>
                <a:latin typeface="Calibri" panose="020F0502020204030204" pitchFamily="34" charset="0"/>
              </a:rPr>
              <a:t>Смокът мишкар е вид змия. На дължина достига до 1,8 </a:t>
            </a:r>
            <a:r>
              <a:rPr lang="bg-BG" dirty="0" smtClean="0">
                <a:latin typeface="Calibri" panose="020F0502020204030204" pitchFamily="34" charset="0"/>
              </a:rPr>
              <a:t>м, </a:t>
            </a:r>
            <a:r>
              <a:rPr lang="bg-BG" dirty="0">
                <a:latin typeface="Calibri" panose="020F0502020204030204" pitchFamily="34" charset="0"/>
              </a:rPr>
              <a:t>по-често </a:t>
            </a:r>
            <a:r>
              <a:rPr lang="bg-BG" dirty="0" smtClean="0">
                <a:latin typeface="Calibri" panose="020F0502020204030204" pitchFamily="34" charset="0"/>
              </a:rPr>
              <a:t>1,2-1,4 м. Той </a:t>
            </a:r>
            <a:r>
              <a:rPr lang="bg-BG" dirty="0">
                <a:latin typeface="Calibri" panose="020F0502020204030204" pitchFamily="34" charset="0"/>
              </a:rPr>
              <a:t>е отличен катерач.  Основната му храна са гризачи, птици, яйца.</a:t>
            </a:r>
            <a:r>
              <a:rPr lang="ru-RU" dirty="0">
                <a:latin typeface="Calibri" panose="020F0502020204030204" pitchFamily="34" charset="0"/>
              </a:rPr>
              <a:t> Женските снасят 2 до 10 обли яйца, често в гниещи пънове.</a:t>
            </a:r>
          </a:p>
          <a:p>
            <a:pPr algn="just"/>
            <a:r>
              <a:rPr lang="bg-BG" dirty="0">
                <a:latin typeface="Calibri" panose="020F0502020204030204" pitchFamily="34" charset="0"/>
              </a:rPr>
              <a:t>Не е отровен, но хапе силно, когато е заплашен. </a:t>
            </a:r>
            <a:r>
              <a:rPr lang="bg-BG" dirty="0" smtClean="0">
                <a:latin typeface="Calibri" panose="020F0502020204030204" pitchFamily="34" charset="0"/>
              </a:rPr>
              <a:t>К</a:t>
            </a:r>
            <a:r>
              <a:rPr lang="ru-RU" dirty="0" smtClean="0">
                <a:latin typeface="Calibri" panose="020F0502020204030204" pitchFamily="34" charset="0"/>
              </a:rPr>
              <a:t>огато </a:t>
            </a:r>
            <a:r>
              <a:rPr lang="ru-RU" dirty="0">
                <a:latin typeface="Calibri" panose="020F0502020204030204" pitchFamily="34" charset="0"/>
              </a:rPr>
              <a:t>не може да избяга захапва нападателя си и забива силно острите си зъби в тъканта, като държи продължително време без да пуска. Захапаната от него част най-лесно се освобождава като се потопи във вода заедно със главата на </a:t>
            </a:r>
            <a:r>
              <a:rPr lang="ru-RU" dirty="0" smtClean="0">
                <a:latin typeface="Calibri" panose="020F0502020204030204" pitchFamily="34" charset="0"/>
              </a:rPr>
              <a:t>смока.</a:t>
            </a:r>
            <a:endParaRPr lang="bg-B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0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0026" y="404664"/>
            <a:ext cx="368799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Костенурки</a:t>
            </a:r>
            <a:endParaRPr lang="en-US" sz="4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5285" y="4748081"/>
            <a:ext cx="8640960" cy="17543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bg-BG" dirty="0">
                <a:solidFill>
                  <a:srgbClr val="FFFF00"/>
                </a:solidFill>
                <a:latin typeface="Calibri" panose="020F0502020204030204" pitchFamily="34" charset="0"/>
                <a:cs typeface="Arial" pitchFamily="34" charset="0"/>
              </a:rPr>
              <a:t>Трите вида костенурки (шипобедрена, шипоопашата и европейска </a:t>
            </a:r>
            <a:r>
              <a:rPr lang="bg-BG" dirty="0" smtClean="0">
                <a:solidFill>
                  <a:srgbClr val="FFFF00"/>
                </a:solidFill>
                <a:latin typeface="Calibri" panose="020F0502020204030204" pitchFamily="34" charset="0"/>
                <a:cs typeface="Arial" pitchFamily="34" charset="0"/>
              </a:rPr>
              <a:t>блатна костенурка</a:t>
            </a:r>
            <a:r>
              <a:rPr lang="bg-BG" dirty="0">
                <a:solidFill>
                  <a:srgbClr val="FFFF00"/>
                </a:solidFill>
                <a:latin typeface="Calibri" panose="020F0502020204030204" pitchFamily="34" charset="0"/>
                <a:cs typeface="Arial" pitchFamily="34" charset="0"/>
              </a:rPr>
              <a:t>) са включени в списъка на Международния съюз за защита на природата IUСN </a:t>
            </a:r>
            <a:r>
              <a:rPr lang="bg-BG" dirty="0" smtClean="0">
                <a:solidFill>
                  <a:srgbClr val="FFFF00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bg-BG" b="1" dirty="0" smtClean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algn="just"/>
            <a:r>
              <a:rPr lang="bg-BG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Европейската </a:t>
            </a:r>
            <a:r>
              <a:rPr lang="bg-BG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блатна костенурка </a:t>
            </a:r>
            <a:r>
              <a:rPr lang="bg-BG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е </a:t>
            </a:r>
            <a:r>
              <a:rPr lang="bg-BG" dirty="0" smtClean="0">
                <a:latin typeface="Calibri" panose="020F0502020204030204" pitchFamily="34" charset="0"/>
              </a:rPr>
              <a:t>единственият </a:t>
            </a:r>
            <a:r>
              <a:rPr lang="bg-BG" dirty="0">
                <a:latin typeface="Calibri" panose="020F0502020204030204" pitchFamily="34" charset="0"/>
              </a:rPr>
              <a:t>представител на семейството на блатните костенурки в Европа. Горната част на черупката е маслиненокафява до черна, с множество жълти точици и черти</a:t>
            </a:r>
            <a:r>
              <a:rPr lang="bg-BG" dirty="0" smtClean="0">
                <a:latin typeface="Calibri" panose="020F0502020204030204" pitchFamily="34" charset="0"/>
              </a:rPr>
              <a:t>. </a:t>
            </a:r>
            <a:r>
              <a:rPr lang="bg-BG" dirty="0">
                <a:latin typeface="Calibri" panose="020F0502020204030204" pitchFamily="34" charset="0"/>
              </a:rPr>
              <a:t>Тя е предимно хищник, хранещ се с насекоми, ракообразни, червеи</a:t>
            </a:r>
            <a:r>
              <a:rPr lang="bg-BG" dirty="0" smtClean="0">
                <a:latin typeface="Calibri" panose="020F0502020204030204" pitchFamily="34" charset="0"/>
              </a:rPr>
              <a:t>, риби</a:t>
            </a:r>
            <a:r>
              <a:rPr lang="bg-BG" dirty="0">
                <a:latin typeface="Calibri" panose="020F0502020204030204" pitchFamily="34" charset="0"/>
              </a:rPr>
              <a:t> и земноводни. </a:t>
            </a:r>
          </a:p>
        </p:txBody>
      </p:sp>
      <p:pic>
        <p:nvPicPr>
          <p:cNvPr id="4098" name="Picture 2" descr="Emys orbicularis 2009 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963" y="1453005"/>
            <a:ext cx="3481493" cy="3046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Tun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42829"/>
            <a:ext cx="4717614" cy="3056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extBox 7"/>
          <p:cNvSpPr txBox="1"/>
          <p:nvPr/>
        </p:nvSpPr>
        <p:spPr>
          <a:xfrm>
            <a:off x="899592" y="144982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FF00"/>
                </a:solidFill>
                <a:cs typeface="Arial" pitchFamily="34" charset="0"/>
              </a:rPr>
              <a:t>Шипобедрена костенурка                                Европейска </a:t>
            </a:r>
            <a:r>
              <a:rPr lang="bg-BG" dirty="0">
                <a:solidFill>
                  <a:srgbClr val="FFFF00"/>
                </a:solidFill>
                <a:cs typeface="Arial" pitchFamily="34" charset="0"/>
              </a:rPr>
              <a:t>блатна костенурка</a:t>
            </a:r>
            <a:r>
              <a:rPr lang="bg-BG" dirty="0" smtClean="0">
                <a:solidFill>
                  <a:srgbClr val="FFFF00"/>
                </a:solidFill>
                <a:cs typeface="Arial" pitchFamily="34" charset="0"/>
              </a:rPr>
              <a:t>                   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981339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624736" cy="3682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323528" y="5469030"/>
            <a:ext cx="8496944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357707" y="5563754"/>
            <a:ext cx="8318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>
                <a:latin typeface="Calibri" panose="020F0502020204030204" pitchFamily="34" charset="0"/>
              </a:rPr>
              <a:t>Шипоопашатата костенурка достига до 3-4 </a:t>
            </a:r>
            <a:r>
              <a:rPr lang="bg-BG" dirty="0" smtClean="0">
                <a:latin typeface="Calibri" panose="020F0502020204030204" pitchFamily="34" charset="0"/>
              </a:rPr>
              <a:t>кг </a:t>
            </a:r>
            <a:r>
              <a:rPr lang="bg-BG" dirty="0">
                <a:latin typeface="Calibri" panose="020F0502020204030204" pitchFamily="34" charset="0"/>
              </a:rPr>
              <a:t>тегло. Предпочита редки гори</a:t>
            </a:r>
            <a:r>
              <a:rPr lang="bg-BG" dirty="0" smtClean="0">
                <a:latin typeface="Calibri" panose="020F0502020204030204" pitchFamily="34" charset="0"/>
              </a:rPr>
              <a:t>. Храни </a:t>
            </a:r>
            <a:r>
              <a:rPr lang="bg-BG" dirty="0">
                <a:latin typeface="Calibri" panose="020F0502020204030204" pitchFamily="34" charset="0"/>
              </a:rPr>
              <a:t>се главно с трева и паднали горски плодове, рядко с безгръбначни. Зимува в дупки с дълбочина до 90 </a:t>
            </a:r>
            <a:r>
              <a:rPr lang="bg-BG" dirty="0" smtClean="0">
                <a:latin typeface="Calibri" panose="020F0502020204030204" pitchFamily="34" charset="0"/>
              </a:rPr>
              <a:t>см, </a:t>
            </a:r>
            <a:r>
              <a:rPr lang="bg-BG" dirty="0">
                <a:latin typeface="Calibri" panose="020F0502020204030204" pitchFamily="34" charset="0"/>
              </a:rPr>
              <a:t>които изкопава в сухи склонове с рохкава почва.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6624" y="476672"/>
            <a:ext cx="80209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Шипоопашата костенурка</a:t>
            </a:r>
            <a:endParaRPr lang="en-US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06780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07904" y="332656"/>
            <a:ext cx="21433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Бухал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 descr="Eagle Owl IMG 920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66669"/>
            <a:ext cx="4882739" cy="3984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Uhu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9802">
            <a:off x="4738572" y="1986094"/>
            <a:ext cx="4444100" cy="2960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6" descr="Uhu-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046" y="232552"/>
            <a:ext cx="1435719" cy="2046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23528" y="5456320"/>
            <a:ext cx="8640960" cy="1213039"/>
          </a:xfrm>
          <a:prstGeom prst="rect">
            <a:avLst/>
          </a:prstGeom>
          <a:solidFill>
            <a:srgbClr val="527E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Rectangle 7"/>
          <p:cNvSpPr/>
          <p:nvPr/>
        </p:nvSpPr>
        <p:spPr>
          <a:xfrm>
            <a:off x="380038" y="5456321"/>
            <a:ext cx="8540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Бухалът </a:t>
            </a:r>
            <a:r>
              <a:rPr lang="bg-BG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е най-едрата нощна граблива</a:t>
            </a:r>
            <a:r>
              <a:rPr lang="en-US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птица</a:t>
            </a:r>
            <a:r>
              <a:rPr lang="bg-BG" dirty="0" smtClean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, срещаща </a:t>
            </a:r>
            <a:r>
              <a:rPr lang="bg-BG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се в България</a:t>
            </a:r>
            <a:r>
              <a:rPr lang="en-US" dirty="0" smtClean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dirty="0">
                <a:latin typeface="Calibri" panose="020F0502020204030204" pitchFamily="34" charset="0"/>
              </a:rPr>
              <a:t> Размахът на крилете му достига 140-200 сантиметра и тежи 3 </a:t>
            </a:r>
            <a:r>
              <a:rPr lang="ru-RU" dirty="0" smtClean="0">
                <a:latin typeface="Calibri" panose="020F0502020204030204" pitchFamily="34" charset="0"/>
              </a:rPr>
              <a:t>килограма.</a:t>
            </a:r>
            <a:r>
              <a:rPr lang="bg-BG" dirty="0" smtClean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bg-BG" dirty="0" smtClean="0">
                <a:latin typeface="Calibri" panose="020F0502020204030204" pitchFamily="34" charset="0"/>
              </a:rPr>
              <a:t>Ловува </a:t>
            </a:r>
            <a:r>
              <a:rPr lang="bg-BG" dirty="0">
                <a:latin typeface="Calibri" panose="020F0502020204030204" pitchFamily="34" charset="0"/>
              </a:rPr>
              <a:t>през нощта</a:t>
            </a:r>
            <a:r>
              <a:rPr lang="bg-BG" dirty="0" smtClean="0">
                <a:latin typeface="Calibri" panose="020F0502020204030204" pitchFamily="34" charset="0"/>
              </a:rPr>
              <a:t>. </a:t>
            </a:r>
            <a:r>
              <a:rPr lang="bg-BG" dirty="0" smtClean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Храни </a:t>
            </a:r>
            <a:r>
              <a:rPr lang="bg-BG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се с</a:t>
            </a:r>
            <a:r>
              <a:rPr lang="en-US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плъхове, </a:t>
            </a:r>
            <a:r>
              <a:rPr lang="bg-BG" dirty="0" smtClean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мишки, зайци</a:t>
            </a:r>
            <a:r>
              <a:rPr lang="en-US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bg-BG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 Особено обича таралежи</a:t>
            </a:r>
            <a:r>
              <a:rPr lang="en-US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dirty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и змии</a:t>
            </a:r>
            <a:r>
              <a:rPr lang="en-US" dirty="0" smtClean="0"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bg-BG" dirty="0" smtClean="0">
              <a:latin typeface="Calibri" panose="020F0502020204030204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FFFF00"/>
                </a:solidFill>
                <a:latin typeface="Calibri" panose="020F0502020204030204" pitchFamily="34" charset="0"/>
              </a:rPr>
              <a:t>Включен е в Червената книга </a:t>
            </a:r>
            <a:r>
              <a:rPr lang="ru-RU" dirty="0" smtClean="0">
                <a:solidFill>
                  <a:srgbClr val="FFFF00"/>
                </a:solidFill>
                <a:latin typeface="Calibri" panose="020F0502020204030204" pitchFamily="34" charset="0"/>
              </a:rPr>
              <a:t>на България</a:t>
            </a:r>
            <a:r>
              <a:rPr lang="ru-RU" dirty="0">
                <a:solidFill>
                  <a:srgbClr val="FFFF00"/>
                </a:solidFill>
                <a:latin typeface="Calibri" panose="020F0502020204030204" pitchFamily="34" charset="0"/>
              </a:rPr>
              <a:t> за застрашените видове.</a:t>
            </a:r>
            <a:r>
              <a:rPr lang="bg-BG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endParaRPr lang="bg-BG" dirty="0">
              <a:solidFill>
                <a:srgbClr val="FFFF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1211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sladkavoda.com/Images/sladkaVoda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3551452" cy="285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4259" y="332656"/>
            <a:ext cx="8488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Екопарк “Водениците</a:t>
            </a:r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”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9917" y="1556792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В местността живеят защитени от закона редки видове птици</a:t>
            </a:r>
            <a:r>
              <a:rPr lang="ru-RU" dirty="0" smtClean="0">
                <a:latin typeface="Calibri" panose="020F0502020204030204" pitchFamily="34" charset="0"/>
              </a:rPr>
              <a:t>: </a:t>
            </a:r>
            <a:r>
              <a:rPr lang="ru-RU" dirty="0">
                <a:latin typeface="Calibri" panose="020F0502020204030204" pitchFamily="34" charset="0"/>
              </a:rPr>
              <a:t>египетски лешояд, белоопашат мишелов, гарван </a:t>
            </a:r>
            <a:r>
              <a:rPr lang="ru-RU" dirty="0" smtClean="0">
                <a:latin typeface="Calibri" panose="020F0502020204030204" pitchFamily="34" charset="0"/>
              </a:rPr>
              <a:t>гробар и </a:t>
            </a:r>
            <a:r>
              <a:rPr lang="ru-RU" dirty="0">
                <a:latin typeface="Calibri" panose="020F0502020204030204" pitchFamily="34" charset="0"/>
              </a:rPr>
              <a:t>други. </a:t>
            </a:r>
            <a:r>
              <a:rPr lang="ru-RU" dirty="0" smtClean="0">
                <a:latin typeface="Calibri" panose="020F0502020204030204" pitchFamily="34" charset="0"/>
              </a:rPr>
              <a:t> За </a:t>
            </a:r>
            <a:r>
              <a:rPr lang="ru-RU" dirty="0">
                <a:latin typeface="Calibri" panose="020F0502020204030204" pitchFamily="34" charset="0"/>
              </a:rPr>
              <a:t>да се подобрят условията за живот и размножаване на птиците, са създадени специални хранилки и гнездилки.</a:t>
            </a:r>
            <a:endParaRPr lang="bg-BG" dirty="0">
              <a:latin typeface="Calibri" panose="020F0502020204030204" pitchFamily="34" charset="0"/>
            </a:endParaRPr>
          </a:p>
        </p:txBody>
      </p:sp>
      <p:pic>
        <p:nvPicPr>
          <p:cNvPr id="6148" name="Picture 4" descr="Corvus corax along r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2658035"/>
            <a:ext cx="4621292" cy="3465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Rectangle 5"/>
          <p:cNvSpPr/>
          <p:nvPr/>
        </p:nvSpPr>
        <p:spPr>
          <a:xfrm>
            <a:off x="5691857" y="6280250"/>
            <a:ext cx="1657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>
                <a:latin typeface="Calibri" panose="020F0502020204030204" pitchFamily="34" charset="0"/>
              </a:rPr>
              <a:t>Гарван гробар </a:t>
            </a:r>
            <a:endParaRPr lang="bg-B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104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9625" y="404664"/>
            <a:ext cx="6400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Египетски лешояд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4635652"/>
            <a:ext cx="8568952" cy="2033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323528" y="4635652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>
                <a:latin typeface="Calibri" panose="020F0502020204030204" pitchFamily="34" charset="0"/>
              </a:rPr>
              <a:t>Египетският </a:t>
            </a:r>
            <a:r>
              <a:rPr lang="bg-BG" dirty="0">
                <a:latin typeface="Calibri" panose="020F0502020204030204" pitchFamily="34" charset="0"/>
              </a:rPr>
              <a:t>лешояд  е дневна </a:t>
            </a:r>
            <a:r>
              <a:rPr lang="bg-BG" dirty="0" smtClean="0">
                <a:latin typeface="Calibri" panose="020F0502020204030204" pitchFamily="34" charset="0"/>
              </a:rPr>
              <a:t>граблива птица. </a:t>
            </a:r>
            <a:r>
              <a:rPr lang="ru-RU" dirty="0" smtClean="0">
                <a:latin typeface="Calibri" panose="020F0502020204030204" pitchFamily="34" charset="0"/>
              </a:rPr>
              <a:t>Обитава </a:t>
            </a:r>
            <a:r>
              <a:rPr lang="ru-RU" dirty="0">
                <a:latin typeface="Calibri" panose="020F0502020204030204" pitchFamily="34" charset="0"/>
              </a:rPr>
              <a:t>отворени хълмисти и нископланински територии. Гнезди основно на скали и скални стени, нерядко и в близост до населени места. Едно гнездо обикновено се използва в продължение на няколко години. Дългият есенен миграционен път </a:t>
            </a:r>
            <a:r>
              <a:rPr lang="ru-RU" dirty="0" smtClean="0">
                <a:latin typeface="Calibri" panose="020F0502020204030204" pitchFamily="34" charset="0"/>
              </a:rPr>
              <a:t> завършва </a:t>
            </a:r>
            <a:r>
              <a:rPr lang="ru-RU" dirty="0">
                <a:latin typeface="Calibri" panose="020F0502020204030204" pitchFamily="34" charset="0"/>
              </a:rPr>
              <a:t>в Африка</a:t>
            </a:r>
            <a:r>
              <a:rPr lang="ru-RU" dirty="0" smtClean="0">
                <a:latin typeface="Calibri" panose="020F0502020204030204" pitchFamily="34" charset="0"/>
              </a:rPr>
              <a:t>. В </a:t>
            </a:r>
            <a:r>
              <a:rPr lang="ru-RU" dirty="0">
                <a:latin typeface="Calibri" panose="020F0502020204030204" pitchFamily="34" charset="0"/>
              </a:rPr>
              <a:t>Древен Египет се е смятал за символ на родителските грижи. </a:t>
            </a:r>
          </a:p>
          <a:p>
            <a:pPr algn="just"/>
            <a:r>
              <a:rPr lang="bg-BG" dirty="0" smtClean="0">
                <a:latin typeface="Calibri" panose="020F0502020204030204" pitchFamily="34" charset="0"/>
              </a:rPr>
              <a:t>Храни </a:t>
            </a:r>
            <a:r>
              <a:rPr lang="bg-BG" dirty="0">
                <a:latin typeface="Calibri" panose="020F0502020204030204" pitchFamily="34" charset="0"/>
              </a:rPr>
              <a:t>се предимно с мърша, но понякога улавя дребни животни като</a:t>
            </a:r>
            <a:endParaRPr lang="en-US" dirty="0">
              <a:latin typeface="Calibri" panose="020F0502020204030204" pitchFamily="34" charset="0"/>
            </a:endParaRPr>
          </a:p>
          <a:p>
            <a:pPr algn="just"/>
            <a:r>
              <a:rPr lang="bg-BG" dirty="0">
                <a:latin typeface="Calibri" panose="020F0502020204030204" pitchFamily="34" charset="0"/>
              </a:rPr>
              <a:t> жаби, охлюви и всякакъв вид яйца.</a:t>
            </a:r>
          </a:p>
        </p:txBody>
      </p:sp>
      <p:pic>
        <p:nvPicPr>
          <p:cNvPr id="7170" name="Picture 2" descr="Egyptian vul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50" y="1476725"/>
            <a:ext cx="39433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bspb.org/media/cache/c0/d2/thumb6_Kaloyan_Hristov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898" y="1487497"/>
            <a:ext cx="5463638" cy="306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8038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neophron.bspb.org/Images/Vulture-transpa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3373"/>
            <a:ext cx="8294482" cy="659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98477" y="466109"/>
            <a:ext cx="41495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alibri" panose="020F0502020204030204" pitchFamily="34" charset="0"/>
              </a:rPr>
              <a:t>Египетският лешояд </a:t>
            </a:r>
            <a:r>
              <a:rPr lang="ru-RU" sz="2800" dirty="0" smtClean="0">
                <a:latin typeface="Calibri" panose="020F0502020204030204" pitchFamily="34" charset="0"/>
              </a:rPr>
              <a:t>е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световно </a:t>
            </a:r>
            <a:r>
              <a:rPr lang="ru-RU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застрашен </a:t>
            </a:r>
            <a:r>
              <a:rPr lang="ru-RU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вид.</a:t>
            </a:r>
            <a:endParaRPr lang="bg-BG" sz="2800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46749" y="5085184"/>
            <a:ext cx="5517740" cy="1610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Със своето присъствие в близост до гнездата човек може да причини безпокойство и лешоядите да оставят за дълго време своите яйца и малки незащитени. Това се оказва пагубно за младото поколение. </a:t>
            </a:r>
            <a:endParaRPr lang="bg-B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3915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5395" y="332656"/>
            <a:ext cx="77332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Белоопашат  </a:t>
            </a:r>
            <a:r>
              <a:rPr lang="bg-BG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мишелов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4869160"/>
            <a:ext cx="8568952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dirty="0">
                <a:latin typeface="Calibri" panose="020F0502020204030204" pitchFamily="34" charset="0"/>
              </a:rPr>
              <a:t>Белоопашатият  мишелов  е средно голяма дневна граблива </a:t>
            </a:r>
            <a:r>
              <a:rPr lang="bg-BG" dirty="0" smtClean="0">
                <a:latin typeface="Calibri" panose="020F0502020204030204" pitchFamily="34" charset="0"/>
              </a:rPr>
              <a:t>птица. Дължината </a:t>
            </a:r>
            <a:r>
              <a:rPr lang="bg-BG" dirty="0">
                <a:latin typeface="Calibri" panose="020F0502020204030204" pitchFamily="34" charset="0"/>
              </a:rPr>
              <a:t>на тялото му е 60 </a:t>
            </a:r>
            <a:r>
              <a:rPr lang="bg-BG" dirty="0" smtClean="0">
                <a:latin typeface="Calibri" panose="020F0502020204030204" pitchFamily="34" charset="0"/>
              </a:rPr>
              <a:t>см </a:t>
            </a:r>
            <a:r>
              <a:rPr lang="bg-BG" dirty="0">
                <a:latin typeface="Calibri" panose="020F0502020204030204" pitchFamily="34" charset="0"/>
              </a:rPr>
              <a:t>и тежи 1,5 </a:t>
            </a:r>
            <a:r>
              <a:rPr lang="bg-BG" dirty="0" smtClean="0">
                <a:latin typeface="Calibri" panose="020F0502020204030204" pitchFamily="34" charset="0"/>
              </a:rPr>
              <a:t>кг.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bg-BG" dirty="0">
                <a:latin typeface="Calibri" panose="020F0502020204030204" pitchFamily="34" charset="0"/>
              </a:rPr>
              <a:t>Храни се предимно с дребни бозайници. </a:t>
            </a:r>
            <a:r>
              <a:rPr lang="ru-RU" dirty="0" smtClean="0">
                <a:latin typeface="Calibri" panose="020F0502020204030204" pitchFamily="34" charset="0"/>
              </a:rPr>
              <a:t>Прелетна</a:t>
            </a:r>
            <a:r>
              <a:rPr lang="ru-RU" dirty="0">
                <a:latin typeface="Calibri" panose="020F0502020204030204" pitchFamily="34" charset="0"/>
              </a:rPr>
              <a:t> </a:t>
            </a:r>
            <a:r>
              <a:rPr lang="ru-RU" dirty="0" smtClean="0">
                <a:latin typeface="Calibri" panose="020F0502020204030204" pitchFamily="34" charset="0"/>
              </a:rPr>
              <a:t>птица е.</a:t>
            </a:r>
            <a:r>
              <a:rPr lang="ru-RU" dirty="0">
                <a:latin typeface="Calibri" panose="020F0502020204030204" pitchFamily="34" charset="0"/>
              </a:rPr>
              <a:t>  Гнездото е разположено в скални ниши, на отвесни земни откоси, на самотни дървета или в окрайнина на гора. При липса на </a:t>
            </a:r>
            <a:r>
              <a:rPr lang="ru-RU" dirty="0" smtClean="0">
                <a:latin typeface="Calibri" panose="020F0502020204030204" pitchFamily="34" charset="0"/>
              </a:rPr>
              <a:t>подходящи условия </a:t>
            </a:r>
            <a:r>
              <a:rPr lang="ru-RU" dirty="0">
                <a:latin typeface="Calibri" panose="020F0502020204030204" pitchFamily="34" charset="0"/>
              </a:rPr>
              <a:t>гнезди и по </a:t>
            </a:r>
            <a:r>
              <a:rPr lang="ru-RU" dirty="0" smtClean="0">
                <a:latin typeface="Calibri" panose="020F0502020204030204" pitchFamily="34" charset="0"/>
              </a:rPr>
              <a:t>стълбовете. </a:t>
            </a:r>
            <a:r>
              <a:rPr lang="ru-RU" dirty="0">
                <a:latin typeface="Calibri" panose="020F0502020204030204" pitchFamily="34" charset="0"/>
              </a:rPr>
              <a:t>Снася 4 – 6 яйца, има едно поколение </a:t>
            </a:r>
            <a:r>
              <a:rPr lang="ru-RU" dirty="0" smtClean="0">
                <a:latin typeface="Calibri" panose="020F0502020204030204" pitchFamily="34" charset="0"/>
              </a:rPr>
              <a:t>годишно.</a:t>
            </a:r>
            <a:endParaRPr lang="bg-BG" dirty="0">
              <a:latin typeface="Calibri" panose="020F0502020204030204" pitchFamily="34" charset="0"/>
            </a:endParaRPr>
          </a:p>
        </p:txBody>
      </p:sp>
      <p:pic>
        <p:nvPicPr>
          <p:cNvPr id="9218" name="Picture 2" descr="Adlerbuss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43" y="1483897"/>
            <a:ext cx="3067177" cy="325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e-ecodb.bas.bg/rdb/Photogallery/vol2/Burufinu_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61828"/>
            <a:ext cx="4536504" cy="327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4409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1952" y="332656"/>
            <a:ext cx="6690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Местността „Ятата“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1383" y="1436583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Местността "Ятата" представлява блато с водолюбива </a:t>
            </a:r>
            <a:r>
              <a:rPr lang="ru-RU" dirty="0" smtClean="0">
                <a:latin typeface="Calibri" panose="020F0502020204030204" pitchFamily="34" charset="0"/>
              </a:rPr>
              <a:t>растителност. </a:t>
            </a:r>
            <a:r>
              <a:rPr lang="ru-RU" dirty="0">
                <a:latin typeface="Calibri" panose="020F0502020204030204" pitchFamily="34" charset="0"/>
              </a:rPr>
              <a:t>Местообитание на защитени видове птици като малък корморан, розов пеликан, къдроглав пеликан, малък воден бик, нощна чапла, черен щъркел, бял щъркел и др.</a:t>
            </a:r>
            <a:endParaRPr lang="bg-BG" dirty="0">
              <a:latin typeface="Calibri" panose="020F0502020204030204" pitchFamily="34" charset="0"/>
            </a:endParaRPr>
          </a:p>
        </p:txBody>
      </p:sp>
      <p:pic>
        <p:nvPicPr>
          <p:cNvPr id="10242" name="Picture 2" descr="https://upload.wikimedia.org/wikipedia/commons/thumb/f/fb/Little_bittern_%28Ixobrychus_minutus%29.JPG/1280px-Little_bittern_%28Ixobrychus_minutus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758" y="2756379"/>
            <a:ext cx="3199690" cy="2184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019445" y="5076490"/>
            <a:ext cx="2459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Calibri" panose="020F0502020204030204" pitchFamily="34" charset="0"/>
              </a:rPr>
              <a:t>Малък </a:t>
            </a:r>
            <a:r>
              <a:rPr lang="ru-RU" sz="2400" dirty="0">
                <a:latin typeface="Calibri" panose="020F0502020204030204" pitchFamily="34" charset="0"/>
              </a:rPr>
              <a:t>воден бик</a:t>
            </a:r>
            <a:endParaRPr lang="bg-BG" sz="2400" dirty="0">
              <a:latin typeface="Calibri" panose="020F0502020204030204" pitchFamily="34" charset="0"/>
            </a:endParaRPr>
          </a:p>
        </p:txBody>
      </p:sp>
      <p:pic>
        <p:nvPicPr>
          <p:cNvPr id="10246" name="Picture 6" descr="http://www.beloslav.org/assets/News/snimki_mart/Yatata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96" y="2841869"/>
            <a:ext cx="4623268" cy="3467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444827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35696" y="325463"/>
            <a:ext cx="5861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Малък корморан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4941168"/>
            <a:ext cx="8784976" cy="172819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Rectangle 5"/>
          <p:cNvSpPr/>
          <p:nvPr/>
        </p:nvSpPr>
        <p:spPr>
          <a:xfrm>
            <a:off x="323528" y="4941168"/>
            <a:ext cx="8640960" cy="1754326"/>
          </a:xfrm>
          <a:prstGeom prst="rect">
            <a:avLst/>
          </a:prstGeom>
          <a:solidFill>
            <a:srgbClr val="78745E"/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alibri" panose="020F0502020204030204" pitchFamily="34" charset="0"/>
              </a:rPr>
              <a:t>Водолюбива тица </a:t>
            </a:r>
            <a:r>
              <a:rPr lang="ru-RU" dirty="0">
                <a:latin typeface="Calibri" panose="020F0502020204030204" pitchFamily="34" charset="0"/>
              </a:rPr>
              <a:t>от семейство </a:t>
            </a:r>
            <a:r>
              <a:rPr lang="ru-RU" dirty="0" smtClean="0">
                <a:latin typeface="Calibri" panose="020F0502020204030204" pitchFamily="34" charset="0"/>
              </a:rPr>
              <a:t>Корморанови. </a:t>
            </a:r>
            <a:r>
              <a:rPr lang="ru-RU" dirty="0">
                <a:latin typeface="Calibri" panose="020F0502020204030204" pitchFamily="34" charset="0"/>
              </a:rPr>
              <a:t>Известен е още като малка дяволица или </a:t>
            </a:r>
            <a:r>
              <a:rPr lang="ru-RU" dirty="0" smtClean="0">
                <a:latin typeface="Calibri" panose="020F0502020204030204" pitchFamily="34" charset="0"/>
              </a:rPr>
              <a:t>карабатак. Размах </a:t>
            </a:r>
            <a:r>
              <a:rPr lang="ru-RU" dirty="0">
                <a:latin typeface="Calibri" panose="020F0502020204030204" pitchFamily="34" charset="0"/>
              </a:rPr>
              <a:t>на крилете: 85 </a:t>
            </a:r>
            <a:r>
              <a:rPr lang="ru-RU" dirty="0" smtClean="0">
                <a:latin typeface="Calibri" panose="020F0502020204030204" pitchFamily="34" charset="0"/>
              </a:rPr>
              <a:t>см. Гнезди </a:t>
            </a:r>
            <a:r>
              <a:rPr lang="ru-RU" dirty="0">
                <a:latin typeface="Calibri" panose="020F0502020204030204" pitchFamily="34" charset="0"/>
              </a:rPr>
              <a:t>колониално по ниски дървета, храсти и в тръстикови масиви. Образува смесени колонии с малка бяла чапла, нощна чапла, </a:t>
            </a:r>
            <a:r>
              <a:rPr lang="ru-RU" dirty="0" smtClean="0">
                <a:latin typeface="Calibri" panose="020F0502020204030204" pitchFamily="34" charset="0"/>
              </a:rPr>
              <a:t>ибис, лопатарка </a:t>
            </a:r>
            <a:r>
              <a:rPr lang="ru-RU" dirty="0">
                <a:latin typeface="Calibri" panose="020F0502020204030204" pitchFamily="34" charset="0"/>
              </a:rPr>
              <a:t>и други. Снася 4 – 6 яйца, има едно поколение годишно през периода май-юли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</a:p>
          <a:p>
            <a:pPr algn="just"/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Световно </a:t>
            </a:r>
            <a:r>
              <a:rPr lang="bg-BG" b="1" dirty="0">
                <a:solidFill>
                  <a:srgbClr val="FFFF00"/>
                </a:solidFill>
                <a:latin typeface="Calibri" panose="020F0502020204030204" pitchFamily="34" charset="0"/>
              </a:rPr>
              <a:t>застрашен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вид.</a:t>
            </a:r>
            <a:endParaRPr lang="bg-BG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3" descr="C:\Users\Viktor\Desktop\IMG_3215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67306"/>
            <a:ext cx="5166984" cy="3329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 descr="C:\Users\Viktor\Desktop\d_1297283599_DSC_58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5286" y="1461167"/>
            <a:ext cx="5259202" cy="3335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1874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9604" y="5013176"/>
            <a:ext cx="8568952" cy="165618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dirty="0" smtClean="0">
                <a:solidFill>
                  <a:schemeClr val="tx1"/>
                </a:solidFill>
                <a:latin typeface="Calibri" panose="020F0502020204030204" pitchFamily="34" charset="0"/>
              </a:rPr>
              <a:t>Розовият </a:t>
            </a:r>
            <a:r>
              <a:rPr lang="bg-BG" dirty="0">
                <a:solidFill>
                  <a:schemeClr val="tx1"/>
                </a:solidFill>
                <a:latin typeface="Calibri" panose="020F0502020204030204" pitchFamily="34" charset="0"/>
              </a:rPr>
              <a:t>пеликан и </a:t>
            </a:r>
            <a:r>
              <a:rPr lang="bg-BG" dirty="0" smtClean="0">
                <a:solidFill>
                  <a:schemeClr val="tx1"/>
                </a:solidFill>
                <a:latin typeface="Calibri" panose="020F0502020204030204" pitchFamily="34" charset="0"/>
              </a:rPr>
              <a:t>къдроглавият </a:t>
            </a:r>
            <a:r>
              <a:rPr lang="bg-BG" dirty="0">
                <a:solidFill>
                  <a:schemeClr val="tx1"/>
                </a:solidFill>
                <a:latin typeface="Calibri" panose="020F0502020204030204" pitchFamily="34" charset="0"/>
              </a:rPr>
              <a:t>пеликан са най-едрите летящи птици на Земята. </a:t>
            </a:r>
            <a:r>
              <a:rPr lang="ru-RU" dirty="0">
                <a:latin typeface="Calibri" panose="020F0502020204030204" pitchFamily="34" charset="0"/>
              </a:rPr>
              <a:t>Розовият пеликан се среща в Мала Азия, Африка и Европа. </a:t>
            </a:r>
            <a:r>
              <a:rPr lang="bg-BG" dirty="0">
                <a:solidFill>
                  <a:schemeClr val="tx1"/>
                </a:solidFill>
                <a:latin typeface="Calibri" panose="020F0502020204030204" pitchFamily="34" charset="0"/>
              </a:rPr>
              <a:t>Хранят се с риба каракуда, шаран, бабушка, </a:t>
            </a:r>
            <a:r>
              <a:rPr lang="bg-BG" dirty="0" smtClean="0">
                <a:solidFill>
                  <a:schemeClr val="tx1"/>
                </a:solidFill>
                <a:latin typeface="Calibri" panose="020F0502020204030204" pitchFamily="34" charset="0"/>
              </a:rPr>
              <a:t>червеноперка. </a:t>
            </a:r>
            <a:r>
              <a:rPr lang="ru-RU" dirty="0" smtClean="0">
                <a:latin typeface="Calibri" panose="020F0502020204030204" pitchFamily="34" charset="0"/>
              </a:rPr>
              <a:t>В </a:t>
            </a:r>
            <a:r>
              <a:rPr lang="ru-RU" dirty="0">
                <a:latin typeface="Calibri" panose="020F0502020204030204" pitchFamily="34" charset="0"/>
              </a:rPr>
              <a:t>България единственото място за гнездене е резерватът „Сребърна“, където има малка колония</a:t>
            </a:r>
            <a:r>
              <a:rPr lang="ru-RU" dirty="0" smtClean="0">
                <a:latin typeface="Calibri" panose="020F0502020204030204" pitchFamily="34" charset="0"/>
              </a:rPr>
              <a:t>. </a:t>
            </a:r>
            <a:r>
              <a:rPr lang="ru-RU" dirty="0">
                <a:latin typeface="Calibri" panose="020F0502020204030204" pitchFamily="34" charset="0"/>
              </a:rPr>
              <a:t>П</a:t>
            </a:r>
            <a:r>
              <a:rPr lang="ru-RU" dirty="0" smtClean="0">
                <a:latin typeface="Calibri" panose="020F0502020204030204" pitchFamily="34" charset="0"/>
              </a:rPr>
              <a:t>еликани </a:t>
            </a:r>
            <a:r>
              <a:rPr lang="ru-RU" dirty="0">
                <a:latin typeface="Calibri" panose="020F0502020204030204" pitchFamily="34" charset="0"/>
              </a:rPr>
              <a:t>в Европа гнездят още само на 3 места - по Волга, делтата на Дунав и в Гърция</a:t>
            </a:r>
            <a:r>
              <a:rPr lang="ru-RU" dirty="0" smtClean="0">
                <a:latin typeface="Calibri" panose="020F0502020204030204" pitchFamily="34" charset="0"/>
              </a:rPr>
              <a:t>.</a:t>
            </a:r>
            <a:endParaRPr lang="bg-B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791" y="494500"/>
            <a:ext cx="84109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</a:t>
            </a:r>
            <a:r>
              <a:rPr lang="ru-RU" sz="4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озов и къдроглав пеликан</a:t>
            </a:r>
            <a:endParaRPr lang="bg-BG" sz="4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9" name="Picture 2" descr="C:\Users\NetBook\Desktop\Нова папка\, розов пеликан,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15930"/>
            <a:ext cx="5051332" cy="3211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4" descr="Резултат с изображение за къдроглав пелика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997" y="1469846"/>
            <a:ext cx="4349240" cy="3257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0552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28067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alibri" panose="020F0502020204030204" pitchFamily="34" charset="0"/>
              </a:rPr>
              <a:t>Варненско-белославският </a:t>
            </a:r>
            <a:r>
              <a:rPr lang="ru-RU" dirty="0">
                <a:latin typeface="Calibri" panose="020F0502020204030204" pitchFamily="34" charset="0"/>
              </a:rPr>
              <a:t>езерен комплекс е важна зона с международно значение за зимуващите водолюбиви птици. На територията на комплекса са установени 202 вида птици, 59 от които са включени в Червената книга на България.</a:t>
            </a:r>
            <a:r>
              <a:rPr lang="bg-BG" b="1" dirty="0">
                <a:latin typeface="Calibri" panose="020F0502020204030204" pitchFamily="34" charset="0"/>
              </a:rPr>
              <a:t> </a:t>
            </a:r>
            <a:endParaRPr lang="bg-BG" dirty="0">
              <a:latin typeface="Calibri" panose="020F0502020204030204" pitchFamily="34" charset="0"/>
            </a:endParaRPr>
          </a:p>
        </p:txBody>
      </p:sp>
      <p:pic>
        <p:nvPicPr>
          <p:cNvPr id="3" name="Picture 3" descr="C:\Users\NetBook\Desktop\Нова папка\Кафявоглава потапни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2395" y="2404329"/>
            <a:ext cx="4213174" cy="2791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271748" y="5421417"/>
            <a:ext cx="8640959" cy="1273017"/>
          </a:xfrm>
          <a:prstGeom prst="rect">
            <a:avLst/>
          </a:prstGeom>
          <a:solidFill>
            <a:srgbClr val="3E6382"/>
          </a:solidFill>
          <a:ln>
            <a:solidFill>
              <a:srgbClr val="3E6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Rectangle 4"/>
          <p:cNvSpPr/>
          <p:nvPr/>
        </p:nvSpPr>
        <p:spPr>
          <a:xfrm>
            <a:off x="271748" y="5457760"/>
            <a:ext cx="86095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>
                <a:latin typeface="Calibri" panose="020F0502020204030204" pitchFamily="34" charset="0"/>
              </a:rPr>
              <a:t>Кафявоглавата потапница преди </a:t>
            </a:r>
            <a:r>
              <a:rPr lang="bg-BG" dirty="0">
                <a:latin typeface="Calibri" panose="020F0502020204030204" pitchFamily="34" charset="0"/>
              </a:rPr>
              <a:t>гмуркане подскача над </a:t>
            </a:r>
            <a:r>
              <a:rPr lang="bg-BG" dirty="0" smtClean="0">
                <a:latin typeface="Calibri" panose="020F0502020204030204" pitchFamily="34" charset="0"/>
              </a:rPr>
              <a:t>водата. Храни </a:t>
            </a:r>
            <a:r>
              <a:rPr lang="bg-BG" dirty="0">
                <a:latin typeface="Calibri" panose="020F0502020204030204" pitchFamily="34" charset="0"/>
              </a:rPr>
              <a:t>се с  дребни мекотели и личинки на насекоми</a:t>
            </a:r>
            <a:r>
              <a:rPr lang="bg-BG" dirty="0" smtClean="0">
                <a:latin typeface="Calibri" panose="020F0502020204030204" pitchFamily="34" charset="0"/>
              </a:rPr>
              <a:t>.</a:t>
            </a:r>
            <a:r>
              <a:rPr lang="ru-RU" dirty="0">
                <a:latin typeface="Calibri" panose="020F0502020204030204" pitchFamily="34" charset="0"/>
              </a:rPr>
              <a:t> Гнездото си построява винаги в непосредствена близост до водата, често пъти на малки островчета или купчини стара тръстика. </a:t>
            </a:r>
            <a:endParaRPr lang="bg-BG" dirty="0"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6375" y="1480999"/>
            <a:ext cx="74165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4C799E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</a:rPr>
              <a:t>Кафявоглава </a:t>
            </a:r>
            <a:r>
              <a:rPr lang="bg-BG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4C799E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</a:rPr>
              <a:t>потапница</a:t>
            </a:r>
            <a:endParaRPr lang="bg-BG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4C799E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0205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0" y="188640"/>
            <a:ext cx="800452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Как да се включим в опазване на защитените </a:t>
            </a:r>
            <a:r>
              <a:rPr lang="bg-BG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видове?</a:t>
            </a:r>
            <a:endParaRPr lang="bg-BG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6107" y="1412776"/>
            <a:ext cx="822054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bg-BG" dirty="0" smtClean="0">
                <a:latin typeface="Calibri" panose="020F0502020204030204" pitchFamily="34" charset="0"/>
              </a:rPr>
              <a:t>Да проучваме </a:t>
            </a:r>
            <a:r>
              <a:rPr lang="bg-BG" dirty="0">
                <a:latin typeface="Calibri" panose="020F0502020204030204" pitchFamily="34" charset="0"/>
              </a:rPr>
              <a:t>разпространението и екологията на вида у нас. </a:t>
            </a:r>
            <a:r>
              <a:rPr lang="bg-BG" dirty="0" smtClean="0">
                <a:latin typeface="Calibri" panose="020F0502020204030204" pitchFamily="34" charset="0"/>
              </a:rPr>
              <a:t>Да повишим </a:t>
            </a:r>
            <a:r>
              <a:rPr lang="bg-BG" dirty="0">
                <a:latin typeface="Calibri" panose="020F0502020204030204" pitchFamily="34" charset="0"/>
              </a:rPr>
              <a:t>природозащитната </a:t>
            </a:r>
            <a:r>
              <a:rPr lang="bg-BG" dirty="0" smtClean="0">
                <a:latin typeface="Calibri" panose="020F0502020204030204" pitchFamily="34" charset="0"/>
              </a:rPr>
              <a:t> си култура. </a:t>
            </a:r>
          </a:p>
          <a:p>
            <a:pPr marL="342900" indent="-342900" algn="just">
              <a:buFont typeface="+mj-lt"/>
              <a:buAutoNum type="arabicPeriod"/>
            </a:pPr>
            <a:endParaRPr lang="bg-BG" dirty="0" smtClean="0">
              <a:latin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Умишлено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да не улавяме 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или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убиваме екземпляри </a:t>
            </a:r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с каквито и да е уреди, средства и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методи.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alibri" panose="020F0502020204030204" pitchFamily="34" charset="0"/>
              </a:rPr>
              <a:t>Да не обезпокояваме животните и най-вече птиците.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Да поставяме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къщички и хранилки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за птици. </a:t>
            </a:r>
          </a:p>
          <a:p>
            <a:pPr marL="457200" indent="-457200" algn="just">
              <a:buFont typeface="+mj-lt"/>
              <a:buAutoNum type="arabicPeriod"/>
            </a:pPr>
            <a:endParaRPr lang="ru-RU" dirty="0">
              <a:latin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Calibri" panose="020F0502020204030204" pitchFamily="34" charset="0"/>
              </a:rPr>
              <a:t>Да опазваме места </a:t>
            </a:r>
            <a:r>
              <a:rPr lang="ru-RU" dirty="0">
                <a:latin typeface="Calibri" panose="020F0502020204030204" pitchFamily="34" charset="0"/>
              </a:rPr>
              <a:t>за размножаване, почивка и струпване по време на </a:t>
            </a:r>
            <a:r>
              <a:rPr lang="ru-RU" dirty="0" smtClean="0">
                <a:latin typeface="Calibri" panose="020F0502020204030204" pitchFamily="34" charset="0"/>
              </a:rPr>
              <a:t>миграция. </a:t>
            </a:r>
          </a:p>
          <a:p>
            <a:pPr marL="342900" indent="-342900" algn="just">
              <a:buFont typeface="+mj-lt"/>
              <a:buAutoNum type="arabicPeriod"/>
            </a:pPr>
            <a:endParaRPr lang="ru-RU" b="1" dirty="0">
              <a:latin typeface="Calibri" panose="020F050202020403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Да се включваме във </a:t>
            </a:r>
            <a:r>
              <a:rPr lang="bg-BG" b="1" dirty="0">
                <a:solidFill>
                  <a:srgbClr val="FFFF00"/>
                </a:solidFill>
                <a:latin typeface="Calibri" panose="020F0502020204030204" pitchFamily="34" charset="0"/>
              </a:rPr>
              <a:t>всяка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инициатива, за </a:t>
            </a:r>
            <a:r>
              <a:rPr lang="bg-BG" b="1" dirty="0">
                <a:solidFill>
                  <a:srgbClr val="FFFF00"/>
                </a:solidFill>
                <a:latin typeface="Calibri" panose="020F0502020204030204" pitchFamily="34" charset="0"/>
              </a:rPr>
              <a:t>която </a:t>
            </a:r>
            <a:r>
              <a:rPr lang="bg-BG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получаме </a:t>
            </a:r>
            <a:r>
              <a:rPr lang="bg-BG" b="1" dirty="0">
                <a:solidFill>
                  <a:srgbClr val="FFFF00"/>
                </a:solidFill>
                <a:latin typeface="Calibri" panose="020F0502020204030204" pitchFamily="34" charset="0"/>
              </a:rPr>
              <a:t>информация.</a:t>
            </a:r>
          </a:p>
          <a:p>
            <a:pPr marL="342900" indent="-342900" algn="just">
              <a:buFont typeface="+mj-lt"/>
              <a:buAutoNum type="arabicPeriod"/>
            </a:pPr>
            <a:endParaRPr lang="ru-RU" b="1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http://www.vetprofy.ru/sites/default/files/imagecache/img_300_300/imgsrc/1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314398"/>
            <a:ext cx="1719495" cy="135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edia.snimka.bg/6901/020057125.jpg?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80" y="5308433"/>
            <a:ext cx="1806616" cy="135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3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Martes martes cr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005064"/>
            <a:ext cx="3984975" cy="265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0" y="188640"/>
            <a:ext cx="7967822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</a:rPr>
              <a:t>Нека обединим сили </a:t>
            </a:r>
          </a:p>
          <a:p>
            <a:pPr algn="ctr"/>
            <a:r>
              <a:rPr lang="ru-RU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</a:rPr>
              <a:t>да запазим  природата на България</a:t>
            </a:r>
          </a:p>
          <a:p>
            <a:pPr algn="ctr"/>
            <a:r>
              <a:rPr lang="ru-RU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</a:rPr>
              <a:t> с всичките и  природни забележителности,</a:t>
            </a:r>
          </a:p>
          <a:p>
            <a:pPr algn="ctr"/>
            <a:r>
              <a:rPr lang="ru-RU" sz="32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</a:rPr>
              <a:t>растителни  и животински </a:t>
            </a:r>
            <a:r>
              <a:rPr lang="ru-RU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anose="020F0502020204030204" pitchFamily="34" charset="0"/>
              </a:rPr>
              <a:t>видове!</a:t>
            </a:r>
            <a:endParaRPr lang="bg-BG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2" descr="http://www.neophron.bspb.org/Images/Vulture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" y="1988840"/>
            <a:ext cx="2952328" cy="234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850" y="4005064"/>
            <a:ext cx="4842572" cy="26919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Rectangle 3"/>
          <p:cNvSpPr/>
          <p:nvPr/>
        </p:nvSpPr>
        <p:spPr>
          <a:xfrm>
            <a:off x="2483768" y="6260799"/>
            <a:ext cx="6460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/>
              <a:t>Златка                            Шипоопашата костенурка     </a:t>
            </a: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2986667" y="2869648"/>
            <a:ext cx="51124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Благодарим за вниманието!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17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752" y="187444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Calibri" panose="020F0502020204030204" pitchFamily="34" charset="0"/>
              </a:rPr>
              <a:t>Използвани изображения от Интернет.</a:t>
            </a:r>
            <a:endParaRPr lang="bg-B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215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851</TotalTime>
  <Words>700</Words>
  <Application>Microsoft Office PowerPoint</Application>
  <PresentationFormat>On-screen Show (4:3)</PresentationFormat>
  <Paragraphs>104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Foundry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rumi</dc:creator>
  <cp:lastModifiedBy>rumi</cp:lastModifiedBy>
  <cp:revision>120</cp:revision>
  <dcterms:created xsi:type="dcterms:W3CDTF">2015-11-13T14:31:03Z</dcterms:created>
  <dcterms:modified xsi:type="dcterms:W3CDTF">2015-11-14T16:07:13Z</dcterms:modified>
</cp:coreProperties>
</file>