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9" r:id="rId2"/>
    <p:sldId id="310" r:id="rId3"/>
    <p:sldId id="287" r:id="rId4"/>
    <p:sldId id="300" r:id="rId5"/>
    <p:sldId id="263" r:id="rId6"/>
    <p:sldId id="323" r:id="rId7"/>
    <p:sldId id="324" r:id="rId8"/>
    <p:sldId id="325" r:id="rId9"/>
    <p:sldId id="327" r:id="rId10"/>
    <p:sldId id="264" r:id="rId11"/>
    <p:sldId id="312" r:id="rId12"/>
    <p:sldId id="313" r:id="rId13"/>
    <p:sldId id="314" r:id="rId14"/>
    <p:sldId id="315" r:id="rId15"/>
    <p:sldId id="316" r:id="rId16"/>
    <p:sldId id="317" r:id="rId17"/>
    <p:sldId id="328" r:id="rId18"/>
    <p:sldId id="318" r:id="rId19"/>
    <p:sldId id="330" r:id="rId20"/>
    <p:sldId id="329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Секция по подразбиране" id="{0CC2A28A-3CFA-44FC-8AA3-62781AE864E2}">
          <p14:sldIdLst>
            <p14:sldId id="309"/>
            <p14:sldId id="310"/>
            <p14:sldId id="287"/>
            <p14:sldId id="300"/>
            <p14:sldId id="263"/>
            <p14:sldId id="264"/>
            <p14:sldId id="312"/>
            <p14:sldId id="313"/>
            <p14:sldId id="314"/>
            <p14:sldId id="315"/>
            <p14:sldId id="316"/>
            <p14:sldId id="317"/>
            <p14:sldId id="318"/>
            <p14:sldId id="311"/>
            <p14:sldId id="265"/>
            <p14:sldId id="307"/>
            <p14:sldId id="308"/>
            <p14:sldId id="305"/>
            <p14:sldId id="30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9E9"/>
    <a:srgbClr val="3905CD"/>
    <a:srgbClr val="2D04A0"/>
    <a:srgbClr val="EF21E0"/>
    <a:srgbClr val="FFFFCC"/>
    <a:srgbClr val="F4EE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5" autoAdjust="0"/>
    <p:restoredTop sz="91238" autoAdjust="0"/>
  </p:normalViewPr>
  <p:slideViewPr>
    <p:cSldViewPr>
      <p:cViewPr varScale="1">
        <p:scale>
          <a:sx n="66" d="100"/>
          <a:sy n="66" d="100"/>
        </p:scale>
        <p:origin x="-10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91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722C6-3286-4F94-933F-0D871841B0DA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5B8D8-291A-4BF6-8A71-606316B79FC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93057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B682F-3A16-4334-BD18-E3AAB23347C6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08F8A-AE7C-42FF-9D35-153007791A91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02822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2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3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4</a:t>
            </a:fld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5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8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10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12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13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99941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14</a:t>
            </a:fld>
            <a:endParaRPr lang="bg-BG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15</a:t>
            </a:fld>
            <a:endParaRPr lang="bg-BG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16</a:t>
            </a:fld>
            <a:endParaRPr lang="bg-B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17</a:t>
            </a:fld>
            <a:endParaRPr lang="bg-B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18</a:t>
            </a:fld>
            <a:endParaRPr lang="bg-B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19</a:t>
            </a:fld>
            <a:endParaRPr lang="bg-BG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8F8A-AE7C-42FF-9D35-153007791A91}" type="slidenum">
              <a:rPr lang="bg-BG" smtClean="0"/>
              <a:pPr/>
              <a:t>20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5803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50643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40811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48293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38802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35207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6450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6189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23895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5159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57797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30BF2-8881-4B25-87B2-EF10E8E67EAE}" type="datetimeFigureOut">
              <a:rPr lang="bg-BG" smtClean="0"/>
              <a:pPr/>
              <a:t>12.11.2015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D1BE3-E0C3-480A-AB25-C5317170DF6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97896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det0o1@abv.bg" TargetMode="External"/><Relationship Id="rId2" Type="http://schemas.openxmlformats.org/officeDocument/2006/relationships/hyperlink" Target="mailto:kuketo_80@abv.b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ia044282@abv.b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/>
          <a:lstStyle/>
          <a:p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,,Застрашени видове в моя роден край”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012" y="2057400"/>
            <a:ext cx="7467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Карина Станиславова Петрова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VIII 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клас  14г.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–то СОУ П.Р.Славейков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гр. Перник кв. Рудничар ул.14/4</a:t>
            </a: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Тел: 0896140173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E-mail: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kuketo_80@abv.bg</a:t>
            </a:r>
            <a:endParaRPr lang="bg-BG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Надежда Бисерова Кирилова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VIII 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клас 14г.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–то СОУ </a:t>
            </a: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П.Р.Славейков гр.Перник кв. Христо Ботев ул. Софийско шосе </a:t>
            </a: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бл. 91 ап.9 вх.Б ет.1  </a:t>
            </a: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Тел: 0895398043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E-mail: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3"/>
              </a:rPr>
              <a:t>nadet0o1@abv.bg</a:t>
            </a:r>
            <a:endParaRPr lang="bg-BG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bg-BG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Мария Георгиева Георгиева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VIII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клас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</a:t>
            </a:r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-то СОУ П.Р. Славейков гр. Перник кв. Димова махала бл.14 вх.Е ап.136 ет. 8 </a:t>
            </a:r>
          </a:p>
          <a:p>
            <a:r>
              <a:rPr lang="bg-BG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Тел:0897567512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E-mail: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4"/>
              </a:rPr>
              <a:t>maria044282@abv.bg</a:t>
            </a: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bg-BG" sz="2000" dirty="0" smtClean="0"/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5831524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Ръководител: Албена Александрова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1584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/>
          <p:cNvSpPr/>
          <p:nvPr/>
        </p:nvSpPr>
        <p:spPr>
          <a:xfrm>
            <a:off x="4724400" y="2895600"/>
            <a:ext cx="3962400" cy="2643663"/>
          </a:xfrm>
          <a:prstGeom prst="rect">
            <a:avLst/>
          </a:prstGeom>
          <a:solidFill>
            <a:schemeClr val="tx1"/>
          </a:solidFill>
          <a:ln w="254000">
            <a:solidFill>
              <a:schemeClr val="tx1">
                <a:lumMod val="65000"/>
                <a:lumOff val="35000"/>
              </a:schemeClr>
            </a:solidFill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>
              <a:rot lat="559368" lon="1200000" rev="21480000"/>
            </a:camera>
            <a:lightRig rig="threePt" dir="t"/>
          </a:scene3d>
          <a:sp3d extrusionH="508000">
            <a:bevelT w="234950" h="69850" prst="hardEdge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4" descr="2691998552_97f9ff17ee_b.jpg"/>
          <p:cNvPicPr>
            <a:picLocks/>
          </p:cNvPicPr>
          <p:nvPr/>
        </p:nvPicPr>
        <p:blipFill>
          <a:blip r:embed="rId3" cstate="print"/>
          <a:srcRect b="4749"/>
          <a:stretch>
            <a:fillRect/>
          </a:stretch>
        </p:blipFill>
        <p:spPr>
          <a:xfrm>
            <a:off x="4953000" y="3048000"/>
            <a:ext cx="3581400" cy="2362200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  <p:pic>
        <p:nvPicPr>
          <p:cNvPr id="17" name="Picture 9" descr="2691836528_d706611763_b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42200" y="3048000"/>
            <a:ext cx="3592200" cy="2362200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  <p:sp>
        <p:nvSpPr>
          <p:cNvPr id="3" name="Правоъгълник 2"/>
          <p:cNvSpPr/>
          <p:nvPr/>
        </p:nvSpPr>
        <p:spPr>
          <a:xfrm>
            <a:off x="1143000" y="533400"/>
            <a:ext cx="7264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Географско положение</a:t>
            </a:r>
            <a:endParaRPr lang="bg-BG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533400" y="3048000"/>
            <a:ext cx="373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</a:rPr>
              <a:t>Град Перник се намира в югозападната част на България</a:t>
            </a:r>
            <a:r>
              <a:rPr lang="bg-BG" sz="2000" dirty="0" smtClean="0">
                <a:solidFill>
                  <a:schemeClr val="bg1"/>
                </a:solidFill>
              </a:rPr>
              <a:t>, в </a:t>
            </a:r>
            <a:r>
              <a:rPr lang="bg-BG" sz="2000" dirty="0" err="1">
                <a:solidFill>
                  <a:schemeClr val="bg1"/>
                </a:solidFill>
              </a:rPr>
              <a:t>природногеографската</a:t>
            </a:r>
            <a:r>
              <a:rPr lang="bg-BG" sz="2000" dirty="0">
                <a:solidFill>
                  <a:schemeClr val="bg1"/>
                </a:solidFill>
              </a:rPr>
              <a:t> област Краище</a:t>
            </a:r>
            <a:r>
              <a:rPr lang="bg-BG" sz="2000" dirty="0" smtClean="0">
                <a:solidFill>
                  <a:schemeClr val="bg1"/>
                </a:solidFill>
              </a:rPr>
              <a:t>. Географските координати </a:t>
            </a:r>
            <a:r>
              <a:rPr lang="bg-BG" sz="2000" dirty="0">
                <a:solidFill>
                  <a:schemeClr val="bg1"/>
                </a:solidFill>
              </a:rPr>
              <a:t>на града са 42 </a:t>
            </a:r>
            <a:r>
              <a:rPr lang="bg-BG" sz="2000" baseline="30000" dirty="0">
                <a:solidFill>
                  <a:schemeClr val="bg1"/>
                </a:solidFill>
              </a:rPr>
              <a:t>0 </a:t>
            </a:r>
            <a:r>
              <a:rPr lang="bg-BG" sz="2000" dirty="0">
                <a:solidFill>
                  <a:schemeClr val="bg1"/>
                </a:solidFill>
              </a:rPr>
              <a:t>36</a:t>
            </a:r>
            <a:r>
              <a:rPr lang="bg-BG" sz="2000" baseline="30000" dirty="0">
                <a:solidFill>
                  <a:schemeClr val="bg1"/>
                </a:solidFill>
              </a:rPr>
              <a:t>/</a:t>
            </a:r>
            <a:r>
              <a:rPr lang="bg-BG" sz="2000" dirty="0">
                <a:solidFill>
                  <a:schemeClr val="bg1"/>
                </a:solidFill>
              </a:rPr>
              <a:t> с.ш. и 23 </a:t>
            </a:r>
            <a:r>
              <a:rPr lang="bg-BG" sz="2000" baseline="30000" dirty="0">
                <a:solidFill>
                  <a:schemeClr val="bg1"/>
                </a:solidFill>
              </a:rPr>
              <a:t>0</a:t>
            </a:r>
            <a:r>
              <a:rPr lang="bg-BG" sz="2000" dirty="0">
                <a:solidFill>
                  <a:schemeClr val="bg1"/>
                </a:solidFill>
              </a:rPr>
              <a:t> 02 </a:t>
            </a:r>
            <a:r>
              <a:rPr lang="bg-BG" sz="2000" baseline="30000" dirty="0">
                <a:solidFill>
                  <a:schemeClr val="bg1"/>
                </a:solidFill>
              </a:rPr>
              <a:t>/ </a:t>
            </a:r>
            <a:r>
              <a:rPr lang="bg-BG" sz="2000" dirty="0">
                <a:solidFill>
                  <a:schemeClr val="bg1"/>
                </a:solidFill>
              </a:rPr>
              <a:t>и.д.</a:t>
            </a:r>
          </a:p>
          <a:p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24" name="Картина 23" descr="struma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048000"/>
            <a:ext cx="3657600" cy="2362200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35811149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5"/>
          <p:cNvSpPr/>
          <p:nvPr/>
        </p:nvSpPr>
        <p:spPr>
          <a:xfrm>
            <a:off x="4525800" y="2667000"/>
            <a:ext cx="3992400" cy="264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254000">
            <a:solidFill>
              <a:schemeClr val="tx1">
                <a:lumMod val="65000"/>
                <a:lumOff val="35000"/>
              </a:schemeClr>
            </a:solidFill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  <a:sp3d extrusionH="82550">
            <a:bevelT w="234950" h="69850" prst="hardEdge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706582" y="2514600"/>
            <a:ext cx="3505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</a:rPr>
              <a:t>Градът е разположен в Пернишката котловина,която заема земите от горното течение на р.Струма.На изток достига до югозападните склонове на Витоша,на юг и югозапад-до Голо </a:t>
            </a:r>
            <a:r>
              <a:rPr lang="bg-BG" sz="2000" dirty="0" smtClean="0">
                <a:solidFill>
                  <a:schemeClr val="bg1"/>
                </a:solidFill>
              </a:rPr>
              <a:t>бърдо,на </a:t>
            </a:r>
            <a:r>
              <a:rPr lang="bg-BG" sz="2000" dirty="0">
                <a:solidFill>
                  <a:schemeClr val="bg1"/>
                </a:solidFill>
              </a:rPr>
              <a:t>север и североизток-до Люлин и на запад достига до Черна гора.</a:t>
            </a:r>
          </a:p>
        </p:txBody>
      </p:sp>
      <p:sp>
        <p:nvSpPr>
          <p:cNvPr id="35" name="Rectangle 5"/>
          <p:cNvSpPr/>
          <p:nvPr/>
        </p:nvSpPr>
        <p:spPr>
          <a:xfrm>
            <a:off x="4572000" y="2667000"/>
            <a:ext cx="3962400" cy="2642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254000">
            <a:solidFill>
              <a:schemeClr val="tx1">
                <a:lumMod val="65000"/>
                <a:lumOff val="35000"/>
              </a:schemeClr>
            </a:solidFill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HeroicExtremeLeftFacing"/>
            <a:lightRig rig="threePt" dir="t"/>
          </a:scene3d>
          <a:sp3d extrusionH="82550">
            <a:bevelT w="234950" h="69850" prst="hardEdge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914400" y="533400"/>
            <a:ext cx="72648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Географско положение</a:t>
            </a:r>
            <a:endParaRPr lang="bg-BG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67632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4267200" y="2362200"/>
            <a:ext cx="4876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Климатът на град Перник е умереноконтинентален,който се отличава със следните особености:формиране на температурни инверсии,често образуване на мъгли и слани,гръмотевични бури и поройни валежи.Средногодишната </a:t>
            </a:r>
            <a:r>
              <a:rPr lang="bg-BG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темпе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bg-BG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ратура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е 10.3 </a:t>
            </a:r>
            <a:r>
              <a:rPr lang="bg-BG" baseline="30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най-студеният месец е януари / -1.7 </a:t>
            </a:r>
            <a:r>
              <a:rPr lang="bg-BG" baseline="30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0 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/,а най-топъл е юли-21 </a:t>
            </a:r>
            <a:r>
              <a:rPr lang="bg-BG" baseline="30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0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Средногодишното количество на валежите е 550-600 мм.,с максимум през пролетта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bg-BG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/май-юни/ и минимум през зимата /февруари/.</a:t>
            </a:r>
            <a:endParaRPr lang="bg-BG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3124200" y="533400"/>
            <a:ext cx="2822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КЛИМАТ</a:t>
            </a:r>
            <a:endParaRPr lang="bg-BG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24200"/>
            <a:ext cx="3556000" cy="26670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867602"/>
            <a:ext cx="3962400" cy="28473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  <a:sp3d contourW="31750">
            <a:contourClr>
              <a:srgbClr val="0070C0"/>
            </a:contourClr>
          </a:sp3d>
        </p:spPr>
      </p:pic>
      <p:sp>
        <p:nvSpPr>
          <p:cNvPr id="14" name="Текстово поле 13"/>
          <p:cNvSpPr txBox="1"/>
          <p:nvPr/>
        </p:nvSpPr>
        <p:spPr>
          <a:xfrm>
            <a:off x="4876800" y="2493526"/>
            <a:ext cx="41148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</a:rPr>
              <a:t>Водното богатство е </a:t>
            </a:r>
            <a:r>
              <a:rPr lang="bg-BG" sz="2000" dirty="0" smtClean="0">
                <a:solidFill>
                  <a:schemeClr val="bg1"/>
                </a:solidFill>
              </a:rPr>
              <a:t>значително</a:t>
            </a:r>
            <a:r>
              <a:rPr lang="en-US" sz="2000" smtClean="0">
                <a:solidFill>
                  <a:schemeClr val="bg1"/>
                </a:solidFill>
              </a:rPr>
              <a:t>. </a:t>
            </a:r>
            <a:r>
              <a:rPr lang="bg-BG" sz="2000" dirty="0" smtClean="0">
                <a:solidFill>
                  <a:schemeClr val="bg1"/>
                </a:solidFill>
              </a:rPr>
              <a:t>Главната </a:t>
            </a:r>
            <a:r>
              <a:rPr lang="bg-BG" sz="2000" dirty="0">
                <a:solidFill>
                  <a:schemeClr val="bg1"/>
                </a:solidFill>
              </a:rPr>
              <a:t>отводнителна артерия е р</a:t>
            </a:r>
            <a:r>
              <a:rPr lang="bg-BG" sz="2000" dirty="0" smtClean="0">
                <a:solidFill>
                  <a:schemeClr val="bg1"/>
                </a:solidFill>
              </a:rPr>
              <a:t>.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Струма,която </a:t>
            </a:r>
            <a:r>
              <a:rPr lang="bg-BG" sz="2000" dirty="0">
                <a:solidFill>
                  <a:schemeClr val="bg1"/>
                </a:solidFill>
              </a:rPr>
              <a:t>извира от най-високите части на Витоша-югозападният дял на </a:t>
            </a:r>
            <a:r>
              <a:rPr lang="bg-BG" sz="2000" dirty="0" err="1">
                <a:solidFill>
                  <a:schemeClr val="bg1"/>
                </a:solidFill>
              </a:rPr>
              <a:t>Черновръшката</a:t>
            </a:r>
            <a:r>
              <a:rPr lang="bg-BG" sz="2000" dirty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част.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Реката </a:t>
            </a:r>
            <a:r>
              <a:rPr lang="bg-BG" sz="2000" dirty="0">
                <a:solidFill>
                  <a:schemeClr val="bg1"/>
                </a:solidFill>
              </a:rPr>
              <a:t>се отличава с пролетно пълноводие и маловодие през есента.Карстови извори има при с.Боснек,а минерални </a:t>
            </a:r>
            <a:r>
              <a:rPr lang="bg-BG" sz="2000" dirty="0" smtClean="0">
                <a:solidFill>
                  <a:schemeClr val="bg1"/>
                </a:solidFill>
              </a:rPr>
              <a:t>води-при </a:t>
            </a:r>
            <a:r>
              <a:rPr lang="bg-BG" sz="2000" dirty="0">
                <a:solidFill>
                  <a:schemeClr val="bg1"/>
                </a:solidFill>
              </a:rPr>
              <a:t>селата Кладница и Рударци.</a:t>
            </a:r>
          </a:p>
          <a:p>
            <a:endParaRPr lang="bg-BG" sz="2000" dirty="0">
              <a:solidFill>
                <a:schemeClr val="bg1"/>
              </a:solidFill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3352800" y="609600"/>
            <a:ext cx="196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ВОДИ</a:t>
            </a:r>
            <a:endParaRPr lang="bg-BG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70007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162800" cy="914400"/>
          </a:xfrm>
        </p:spPr>
        <p:txBody>
          <a:bodyPr>
            <a:noAutofit/>
          </a:bodyPr>
          <a:lstStyle/>
          <a:p>
            <a: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ЖИВОТИНСКИ СВЯТ </a:t>
            </a:r>
            <a:r>
              <a:rPr lang="bg-BG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bg-BG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6" name="AutoShape 2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http://static.baubau.bg/resources/diva-svinq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AutoShape 12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Текстово поле 21"/>
          <p:cNvSpPr txBox="1"/>
          <p:nvPr/>
        </p:nvSpPr>
        <p:spPr>
          <a:xfrm>
            <a:off x="3352800" y="35052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ж</a:t>
            </a:r>
            <a:endParaRPr lang="bg-BG" dirty="0"/>
          </a:p>
        </p:txBody>
      </p:sp>
      <p:sp>
        <p:nvSpPr>
          <p:cNvPr id="23" name="Текстово поле 22"/>
          <p:cNvSpPr txBox="1"/>
          <p:nvPr/>
        </p:nvSpPr>
        <p:spPr>
          <a:xfrm>
            <a:off x="1828800" y="2971800"/>
            <a:ext cx="525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chemeClr val="bg1"/>
                </a:solidFill>
              </a:rPr>
              <a:t>Животинският свят в Пернишката котловина е представен от средноевропейската фауна – дива свиня, сърна, заек, лисица, кафява мечка и др.</a:t>
            </a:r>
            <a:endParaRPr lang="bg-B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9756376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162800" cy="1066800"/>
          </a:xfrm>
        </p:spPr>
        <p:txBody>
          <a:bodyPr>
            <a:noAutofit/>
          </a:bodyPr>
          <a:lstStyle/>
          <a:p>
            <a: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bg-BG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ЖИВОТИНСКИ СВЯТ </a:t>
            </a:r>
            <a:r>
              <a:rPr lang="bg-BG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bg-BG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6" name="AutoShape 2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http://www.zarata.org/wp-content/uploads/2015/09/mech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174671">
            <a:off x="6332080" y="2416515"/>
            <a:ext cx="2559385" cy="1792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 rot="20046965">
            <a:off x="7429271" y="369748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аек</a:t>
            </a:r>
            <a:endParaRPr lang="en-US" dirty="0"/>
          </a:p>
        </p:txBody>
      </p:sp>
      <p:pic>
        <p:nvPicPr>
          <p:cNvPr id="8" name="Picture 7" descr="изтеглен файл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863">
            <a:off x="3400721" y="2389490"/>
            <a:ext cx="2466975" cy="1857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 rot="21242708">
            <a:off x="4207074" y="4249295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Сърна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32" name="AutoShape 8" descr="http://static.baubau.bg/resources/diva-svinq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AutoShape 12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 descr="http://www.gradlucky.com/pictures/be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54151">
            <a:off x="454029" y="2120913"/>
            <a:ext cx="2456083" cy="1812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TextBox 15"/>
          <p:cNvSpPr txBox="1"/>
          <p:nvPr/>
        </p:nvSpPr>
        <p:spPr>
          <a:xfrm rot="548553">
            <a:off x="782105" y="3934709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Дива</a:t>
            </a:r>
            <a:r>
              <a:rPr lang="bg-BG" dirty="0" smtClean="0"/>
              <a:t> </a:t>
            </a:r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Свиня</a:t>
            </a:r>
            <a:endParaRPr lang="en-US" dirty="0"/>
          </a:p>
        </p:txBody>
      </p:sp>
      <p:pic>
        <p:nvPicPr>
          <p:cNvPr id="17" name="Picture 16" descr="downloa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65067">
            <a:off x="724312" y="4576148"/>
            <a:ext cx="2447925" cy="186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 rot="603048">
            <a:off x="783552" y="6346938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Лисица</a:t>
            </a:r>
            <a:endParaRPr lang="en-US" dirty="0"/>
          </a:p>
        </p:txBody>
      </p:sp>
      <p:pic>
        <p:nvPicPr>
          <p:cNvPr id="19" name="Picture 18" descr="mechk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800600"/>
            <a:ext cx="2743200" cy="1747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5105400" y="6553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Кафява</a:t>
            </a:r>
            <a:r>
              <a:rPr lang="bg-BG" dirty="0" smtClean="0"/>
              <a:t> </a:t>
            </a:r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Мечка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9756376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6" grpId="0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853" y="2793873"/>
            <a:ext cx="4280747" cy="2844927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Правоъгълник 13"/>
          <p:cNvSpPr/>
          <p:nvPr/>
        </p:nvSpPr>
        <p:spPr>
          <a:xfrm>
            <a:off x="4953000" y="2743200"/>
            <a:ext cx="4079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</a:rPr>
              <a:t>В Пернишката котловина преобладава средноевропейска </a:t>
            </a:r>
            <a:r>
              <a:rPr lang="bg-BG" sz="2000" dirty="0" smtClean="0">
                <a:solidFill>
                  <a:schemeClr val="bg1"/>
                </a:solidFill>
              </a:rPr>
              <a:t>широколистна </a:t>
            </a:r>
            <a:r>
              <a:rPr lang="bg-BG" sz="2000" dirty="0">
                <a:solidFill>
                  <a:schemeClr val="bg1"/>
                </a:solidFill>
              </a:rPr>
              <a:t>растителност,представена от </a:t>
            </a:r>
            <a:r>
              <a:rPr lang="bg-BG" sz="2000" dirty="0" smtClean="0">
                <a:solidFill>
                  <a:schemeClr val="bg1"/>
                </a:solidFill>
              </a:rPr>
              <a:t>дъб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цер,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err="1" smtClean="0">
                <a:solidFill>
                  <a:schemeClr val="bg1"/>
                </a:solidFill>
              </a:rPr>
              <a:t>благун</a:t>
            </a:r>
            <a:r>
              <a:rPr lang="bg-BG" sz="2000" dirty="0" smtClean="0">
                <a:solidFill>
                  <a:schemeClr val="bg1"/>
                </a:solidFill>
              </a:rPr>
              <a:t>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полски </a:t>
            </a:r>
            <a:r>
              <a:rPr lang="bg-BG" sz="2000" dirty="0">
                <a:solidFill>
                  <a:schemeClr val="bg1"/>
                </a:solidFill>
              </a:rPr>
              <a:t>бряст,габър,клен и др</a:t>
            </a:r>
            <a:r>
              <a:rPr lang="bg-BG" sz="2000" dirty="0" smtClean="0">
                <a:solidFill>
                  <a:schemeClr val="bg1"/>
                </a:solidFill>
              </a:rPr>
              <a:t>.</a:t>
            </a:r>
            <a:endParaRPr lang="bg-BG" sz="2000" dirty="0">
              <a:solidFill>
                <a:schemeClr val="bg1"/>
              </a:solidFill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2738653" y="1258669"/>
            <a:ext cx="40037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РАСТИТЕЛЕН СВЯТ </a:t>
            </a:r>
            <a:endParaRPr lang="bg-BG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49882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rcus-pubescens-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29593">
            <a:off x="6250574" y="4643087"/>
            <a:ext cx="2057400" cy="1543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 rot="700533">
            <a:off x="5662769" y="614705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Дъб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68115">
            <a:off x="612014" y="2318976"/>
            <a:ext cx="1828800" cy="1369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 rot="21076983">
            <a:off x="478149" y="3987935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Цер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9" descr="изтеглен файл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86826">
            <a:off x="3335635" y="2511153"/>
            <a:ext cx="2088197" cy="1402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 rot="20870862">
            <a:off x="3603199" y="381387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Благун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11" descr="260px-Ulmus_x_viminali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2209800"/>
            <a:ext cx="1841740" cy="1461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6096000" y="4038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Полски Бряст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" name="Picture 14" descr="Стара река А.И.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425180">
            <a:off x="571108" y="4550967"/>
            <a:ext cx="2209800" cy="1539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09600" y="6248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Воден Габър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" name="Picture 16" descr="images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032260">
            <a:off x="3526211" y="4657633"/>
            <a:ext cx="2080931" cy="13548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21059671">
            <a:off x="3983322" y="619510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Клен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1676400" y="304800"/>
            <a:ext cx="5486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РАСТИТЕЛЕН СВЯТ </a:t>
            </a:r>
            <a:endParaRPr lang="bg-BG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10246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10"/>
          <p:cNvSpPr/>
          <p:nvPr/>
        </p:nvSpPr>
        <p:spPr>
          <a:xfrm>
            <a:off x="4648200" y="3124200"/>
            <a:ext cx="426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</a:rPr>
              <a:t>Природата се побеждава</a:t>
            </a:r>
          </a:p>
          <a:p>
            <a:r>
              <a:rPr lang="ru-RU" sz="2400" i="1" dirty="0" smtClean="0">
                <a:solidFill>
                  <a:schemeClr val="bg1"/>
                </a:solidFill>
              </a:rPr>
              <a:t>само  </a:t>
            </a:r>
            <a:r>
              <a:rPr lang="ru-RU" sz="2400" i="1" dirty="0" err="1" smtClean="0">
                <a:solidFill>
                  <a:schemeClr val="bg1"/>
                </a:solidFill>
              </a:rPr>
              <a:t>когато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bg-BG" sz="2400" i="1" dirty="0" smtClean="0">
                <a:solidFill>
                  <a:schemeClr val="bg1"/>
                </a:solidFill>
              </a:rPr>
              <a:t>й</a:t>
            </a:r>
            <a:r>
              <a:rPr lang="ru-RU" sz="2400" i="1" dirty="0" smtClean="0">
                <a:solidFill>
                  <a:schemeClr val="bg1"/>
                </a:solidFill>
              </a:rPr>
              <a:t> се подчиняваме.</a:t>
            </a:r>
          </a:p>
          <a:p>
            <a:r>
              <a:rPr lang="ru-RU" sz="2400" i="1" dirty="0">
                <a:solidFill>
                  <a:schemeClr val="bg1"/>
                </a:solidFill>
              </a:rPr>
              <a:t>	</a:t>
            </a:r>
            <a:r>
              <a:rPr lang="ru-RU" sz="2400" i="1" dirty="0" smtClean="0">
                <a:solidFill>
                  <a:schemeClr val="bg1"/>
                </a:solidFill>
              </a:rPr>
              <a:t>		Ф. Бейкъм</a:t>
            </a:r>
            <a:endParaRPr lang="bg-BG" sz="2400" i="1" dirty="0">
              <a:solidFill>
                <a:schemeClr val="bg1"/>
              </a:solidFill>
            </a:endParaRPr>
          </a:p>
        </p:txBody>
      </p:sp>
      <p:sp>
        <p:nvSpPr>
          <p:cNvPr id="15" name="Правоъгълник 14"/>
          <p:cNvSpPr/>
          <p:nvPr/>
        </p:nvSpPr>
        <p:spPr>
          <a:xfrm>
            <a:off x="1295400" y="228600"/>
            <a:ext cx="68410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Опазване на </a:t>
            </a:r>
          </a:p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природното богатство</a:t>
            </a:r>
            <a:endParaRPr lang="bg-BG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96" y="3021965"/>
            <a:ext cx="3749993" cy="2362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9732977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867602"/>
            <a:ext cx="3962400" cy="28473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  <a:sp3d contourW="31750">
            <a:contourClr>
              <a:srgbClr val="0070C0"/>
            </a:contourClr>
          </a:sp3d>
        </p:spPr>
      </p:pic>
      <p:sp>
        <p:nvSpPr>
          <p:cNvPr id="14" name="Текстово поле 13"/>
          <p:cNvSpPr txBox="1"/>
          <p:nvPr/>
        </p:nvSpPr>
        <p:spPr>
          <a:xfrm>
            <a:off x="4800600" y="3048000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Затова ние, учениците и нашите</a:t>
            </a:r>
          </a:p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преподаватели, се включихме в инициативата за проучване и опазване на биоразнообразието  в нашия роден край.  То се съхранява и обогатява в резерват “Острица”.</a:t>
            </a:r>
            <a:endParaRPr lang="bg-BG" sz="2000" dirty="0">
              <a:solidFill>
                <a:schemeClr val="bg1"/>
              </a:solidFill>
            </a:endParaRPr>
          </a:p>
          <a:p>
            <a:endParaRPr lang="bg-BG" sz="2000" dirty="0">
              <a:solidFill>
                <a:schemeClr val="bg1"/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1219200" y="152400"/>
            <a:ext cx="699813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Опазване на</a:t>
            </a:r>
          </a:p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природното богатство</a:t>
            </a:r>
            <a:endParaRPr lang="bg-BG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6124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867602"/>
            <a:ext cx="3962400" cy="28473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  <a:sp3d contourW="31750">
            <a:contourClr>
              <a:srgbClr val="0070C0"/>
            </a:contourClr>
          </a:sp3d>
        </p:spPr>
      </p:pic>
      <p:sp>
        <p:nvSpPr>
          <p:cNvPr id="7" name="Текстово поле 13"/>
          <p:cNvSpPr txBox="1"/>
          <p:nvPr/>
        </p:nvSpPr>
        <p:spPr>
          <a:xfrm>
            <a:off x="5029200" y="2645926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000" dirty="0">
              <a:solidFill>
                <a:schemeClr val="bg1"/>
              </a:solidFill>
            </a:endParaRPr>
          </a:p>
          <a:p>
            <a:endParaRPr lang="bg-BG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801" y="3200400"/>
            <a:ext cx="338528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Резерват Острица:</a:t>
            </a:r>
          </a:p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Площ – 135,9 хектара</a:t>
            </a:r>
          </a:p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Създаден – 1943г.</a:t>
            </a: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Разположен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е по склоновете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на </a:t>
            </a:r>
            <a:r>
              <a:rPr lang="ru-RU" sz="2000" dirty="0">
                <a:solidFill>
                  <a:schemeClr val="bg1"/>
                </a:solidFill>
              </a:rPr>
              <a:t>връх </a:t>
            </a:r>
            <a:r>
              <a:rPr lang="ru-RU" sz="2000" dirty="0" smtClean="0">
                <a:solidFill>
                  <a:schemeClr val="bg1"/>
                </a:solidFill>
              </a:rPr>
              <a:t>Острица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в планината Голо бърдо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о</a:t>
            </a:r>
            <a:r>
              <a:rPr lang="ru-RU" sz="2000" dirty="0" err="1" smtClean="0">
                <a:solidFill>
                  <a:schemeClr val="bg1"/>
                </a:solidFill>
              </a:rPr>
              <a:t>бласт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Перник.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8171" y="609617"/>
            <a:ext cx="5533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Резерват Острица</a:t>
            </a:r>
            <a:endParaRPr lang="en-US" sz="5400" dirty="0"/>
          </a:p>
        </p:txBody>
      </p:sp>
    </p:spTree>
    <p:extLst>
      <p:ext uri="{BB962C8B-B14F-4D97-AF65-F5344CB8AC3E}">
        <p14:creationId xmlns="" xmlns:p14="http://schemas.microsoft.com/office/powerpoint/2010/main" val="17577689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13"/>
          <p:cNvSpPr txBox="1"/>
          <p:nvPr/>
        </p:nvSpPr>
        <p:spPr>
          <a:xfrm>
            <a:off x="5029200" y="2645926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000" dirty="0">
              <a:solidFill>
                <a:schemeClr val="bg1"/>
              </a:solidFill>
            </a:endParaRPr>
          </a:p>
          <a:p>
            <a:endParaRPr lang="bg-BG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8171" y="609617"/>
            <a:ext cx="5533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Резерват Острица</a:t>
            </a:r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23659" y="36586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 smtClean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2889247"/>
            <a:ext cx="421698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Връх Острица е </a:t>
            </a:r>
            <a:r>
              <a:rPr lang="ru-RU" sz="2000" dirty="0" smtClean="0">
                <a:solidFill>
                  <a:schemeClr val="bg1"/>
                </a:solidFill>
              </a:rPr>
              <a:t>изграден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предимно от варовикови скали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На територията на резервата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могат </a:t>
            </a:r>
            <a:r>
              <a:rPr lang="ru-RU" sz="2000" dirty="0">
                <a:solidFill>
                  <a:schemeClr val="bg1"/>
                </a:solidFill>
              </a:rPr>
              <a:t>да се видят </a:t>
            </a:r>
            <a:r>
              <a:rPr lang="ru-RU" sz="2000" dirty="0" smtClean="0">
                <a:solidFill>
                  <a:schemeClr val="bg1"/>
                </a:solidFill>
              </a:rPr>
              <a:t>различни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скални образувания. </a:t>
            </a:r>
            <a:r>
              <a:rPr lang="ru-RU" sz="2000" dirty="0" smtClean="0">
                <a:solidFill>
                  <a:schemeClr val="bg1"/>
                </a:solidFill>
              </a:rPr>
              <a:t>Южните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склонове на </a:t>
            </a:r>
            <a:r>
              <a:rPr lang="ru-RU" sz="2000" dirty="0" smtClean="0">
                <a:solidFill>
                  <a:schemeClr val="bg1"/>
                </a:solidFill>
              </a:rPr>
              <a:t>резервата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са почти изцяло покрити със скали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но в останалите части на </a:t>
            </a:r>
            <a:r>
              <a:rPr lang="ru-RU" sz="2000" dirty="0" smtClean="0">
                <a:solidFill>
                  <a:schemeClr val="bg1"/>
                </a:solidFill>
              </a:rPr>
              <a:t>Острица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има добре </a:t>
            </a:r>
            <a:r>
              <a:rPr lang="ru-RU" sz="2000" dirty="0">
                <a:solidFill>
                  <a:schemeClr val="bg1"/>
                </a:solidFill>
              </a:rPr>
              <a:t>развита е </a:t>
            </a:r>
            <a:r>
              <a:rPr lang="ru-RU" sz="2000" dirty="0" smtClean="0">
                <a:solidFill>
                  <a:schemeClr val="bg1"/>
                </a:solidFill>
              </a:rPr>
              <a:t>флора и фауна.</a:t>
            </a:r>
            <a:endParaRPr lang="bg-BG" sz="2000" dirty="0" smtClean="0">
              <a:solidFill>
                <a:schemeClr val="bg1"/>
              </a:solidFill>
            </a:endParaRPr>
          </a:p>
        </p:txBody>
      </p:sp>
      <p:pic>
        <p:nvPicPr>
          <p:cNvPr id="16" name="Картина 15" descr="DSCN11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971800"/>
            <a:ext cx="4170656" cy="3124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88180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2081139" y="457200"/>
            <a:ext cx="5533439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Резерват Острица</a:t>
            </a:r>
            <a:endParaRPr lang="en-US" sz="5400" dirty="0" smtClean="0"/>
          </a:p>
          <a:p>
            <a:pPr algn="ctr"/>
            <a:endParaRPr lang="bg-BG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4876800" y="2438400"/>
            <a:ext cx="3886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 smtClean="0">
                <a:solidFill>
                  <a:schemeClr val="bg1"/>
                </a:solidFill>
              </a:rPr>
              <a:t>Резерват Острица е, разположен по склоновете на връх Острица в планината Голо бърдо. Това е една от най-старите защитени територии на територията на България. Резерватът е обявен за такъв през 1943 г. с цел опазването на уникалния релеф, както и на редките тревни и храстови растителни видове. Резерватът Острица е типично ботанически резерват.</a:t>
            </a:r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048000"/>
            <a:ext cx="4160512" cy="231140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perspectiveRight"/>
            <a:lightRig rig="threePt" dir="t"/>
          </a:scene3d>
          <a:sp3d contourW="38100">
            <a:bevelT/>
            <a:bevelB/>
            <a:contourClr>
              <a:schemeClr val="accent6">
                <a:lumMod val="75000"/>
              </a:schemeClr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14811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343400" y="23622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2000" dirty="0" smtClean="0">
                <a:solidFill>
                  <a:schemeClr val="bg1"/>
                </a:solidFill>
              </a:rPr>
              <a:t>В него се опазват изключително голям брой редки растителни видове. Въпреки че територията на резервата е сравнително малка, в него са установени около 300 вида висши растения, от които над 250 вида са тревисти видове.От особено значение са тревните видове, които са най-голямото му богатство. Тук са представени тревни видове, характерни за три континента — Европа, Азия и Африка. </a:t>
            </a:r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716" y="2819400"/>
            <a:ext cx="3866284" cy="2895600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7" name="Правоъгълник 6"/>
          <p:cNvSpPr/>
          <p:nvPr/>
        </p:nvSpPr>
        <p:spPr>
          <a:xfrm>
            <a:off x="2133600" y="685800"/>
            <a:ext cx="55334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Резерват Острица</a:t>
            </a:r>
            <a:endParaRPr lang="en-US" sz="5400" dirty="0"/>
          </a:p>
        </p:txBody>
      </p:sp>
    </p:spTree>
    <p:extLst>
      <p:ext uri="{BB962C8B-B14F-4D97-AF65-F5344CB8AC3E}">
        <p14:creationId xmlns="" xmlns:p14="http://schemas.microsoft.com/office/powerpoint/2010/main" val="815161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/>
        </p:nvSpPr>
        <p:spPr>
          <a:xfrm>
            <a:off x="5791200" y="2590800"/>
            <a:ext cx="3048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Срещат се българските ендемични видове </a:t>
            </a:r>
            <a:r>
              <a:rPr lang="bg-BG" dirty="0" err="1" smtClean="0">
                <a:solidFill>
                  <a:schemeClr val="bg1"/>
                </a:solidFill>
              </a:rPr>
              <a:t>урумово</a:t>
            </a:r>
            <a:r>
              <a:rPr lang="bg-BG" dirty="0" smtClean="0">
                <a:solidFill>
                  <a:schemeClr val="bg1"/>
                </a:solidFill>
              </a:rPr>
              <a:t> лале, </a:t>
            </a:r>
            <a:r>
              <a:rPr lang="bg-BG" dirty="0" err="1" smtClean="0">
                <a:solidFill>
                  <a:schemeClr val="bg1"/>
                </a:solidFill>
              </a:rPr>
              <a:t>урумов</a:t>
            </a:r>
            <a:r>
              <a:rPr lang="bg-BG" dirty="0" smtClean="0">
                <a:solidFill>
                  <a:schemeClr val="bg1"/>
                </a:solidFill>
              </a:rPr>
              <a:t> лопен, планинско </a:t>
            </a:r>
            <a:r>
              <a:rPr lang="bg-BG" dirty="0" err="1" smtClean="0">
                <a:solidFill>
                  <a:schemeClr val="bg1"/>
                </a:solidFill>
              </a:rPr>
              <a:t>поддъбиче</a:t>
            </a:r>
            <a:r>
              <a:rPr lang="bg-BG" dirty="0" smtClean="0">
                <a:solidFill>
                  <a:schemeClr val="bg1"/>
                </a:solidFill>
              </a:rPr>
              <a:t> и други. От балканските ендемични видове голям интерес представляват видовете </a:t>
            </a:r>
            <a:r>
              <a:rPr lang="bg-BG" dirty="0" err="1" smtClean="0">
                <a:solidFill>
                  <a:schemeClr val="bg1"/>
                </a:solidFill>
              </a:rPr>
              <a:t>райхенбахова</a:t>
            </a:r>
            <a:r>
              <a:rPr lang="bg-BG" dirty="0" smtClean="0">
                <a:solidFill>
                  <a:schemeClr val="bg1"/>
                </a:solidFill>
              </a:rPr>
              <a:t> перуника, главеста </a:t>
            </a:r>
            <a:r>
              <a:rPr lang="bg-BG" dirty="0" err="1" smtClean="0">
                <a:solidFill>
                  <a:schemeClr val="bg1"/>
                </a:solidFill>
              </a:rPr>
              <a:t>жълтуга</a:t>
            </a:r>
            <a:r>
              <a:rPr lang="bg-BG" dirty="0" smtClean="0">
                <a:solidFill>
                  <a:schemeClr val="bg1"/>
                </a:solidFill>
              </a:rPr>
              <a:t>, </a:t>
            </a:r>
            <a:r>
              <a:rPr lang="bg-BG" dirty="0" err="1" smtClean="0">
                <a:solidFill>
                  <a:schemeClr val="bg1"/>
                </a:solidFill>
              </a:rPr>
              <a:t>длановиден</a:t>
            </a:r>
            <a:r>
              <a:rPr lang="bg-BG" dirty="0" smtClean="0">
                <a:solidFill>
                  <a:schemeClr val="bg1"/>
                </a:solidFill>
              </a:rPr>
              <a:t> златна </a:t>
            </a:r>
            <a:r>
              <a:rPr lang="bg-BG" dirty="0" err="1" smtClean="0">
                <a:solidFill>
                  <a:schemeClr val="bg1"/>
                </a:solidFill>
              </a:rPr>
              <a:t>раменка</a:t>
            </a:r>
            <a:r>
              <a:rPr lang="bg-BG" dirty="0" smtClean="0">
                <a:solidFill>
                  <a:schemeClr val="bg1"/>
                </a:solidFill>
              </a:rPr>
              <a:t> и други.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8" name="Картина 7" descr="Slide9.JPG"/>
          <p:cNvPicPr>
            <a:picLocks noChangeAspect="1"/>
          </p:cNvPicPr>
          <p:nvPr/>
        </p:nvPicPr>
        <p:blipFill>
          <a:blip r:embed="rId3" cstate="print"/>
          <a:srcRect l="20732" r="21951" b="20325"/>
          <a:stretch>
            <a:fillRect/>
          </a:stretch>
        </p:blipFill>
        <p:spPr>
          <a:xfrm>
            <a:off x="228600" y="2514600"/>
            <a:ext cx="3142861" cy="32004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31750"/>
          </a:effectLst>
          <a:scene3d>
            <a:camera prst="perspectiveRight"/>
            <a:lightRig rig="threePt" dir="t"/>
          </a:scene3d>
        </p:spPr>
      </p:pic>
      <p:pic>
        <p:nvPicPr>
          <p:cNvPr id="9" name="Картина 8" descr="Slide9.JPG"/>
          <p:cNvPicPr>
            <a:picLocks noChangeAspect="1"/>
          </p:cNvPicPr>
          <p:nvPr/>
        </p:nvPicPr>
        <p:blipFill>
          <a:blip r:embed="rId4" cstate="print"/>
          <a:srcRect b="11121"/>
          <a:stretch>
            <a:fillRect/>
          </a:stretch>
        </p:blipFill>
        <p:spPr>
          <a:xfrm>
            <a:off x="609600" y="2971800"/>
            <a:ext cx="3997172" cy="2664473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31750"/>
          </a:effectLst>
          <a:scene3d>
            <a:camera prst="perspectiveRight"/>
            <a:lightRig rig="threePt" dir="t"/>
          </a:scene3d>
        </p:spPr>
      </p:pic>
      <p:pic>
        <p:nvPicPr>
          <p:cNvPr id="15" name="Картина 14" descr="Slide14.JPG"/>
          <p:cNvPicPr>
            <a:picLocks noChangeAspect="1"/>
          </p:cNvPicPr>
          <p:nvPr/>
        </p:nvPicPr>
        <p:blipFill>
          <a:blip r:embed="rId5" cstate="print"/>
          <a:srcRect b="12667"/>
          <a:stretch>
            <a:fillRect/>
          </a:stretch>
        </p:blipFill>
        <p:spPr>
          <a:xfrm>
            <a:off x="990600" y="3124200"/>
            <a:ext cx="3810000" cy="24955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4" name="Картина 13" descr="Slide11.JPG"/>
          <p:cNvPicPr>
            <a:picLocks noChangeAspect="1"/>
          </p:cNvPicPr>
          <p:nvPr/>
        </p:nvPicPr>
        <p:blipFill>
          <a:blip r:embed="rId6" cstate="print"/>
          <a:srcRect b="20000"/>
          <a:stretch>
            <a:fillRect/>
          </a:stretch>
        </p:blipFill>
        <p:spPr>
          <a:xfrm>
            <a:off x="1371600" y="3505200"/>
            <a:ext cx="3810000" cy="22860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6" name="Картина 15" descr="Slide16.JPG"/>
          <p:cNvPicPr>
            <a:picLocks noChangeAspect="1"/>
          </p:cNvPicPr>
          <p:nvPr/>
        </p:nvPicPr>
        <p:blipFill>
          <a:blip r:embed="rId7" cstate="print"/>
          <a:srcRect b="20000"/>
          <a:stretch>
            <a:fillRect/>
          </a:stretch>
        </p:blipFill>
        <p:spPr>
          <a:xfrm>
            <a:off x="1752600" y="3733800"/>
            <a:ext cx="3810000" cy="22860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12" name="Правоъгълник 11"/>
          <p:cNvSpPr/>
          <p:nvPr/>
        </p:nvSpPr>
        <p:spPr>
          <a:xfrm>
            <a:off x="2209800" y="990600"/>
            <a:ext cx="48283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РАСТИТЕЛЕН СВЯТ </a:t>
            </a:r>
            <a:endParaRPr lang="bg-BG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2649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 descr="Slide9.JPG"/>
          <p:cNvPicPr>
            <a:picLocks noChangeAspect="1"/>
          </p:cNvPicPr>
          <p:nvPr/>
        </p:nvPicPr>
        <p:blipFill>
          <a:blip r:embed="rId3" cstate="print"/>
          <a:srcRect l="20732" r="21951" b="20325"/>
          <a:stretch>
            <a:fillRect/>
          </a:stretch>
        </p:blipFill>
        <p:spPr>
          <a:xfrm>
            <a:off x="228600" y="3048000"/>
            <a:ext cx="2319730" cy="23622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31750"/>
          </a:effectLst>
          <a:scene3d>
            <a:camera prst="perspectiveRight"/>
            <a:lightRig rig="threePt" dir="t"/>
          </a:scene3d>
        </p:spPr>
      </p:pic>
      <p:pic>
        <p:nvPicPr>
          <p:cNvPr id="15" name="Картина 14" descr="Slide14.JPG"/>
          <p:cNvPicPr>
            <a:picLocks noChangeAspect="1"/>
          </p:cNvPicPr>
          <p:nvPr/>
        </p:nvPicPr>
        <p:blipFill>
          <a:blip r:embed="rId4" cstate="print"/>
          <a:srcRect b="12667"/>
          <a:stretch>
            <a:fillRect/>
          </a:stretch>
        </p:blipFill>
        <p:spPr>
          <a:xfrm>
            <a:off x="2819400" y="3048000"/>
            <a:ext cx="2908397" cy="19050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6" name="Картина 15" descr="Slide16.JPG"/>
          <p:cNvPicPr>
            <a:picLocks noChangeAspect="1"/>
          </p:cNvPicPr>
          <p:nvPr/>
        </p:nvPicPr>
        <p:blipFill>
          <a:blip r:embed="rId5" cstate="print"/>
          <a:srcRect b="20000"/>
          <a:stretch>
            <a:fillRect/>
          </a:stretch>
        </p:blipFill>
        <p:spPr>
          <a:xfrm>
            <a:off x="5943600" y="3124200"/>
            <a:ext cx="2971800" cy="178308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12" name="Правоъгълник 11"/>
          <p:cNvSpPr/>
          <p:nvPr/>
        </p:nvSpPr>
        <p:spPr>
          <a:xfrm>
            <a:off x="2133600" y="609600"/>
            <a:ext cx="48283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РАСТИТЕЛЕН СВЯТ </a:t>
            </a:r>
            <a:endParaRPr lang="bg-BG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04800" y="5562600"/>
            <a:ext cx="2349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</a:rPr>
              <a:t>урумово</a:t>
            </a:r>
            <a:r>
              <a:rPr lang="bg-BG" sz="2800" b="1" dirty="0" smtClean="0">
                <a:solidFill>
                  <a:schemeClr val="bg1"/>
                </a:solidFill>
              </a:rPr>
              <a:t> лале</a:t>
            </a:r>
            <a:endParaRPr lang="bg-BG" sz="2800" b="1" dirty="0">
              <a:solidFill>
                <a:schemeClr val="bg1"/>
              </a:solidFill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200400" y="5181600"/>
            <a:ext cx="23658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err="1" smtClean="0">
                <a:solidFill>
                  <a:schemeClr val="bg1"/>
                </a:solidFill>
              </a:rPr>
              <a:t>Райхенбахова</a:t>
            </a:r>
            <a:endParaRPr lang="bg-BG" sz="2800" b="1" dirty="0" smtClean="0">
              <a:solidFill>
                <a:schemeClr val="bg1"/>
              </a:solidFill>
            </a:endParaRPr>
          </a:p>
          <a:p>
            <a:r>
              <a:rPr lang="bg-BG" sz="2800" b="1" dirty="0" smtClean="0">
                <a:solidFill>
                  <a:schemeClr val="bg1"/>
                </a:solidFill>
              </a:rPr>
              <a:t>перуника</a:t>
            </a:r>
            <a:endParaRPr lang="bg-BG" sz="2800" b="1" dirty="0">
              <a:solidFill>
                <a:schemeClr val="bg1"/>
              </a:solidFill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6019800" y="5638800"/>
            <a:ext cx="2846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chemeClr val="bg1"/>
                </a:solidFill>
              </a:rPr>
              <a:t>Главеста </a:t>
            </a:r>
            <a:r>
              <a:rPr lang="bg-BG" sz="2800" b="1" dirty="0" err="1" smtClean="0">
                <a:solidFill>
                  <a:schemeClr val="bg1"/>
                </a:solidFill>
              </a:rPr>
              <a:t>жълтуга</a:t>
            </a:r>
            <a:endParaRPr lang="bg-BG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2649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 descr="Slide9.JPG"/>
          <p:cNvPicPr>
            <a:picLocks noChangeAspect="1"/>
          </p:cNvPicPr>
          <p:nvPr/>
        </p:nvPicPr>
        <p:blipFill>
          <a:blip r:embed="rId3" cstate="print"/>
          <a:srcRect b="9591"/>
          <a:stretch>
            <a:fillRect/>
          </a:stretch>
        </p:blipFill>
        <p:spPr>
          <a:xfrm>
            <a:off x="304800" y="2514600"/>
            <a:ext cx="3886200" cy="2635108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31750"/>
          </a:effectLst>
          <a:scene3d>
            <a:camera prst="perspectiveRight"/>
            <a:lightRig rig="threePt" dir="t"/>
          </a:scene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257800" y="2590800"/>
            <a:ext cx="37338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Поради малката територия на резервата, както и поради силно разчленения релеф, броят на видовете животни не е голям. Въпреки това е установен значителен брой редки животни, както и видове, които представляват интерес за науката. Установени са степен гущер, карпатски скорпион, мравка и др.</a:t>
            </a:r>
            <a:endParaRPr kumimoji="0" lang="bg-BG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Картина 10" descr="Slide31.JPG"/>
          <p:cNvPicPr>
            <a:picLocks noChangeAspect="1"/>
          </p:cNvPicPr>
          <p:nvPr/>
        </p:nvPicPr>
        <p:blipFill>
          <a:blip r:embed="rId4" cstate="print"/>
          <a:srcRect b="7333"/>
          <a:stretch>
            <a:fillRect/>
          </a:stretch>
        </p:blipFill>
        <p:spPr>
          <a:xfrm>
            <a:off x="685800" y="2895600"/>
            <a:ext cx="3810000" cy="26479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2" name="Картина 11" descr="Slide30.JPG"/>
          <p:cNvPicPr>
            <a:picLocks noChangeAspect="1"/>
          </p:cNvPicPr>
          <p:nvPr/>
        </p:nvPicPr>
        <p:blipFill>
          <a:blip r:embed="rId5" cstate="print"/>
          <a:srcRect b="7333"/>
          <a:stretch>
            <a:fillRect/>
          </a:stretch>
        </p:blipFill>
        <p:spPr>
          <a:xfrm>
            <a:off x="1143000" y="3276600"/>
            <a:ext cx="3810000" cy="26479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10" name="Правоъгълник 9"/>
          <p:cNvSpPr/>
          <p:nvPr/>
        </p:nvSpPr>
        <p:spPr>
          <a:xfrm>
            <a:off x="1905000" y="609600"/>
            <a:ext cx="5864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ЖИВОТИНСКИ СВЯТ </a:t>
            </a:r>
            <a:endParaRPr lang="bg-BG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95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 descr="Slide9.JPG"/>
          <p:cNvPicPr>
            <a:picLocks noChangeAspect="1"/>
          </p:cNvPicPr>
          <p:nvPr/>
        </p:nvPicPr>
        <p:blipFill>
          <a:blip r:embed="rId3" cstate="print"/>
          <a:srcRect b="9591"/>
          <a:stretch>
            <a:fillRect/>
          </a:stretch>
        </p:blipFill>
        <p:spPr>
          <a:xfrm>
            <a:off x="152400" y="3429000"/>
            <a:ext cx="2819400" cy="191174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  <a:softEdge rad="31750"/>
          </a:effectLst>
          <a:scene3d>
            <a:camera prst="perspectiveRight"/>
            <a:lightRig rig="threePt" dir="t"/>
          </a:scene3d>
        </p:spPr>
      </p:pic>
      <p:pic>
        <p:nvPicPr>
          <p:cNvPr id="11" name="Картина 10" descr="Slide31.JPG"/>
          <p:cNvPicPr>
            <a:picLocks noChangeAspect="1"/>
          </p:cNvPicPr>
          <p:nvPr/>
        </p:nvPicPr>
        <p:blipFill>
          <a:blip r:embed="rId4" cstate="print"/>
          <a:srcRect b="7333"/>
          <a:stretch>
            <a:fillRect/>
          </a:stretch>
        </p:blipFill>
        <p:spPr>
          <a:xfrm>
            <a:off x="3048000" y="3048000"/>
            <a:ext cx="2932877" cy="20383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2" name="Картина 11" descr="Slide30.JPG"/>
          <p:cNvPicPr>
            <a:picLocks noChangeAspect="1"/>
          </p:cNvPicPr>
          <p:nvPr/>
        </p:nvPicPr>
        <p:blipFill>
          <a:blip r:embed="rId5" cstate="print"/>
          <a:srcRect b="7333"/>
          <a:stretch>
            <a:fillRect/>
          </a:stretch>
        </p:blipFill>
        <p:spPr>
          <a:xfrm>
            <a:off x="6074072" y="2286000"/>
            <a:ext cx="3069928" cy="21336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  <p:sp>
        <p:nvSpPr>
          <p:cNvPr id="10" name="Правоъгълник 9"/>
          <p:cNvSpPr/>
          <p:nvPr/>
        </p:nvSpPr>
        <p:spPr>
          <a:xfrm>
            <a:off x="1905000" y="609600"/>
            <a:ext cx="5864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ЖИВОТИНСКИ СВЯТ </a:t>
            </a:r>
            <a:endParaRPr lang="bg-BG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04800" y="5791200"/>
            <a:ext cx="2255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chemeClr val="bg1"/>
                </a:solidFill>
              </a:rPr>
              <a:t>с</a:t>
            </a:r>
            <a:r>
              <a:rPr lang="bg-BG" sz="2800" b="1" dirty="0" smtClean="0">
                <a:solidFill>
                  <a:schemeClr val="bg1"/>
                </a:solidFill>
              </a:rPr>
              <a:t>тепен гущер</a:t>
            </a:r>
            <a:endParaRPr lang="bg-BG" sz="2800" b="1" dirty="0">
              <a:solidFill>
                <a:schemeClr val="bg1"/>
              </a:solidFill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3657600" y="5486400"/>
            <a:ext cx="17634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chemeClr val="bg1"/>
                </a:solidFill>
              </a:rPr>
              <a:t>к</a:t>
            </a:r>
            <a:r>
              <a:rPr lang="bg-BG" sz="2800" b="1" dirty="0" smtClean="0">
                <a:solidFill>
                  <a:schemeClr val="bg1"/>
                </a:solidFill>
              </a:rPr>
              <a:t>арпатски</a:t>
            </a:r>
          </a:p>
          <a:p>
            <a:r>
              <a:rPr lang="bg-BG" sz="2800" b="1" dirty="0" smtClean="0">
                <a:solidFill>
                  <a:schemeClr val="bg1"/>
                </a:solidFill>
              </a:rPr>
              <a:t>скорпион</a:t>
            </a:r>
            <a:endParaRPr lang="bg-BG" sz="2800" b="1" dirty="0">
              <a:solidFill>
                <a:schemeClr val="bg1"/>
              </a:solidFill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6934200" y="5486400"/>
            <a:ext cx="14654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chemeClr val="bg1"/>
                </a:solidFill>
              </a:rPr>
              <a:t>ч</a:t>
            </a:r>
            <a:r>
              <a:rPr lang="bg-BG" sz="2800" b="1" dirty="0" smtClean="0">
                <a:solidFill>
                  <a:schemeClr val="bg1"/>
                </a:solidFill>
              </a:rPr>
              <a:t>ервена</a:t>
            </a:r>
          </a:p>
          <a:p>
            <a:r>
              <a:rPr lang="bg-BG" sz="2800" b="1" dirty="0" smtClean="0">
                <a:solidFill>
                  <a:schemeClr val="bg1"/>
                </a:solidFill>
              </a:rPr>
              <a:t>мравка</a:t>
            </a:r>
            <a:endParaRPr lang="bg-BG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95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ово поле 12"/>
          <p:cNvSpPr txBox="1"/>
          <p:nvPr/>
        </p:nvSpPr>
        <p:spPr>
          <a:xfrm>
            <a:off x="1752600" y="3276600"/>
            <a:ext cx="57546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4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Ние вярваме, че </a:t>
            </a:r>
          </a:p>
          <a:p>
            <a:pPr algn="ctr"/>
            <a:r>
              <a:rPr lang="bg-BG" sz="4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Заедно можем повече!</a:t>
            </a:r>
            <a:endParaRPr lang="bg-BG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981200" y="381000"/>
            <a:ext cx="539936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 опазим нашето</a:t>
            </a:r>
          </a:p>
          <a:p>
            <a:pPr algn="ctr"/>
            <a:r>
              <a:rPr lang="bg-BG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bg-BG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риродно богатство!</a:t>
            </a:r>
            <a:endParaRPr lang="bg-BG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95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3289</TotalTime>
  <Words>752</Words>
  <Application>Microsoft Office PowerPoint</Application>
  <PresentationFormat>Презентация на цял екран (4:3)</PresentationFormat>
  <Paragraphs>110</Paragraphs>
  <Slides>20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1" baseType="lpstr">
      <vt:lpstr>Office тема</vt:lpstr>
      <vt:lpstr>,,Застрашени видове в моя роден край”</vt:lpstr>
      <vt:lpstr>Слайд 2</vt:lpstr>
      <vt:lpstr>Слайд 3</vt:lpstr>
      <vt:lpstr>Слайд 4</vt:lpstr>
      <vt:lpstr>Слайд 5</vt:lpstr>
      <vt:lpstr> ЖИВОТИНСКИ СВЯТ  </vt:lpstr>
      <vt:lpstr> ЖИВОТИНСКИ СВЯТ 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CHANGE_ME1</dc:creator>
  <cp:lastModifiedBy>Petosou3</cp:lastModifiedBy>
  <cp:revision>178</cp:revision>
  <dcterms:created xsi:type="dcterms:W3CDTF">2011-02-10T19:42:09Z</dcterms:created>
  <dcterms:modified xsi:type="dcterms:W3CDTF">2015-11-12T07:25:59Z</dcterms:modified>
</cp:coreProperties>
</file>