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1" r:id="rId3"/>
    <p:sldId id="262" r:id="rId4"/>
    <p:sldId id="285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4" r:id="rId19"/>
    <p:sldId id="276" r:id="rId20"/>
    <p:sldId id="282" r:id="rId21"/>
    <p:sldId id="277" r:id="rId22"/>
    <p:sldId id="278" r:id="rId23"/>
    <p:sldId id="280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4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lk-vidin@dir.b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31.png"/><Relationship Id="rId2" Type="http://schemas.openxmlformats.org/officeDocument/2006/relationships/hyperlink" Target="http://www.vidin-online.com/images/zashtiteni-zoni/manastirskoto/manastirskoto_0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085" y="1200824"/>
            <a:ext cx="8534400" cy="1129552"/>
          </a:xfrm>
        </p:spPr>
        <p:txBody>
          <a:bodyPr>
            <a:noAutofit/>
          </a:bodyPr>
          <a:lstStyle/>
          <a:p>
            <a:pPr marL="0" indent="0" algn="ctr"/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Застрашените видове в</a:t>
            </a:r>
            <a:b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моя роден край</a:t>
            </a:r>
            <a:b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264" y="5013064"/>
            <a:ext cx="8261181" cy="15208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g-BG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Презентацията подготви:</a:t>
            </a:r>
          </a:p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Светлина Йосифова Цветанова – 6-в клас, 12 години,</a:t>
            </a:r>
          </a:p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СОУ „Любен Каравелов“ – град Видин,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„Любен Каравелов“, №29</a:t>
            </a:r>
          </a:p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Тел: 0882 407 431; Е-мейл: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lk-vidin@dir.bg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Ръководител: Николина Монова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72" y="2536117"/>
            <a:ext cx="5701552" cy="214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377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p14:dur="10" advTm="5000">
        <p15:prstTrans prst="peelOff"/>
      </p:transition>
    </mc:Choice>
    <mc:Fallback>
      <p:transition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14" y="238061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 в област Видин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185" y="1502498"/>
            <a:ext cx="8433302" cy="19363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Област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Видин се отличава със сравнително богато биоразнообразие. Богатството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флората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фауната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областта се дължи главно на голямото разнообразие от условия и местообитания. </a:t>
            </a: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9045" y="3196245"/>
            <a:ext cx="32129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Флора</a:t>
            </a:r>
            <a:r>
              <a:rPr lang="bg-BG" dirty="0"/>
              <a:t> се нарича комплексът от всички растителни видове, които се срещат в даден </a:t>
            </a:r>
            <a:r>
              <a:rPr lang="bg-BG" dirty="0" smtClean="0"/>
              <a:t>район.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6582558" y="3094272"/>
            <a:ext cx="35500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/>
              <a:t>Фауна</a:t>
            </a:r>
            <a:r>
              <a:rPr lang="bg-BG" dirty="0"/>
              <a:t> се нарича комплексът от всички животни, обитаващи дадена </a:t>
            </a:r>
            <a:r>
              <a:rPr lang="bg-BG" dirty="0" smtClean="0"/>
              <a:t>територия</a:t>
            </a:r>
            <a:r>
              <a:rPr lang="bg-BG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58" y="4863680"/>
            <a:ext cx="2172074" cy="1629055"/>
          </a:xfrm>
          <a:prstGeom prst="rect">
            <a:avLst/>
          </a:prstGeom>
        </p:spPr>
      </p:pic>
      <p:pic>
        <p:nvPicPr>
          <p:cNvPr id="7" name="Картина 5" descr="ku6ta rasteni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894" y="4712708"/>
            <a:ext cx="1916342" cy="1930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6" descr="zelenaya+planetay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6700" y="2858370"/>
            <a:ext cx="2262272" cy="194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5882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39850"/>
            <a:ext cx="8293454" cy="622529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Биоразнообразието...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86" y="1516827"/>
            <a:ext cx="10972799" cy="24312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Многообразието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релефа и климатичните условия на района са причина за формирането на изключително разнообразни растителни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съобщества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1/. Фауната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представена от 179 вида птици, 53 вида бозайници от които 14 вида прилепи, 11 вида земноводни и 15 вида влечуги.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2/. Птиците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най-добре представената група от гръбначните животни. Тук се срещат и видове, които са световно застрашени. Такива са Белошипата ветрушка 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Ливадният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дърдавец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3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/. 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иосферен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резерват “Чупрене” е създаден с цел да се запази едно от най-големите естествени местообитания на Обикновения смърч (Picea abies) в България. В резервата се намира и най-северното находище на Клек (Pinus mugo) в страната, а в буферната зона могат да се видят еталонни букови гори.</a:t>
            </a: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380" y="4207655"/>
            <a:ext cx="1582326" cy="2543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695" y="4491654"/>
            <a:ext cx="2633924" cy="19754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3" y="4315232"/>
            <a:ext cx="1626373" cy="24598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573" y="4526505"/>
            <a:ext cx="3013818" cy="20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11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5" y="87454"/>
            <a:ext cx="8368758" cy="730127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Потърсих, проучих и научих...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87" y="452517"/>
            <a:ext cx="1371600" cy="1905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8" y="4825117"/>
            <a:ext cx="1942876" cy="1883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" y="817581"/>
            <a:ext cx="4417806" cy="3313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247" y="1568854"/>
            <a:ext cx="3148407" cy="4197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19" y="3494842"/>
            <a:ext cx="4080735" cy="306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96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4" y="291851"/>
            <a:ext cx="8228908" cy="94528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местност "Острови Близнаците"</a:t>
            </a:r>
            <a:r>
              <a:rPr lang="bg-BG" b="1" dirty="0"/>
              <a:t/>
            </a:r>
            <a:br>
              <a:rPr lang="bg-BG" b="1" dirty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123" y="892885"/>
            <a:ext cx="9230062" cy="28938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Местността е обявена за защитена през 2007 година с цел опазване на местообитанията на застрашени, редки и уязвими видове. Попада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територията на Дунавските острови Голям и Малък близнак. Обхваща площ от 112 дка. Обявена е с цел опазване местообитанията на застрашени, редки и уязвими животински видове: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лопатарка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нощна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чапла,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малка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бяла чапла,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сива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чапла,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малък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голям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корморан, както и растителни видове: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блатно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кокиче,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лъскаволистна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млечка, </a:t>
            </a:r>
            <a:r>
              <a:rPr lang="bg-BG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кръглолистна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вълча ябълка. </a:t>
            </a:r>
            <a:b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39" y="3324785"/>
            <a:ext cx="2144356" cy="13321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2" y="3324785"/>
            <a:ext cx="1752600" cy="1314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971" y="3334324"/>
            <a:ext cx="1182719" cy="1775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704" y="3324785"/>
            <a:ext cx="1979408" cy="1319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673" y="4959276"/>
            <a:ext cx="2370425" cy="15903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275" y="4959276"/>
            <a:ext cx="2216588" cy="15903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549" y="2253222"/>
            <a:ext cx="2133600" cy="2143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665" y="357069"/>
            <a:ext cx="2466975" cy="1847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293" y="4444650"/>
            <a:ext cx="1749503" cy="233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82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9" y="169433"/>
            <a:ext cx="8110574" cy="891492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местност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“връшка чука"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881" y="622021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Обявена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с цел запазване на единственото в света находище на растителния вид Български ерантис (Eranthis bulgaricus), единствените в България находища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тъмнопурпурна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метличина,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томасиниев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минзухар, на защитените видове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понтийски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пелин,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ничичово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прозорче,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розов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божур,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червена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липа и др. 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Намира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на границата с Република Сърбия, в землището на 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Извор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махала, община Кула, върху планинско възвишение с обща площ 67,6 ха. 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4" y="5107959"/>
            <a:ext cx="2482327" cy="17500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637" y="-1"/>
            <a:ext cx="3175363" cy="27438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903" y="3461121"/>
            <a:ext cx="2323997" cy="1745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672" y="4774154"/>
            <a:ext cx="1772299" cy="2083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" y="4856140"/>
            <a:ext cx="1732687" cy="19637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231" y="3913750"/>
            <a:ext cx="2607482" cy="14650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924" y="3766409"/>
            <a:ext cx="1557122" cy="175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76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76697"/>
            <a:ext cx="8282697" cy="880733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местност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“швирлик"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360" y="836407"/>
            <a:ext cx="7244174" cy="602159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</a:t>
            </a:r>
            <a:r>
              <a:rPr lang="bg-BG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 от Натура 2000. Намира се в землищата на селата Каниц, Периловец, Раброво, Делейна, Градец, Долни Бошняк</a:t>
            </a:r>
            <a:r>
              <a:rPr lang="bg-BG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Защитени видове: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Земноводни и влечуги: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обикновена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блатна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костенурка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шипоопашата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костенурка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гребенест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тритон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Безгръбначни: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бисерна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мида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обикновен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сечко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бръмбар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рогач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буков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сечко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алпийска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розалия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ивичест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теодоксус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фауната се срещат още: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дървесница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зелена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крастава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горска дългокрака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жаба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обикновена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чесновица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кримски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гущер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пепелянка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смок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мишкар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гущер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смок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стрелец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гущер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късокрак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гущер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сива водна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едянка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Флора: </a:t>
            </a:r>
            <a:r>
              <a:rPr lang="bg-BG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ясъчна метличина, смрадлика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горска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млечка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снежно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кокиче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звъника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дъбоволистно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подъбиче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германски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ранилист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голяма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тлъстига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бодлив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залист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червен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божур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Основен дървесен състав: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бяла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върба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крехка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върба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тритичинкова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върба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полски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бряст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дъб, полски клен, черна елша, бяла и черна топола.</a:t>
            </a:r>
          </a:p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album43_250x1000DSC_69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508" y="3876062"/>
            <a:ext cx="2631272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700100" y="6197195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Шипоопашата костенурка</a:t>
            </a:r>
          </a:p>
        </p:txBody>
      </p:sp>
      <p:sp>
        <p:nvSpPr>
          <p:cNvPr id="6" name="Rectangle 5"/>
          <p:cNvSpPr/>
          <p:nvPr/>
        </p:nvSpPr>
        <p:spPr>
          <a:xfrm>
            <a:off x="9803677" y="3847203"/>
            <a:ext cx="2052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i="1" dirty="0" smtClean="0"/>
              <a:t>Застрашен вид!</a:t>
            </a:r>
            <a:endParaRPr lang="bg-BG" i="1" dirty="0"/>
          </a:p>
        </p:txBody>
      </p:sp>
      <p:pic>
        <p:nvPicPr>
          <p:cNvPr id="7" name="Picture 12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012" y="3903312"/>
            <a:ext cx="62706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vidr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681" y="474342"/>
            <a:ext cx="2728912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9732984" y="2748678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Видра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48504" y="601388"/>
            <a:ext cx="1495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i="1" dirty="0" smtClean="0"/>
              <a:t>Уязвим вид!</a:t>
            </a:r>
            <a:endParaRPr lang="bg-BG" i="1" dirty="0"/>
          </a:p>
        </p:txBody>
      </p:sp>
      <p:pic>
        <p:nvPicPr>
          <p:cNvPr id="11" name="Picture 13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687" y="474342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081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396" y="127100"/>
            <a:ext cx="8110573" cy="830331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местност “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шишенци"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396" y="957431"/>
            <a:ext cx="7433533" cy="44429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Защитена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 от Натура 2000. Простира се на 572,85 хектара. Средна надморска височина 211м. Максимална надморска височина 272м. Намира се в землищата на селата Бойница, Периловец, Цар-Петрово и гр. Кула. 20% от гората 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Панонско-Балкански дъб.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Защитени видове: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Бозайници: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добруджански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(среден)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хомяк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ългокрил прилеп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ългопръст нощник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 подковонос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пъстър пор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остроух нощник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Земноводни </a:t>
            </a: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влечуги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червенокоремна бумка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ълтокоремна бумка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бикновена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блатна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костенурка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ипоопашата костенурка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Безгръбначни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бисерна мида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бикновен сечко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ръмбар рогач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уков сечко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лпийска розалия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вичест теодоксус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растителните видове се </a:t>
            </a:r>
            <a:r>
              <a:rPr lang="bg-BG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среща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горска пищялка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44% от територията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широколистни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гори.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natura-2000-52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969" y="2285216"/>
            <a:ext cx="3119050" cy="23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afe_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343" y="212772"/>
            <a:ext cx="3519488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88" y="4359032"/>
            <a:ext cx="2325226" cy="15791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254" y="4929187"/>
            <a:ext cx="2445572" cy="1834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589" y="4894057"/>
            <a:ext cx="3622559" cy="183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457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669"/>
            <a:ext cx="8336485" cy="677732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 „Голя – с. кутово“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30" y="1036484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Защитена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от Натура 2000. Простира се на територия от 119.32 хектара на едноименния остров в землищата на селата Кутово и Сланотрън. Средна надморска височина 52м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Защитена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по директива за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птиците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елобуза рибарка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елоопашат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елочела рибарка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ъркел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яла лопатарка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емеродно рибарче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ъдроглав пеликан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бяла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чапла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алък корморан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алък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креслив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ощна чапла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 рибар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ечна рибарка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озов пеликан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ирийски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пъстър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кълвач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реден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пъстър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кълвач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ерен кълвач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ерен щъркел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ерна каня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ерна рибарка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30" y="4860888"/>
            <a:ext cx="2384380" cy="15399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02" y="4702811"/>
            <a:ext cx="2495083" cy="1884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754" y="4704827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416" y="4874299"/>
            <a:ext cx="2702859" cy="15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0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934522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зона „Кошановци“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95" y="1180651"/>
            <a:ext cx="8534400" cy="2606041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Намира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в землищата на селата Гъмзово, Делейна, Калина, Ракитница, Тияновци, Градец, Динковица, Плакудер и гр. Брегово.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Застрашени видове в зоната са: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ko6anowc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725" y="184461"/>
            <a:ext cx="2660725" cy="199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240px-Marbled_poleca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86692"/>
            <a:ext cx="3048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Exclamation-mark-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942" y="3786692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797727" y="5922988"/>
            <a:ext cx="173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Пъстър пор </a:t>
            </a:r>
          </a:p>
        </p:txBody>
      </p:sp>
      <p:sp>
        <p:nvSpPr>
          <p:cNvPr id="9" name="Rectangle 8"/>
          <p:cNvSpPr/>
          <p:nvPr/>
        </p:nvSpPr>
        <p:spPr>
          <a:xfrm>
            <a:off x="2486929" y="3848155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Уязвим </a:t>
            </a:r>
            <a:r>
              <a:rPr lang="bg-BG" dirty="0" smtClean="0"/>
              <a:t>вид!</a:t>
            </a:r>
            <a:endParaRPr lang="bg-BG" dirty="0"/>
          </a:p>
        </p:txBody>
      </p:sp>
      <p:pic>
        <p:nvPicPr>
          <p:cNvPr id="10" name="Picture 14" descr="Triturus_dobrogicus_dunai_tarajosgő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896" y="3718249"/>
            <a:ext cx="2730500" cy="226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180858" y="3663489"/>
            <a:ext cx="2388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Почти застрашен</a:t>
            </a:r>
          </a:p>
        </p:txBody>
      </p:sp>
      <p:pic>
        <p:nvPicPr>
          <p:cNvPr id="12" name="Picture 11" descr="Exclamation-mark-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08" y="3718249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610140" y="6077075"/>
            <a:ext cx="30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Добруджански тритон </a:t>
            </a:r>
          </a:p>
        </p:txBody>
      </p:sp>
    </p:spTree>
    <p:extLst>
      <p:ext uri="{BB962C8B-B14F-4D97-AF65-F5344CB8AC3E}">
        <p14:creationId xmlns:p14="http://schemas.microsoft.com/office/powerpoint/2010/main" val="32428633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913007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зона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„оризището“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49" y="913007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 от Натура 2000.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Намира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на 1-2 км. западно от гр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Видин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Водоемите в местността са съпътствани от големи по площ тръстикови и папурови полета. Непресъхващи водни канали с относително добре запазена растителна покривка.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Намира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землищата на селата Акациево,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Иново.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4" name="Picture 5" descr="orizi6te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49" y="546231"/>
            <a:ext cx="3122613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изтеглен файл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107" y="3709187"/>
            <a:ext cx="19335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Exclamation-mark-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013" y="439861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10237" y="4528274"/>
            <a:ext cx="162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Уязвим вид</a:t>
            </a:r>
          </a:p>
        </p:txBody>
      </p:sp>
      <p:sp>
        <p:nvSpPr>
          <p:cNvPr id="8" name="Rectangle 7"/>
          <p:cNvSpPr/>
          <p:nvPr/>
        </p:nvSpPr>
        <p:spPr>
          <a:xfrm>
            <a:off x="3360555" y="6080912"/>
            <a:ext cx="2752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Добружански хомяк</a:t>
            </a:r>
          </a:p>
        </p:txBody>
      </p:sp>
    </p:spTree>
    <p:extLst>
      <p:ext uri="{BB962C8B-B14F-4D97-AF65-F5344CB8AC3E}">
        <p14:creationId xmlns:p14="http://schemas.microsoft.com/office/powerpoint/2010/main" val="2204012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0"/>
            <a:ext cx="8089059" cy="708612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зона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„липака 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391" y="987015"/>
            <a:ext cx="8534400" cy="316543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Опазване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местообитания на застрашени, уязвими и редки растителни видове, като йорданова теменуга, момкова сълза, бодлив залист и др. 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milchina-luka-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496" y="354306"/>
            <a:ext cx="3121025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851" y="3589773"/>
            <a:ext cx="4429125" cy="2390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66" y="4023160"/>
            <a:ext cx="1524000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121" y="383266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62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054"/>
            <a:ext cx="8185878" cy="697854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„манастирското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845" y="857922"/>
            <a:ext cx="8534400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от Натура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Обхваща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 от 1748.11 хектара в землищата на селата Бела Рада, Войница, Дружба, Пешаково, Тополовец и Цар Петрово.</a:t>
            </a:r>
          </a:p>
          <a:p>
            <a:pPr marL="0" indent="0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Средна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надморска височина - 174м.</a:t>
            </a:r>
          </a:p>
          <a:p>
            <a:pPr marL="0" indent="0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Максимална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надморска височина 240м. Зоната включва един от най-големите горски комплекси в Северозападна България.</a:t>
            </a:r>
          </a:p>
          <a:p>
            <a:pPr marL="0" indent="0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Горският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се разделя от малка варовикова долина на малка река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фауната червеният божур (Paeonia peregrina) е в червената книга на България.</a:t>
            </a:r>
          </a:p>
        </p:txBody>
      </p:sp>
      <p:pic>
        <p:nvPicPr>
          <p:cNvPr id="4" name="Картина 4" descr="Защитена зона - Манастирското">
            <a:hlinkClick r:id="rId2" tooltip="&quot;Защитена зона - Манастирското&quot;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874" y="336873"/>
            <a:ext cx="2935287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0" y="4645311"/>
            <a:ext cx="2515495" cy="18866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84" y="4129615"/>
            <a:ext cx="3203089" cy="24023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37" y="4684082"/>
            <a:ext cx="2466975" cy="1847850"/>
          </a:xfrm>
          <a:prstGeom prst="rect">
            <a:avLst/>
          </a:prstGeom>
        </p:spPr>
      </p:pic>
      <p:pic>
        <p:nvPicPr>
          <p:cNvPr id="8" name="Picture 8" descr="Exclamation-mark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03" y="4055432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071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4667"/>
            <a:ext cx="8110574" cy="880734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Биосферен резерват „Чупрене“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6910687" cy="5435301"/>
          </a:xfrm>
        </p:spPr>
        <p:txBody>
          <a:bodyPr/>
          <a:lstStyle/>
          <a:p>
            <a:pPr marL="0" indent="0">
              <a:buNone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Чупрене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и един от най-големите биосферни резервати в България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Той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разположен по билото и североизточните склоново на Чипровската планина, Западна Стара планина. Разположен е в землището 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Чупрене, което е край Чупренска река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Биосферният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резерват „Чупрене” е под егидата на ЮНЕСКО. В него може да се влиза само през обособена буферна зона по екопътеки. 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5" descr="4uprene karta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503" y="1151180"/>
            <a:ext cx="4211637" cy="426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5056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61" y="-84667"/>
            <a:ext cx="8089059" cy="945280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Биосферен резерват „Чупрене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544" y="1234440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Резерватът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създаден през 1973 година, за да се запазят най-северните иглолистни гори на България. Горските насаждения заемат близо 90% от територията на резервата.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Най-големи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насажденията от смърч, който образува гори с възраст над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 имат важно значение за изучаване на смърчовите гори в България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Смърчовите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 са създали специфичен екоклимат (влажен и хладен) и имат важно значение за климата и водите в региона.</a:t>
            </a:r>
          </a:p>
          <a:p>
            <a:pPr marL="0" indent="0">
              <a:buNone/>
            </a:pPr>
            <a:endParaRPr lang="bg-BG" dirty="0"/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43" y="1089604"/>
            <a:ext cx="1962150" cy="2333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648" y="4075105"/>
            <a:ext cx="3471135" cy="2603351"/>
          </a:xfrm>
          <a:prstGeom prst="rect">
            <a:avLst/>
          </a:prstGeom>
        </p:spPr>
      </p:pic>
      <p:pic>
        <p:nvPicPr>
          <p:cNvPr id="6" name="Картина 4" descr="smurchovi gor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108" y="3995838"/>
            <a:ext cx="3316940" cy="266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754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024513" cy="826946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Биосферен резерват „Чупрене“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666" y="826946"/>
            <a:ext cx="8223120" cy="27123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Животинският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 в резервата е много разнообразен. 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"Чупрене" е единственият български резерват, където вълкът е постоянен обитател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Любопитно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изчезването 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риса,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вълкът има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изключително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за жизнеността и нормалното функциониране на природните екосистеми. В много европейски страни той напълно е изчезнал още през миналото столетие, а в други е застрашен от изчезване. 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Признато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е, че в 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са едни от най-важните местообитания на вълка в Европа. Присъствието на този хищник в природата е сигурен индикатор за доброто състояние на екосистемите.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 descr="vyl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77" y="3754177"/>
            <a:ext cx="367347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601129" y="584233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Вълк</a:t>
            </a:r>
          </a:p>
        </p:txBody>
      </p:sp>
      <p:pic>
        <p:nvPicPr>
          <p:cNvPr id="6" name="Картина 6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539" y="3754177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41131" y="4506136"/>
            <a:ext cx="1755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 smtClean="0"/>
              <a:t> Уязвим вид!</a:t>
            </a:r>
            <a:endParaRPr lang="bg-BG" dirty="0"/>
          </a:p>
        </p:txBody>
      </p:sp>
      <p:pic>
        <p:nvPicPr>
          <p:cNvPr id="8" name="Картина 7" descr="lubopitn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42" y="5627427"/>
            <a:ext cx="168592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Картина 7" descr="lubopitn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255" y="1447371"/>
            <a:ext cx="168592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50810" y="4272678"/>
            <a:ext cx="49141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Любопитно: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 вълците не са защитени със закон. През 60-те години стават обект на изтребване и от тогава популацията им драстично намалява.  Към 2012 година са преброени 2014 вълка на територията на цялата страна.</a:t>
            </a:r>
          </a:p>
        </p:txBody>
      </p:sp>
    </p:spTree>
    <p:extLst>
      <p:ext uri="{BB962C8B-B14F-4D97-AF65-F5344CB8AC3E}">
        <p14:creationId xmlns:p14="http://schemas.microsoft.com/office/powerpoint/2010/main" val="1307552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81483" cy="762400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Биосферен резерват „Чупрене“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70" y="125972"/>
            <a:ext cx="11299807" cy="27889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резерват «Чупрене» са регистрирани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68 вида птици. Сред тях са глухар, черен лешояд, бухал, скален орел, кълвач, дрозд, ястреб, керкенез, чучулига, пъдпъдък, орехче и други.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3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59" y="2637229"/>
            <a:ext cx="3278187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Картина 6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59" y="2637229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31206" y="2637229"/>
            <a:ext cx="1742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i="1" dirty="0" smtClean="0"/>
              <a:t> Уязвим вид!</a:t>
            </a:r>
            <a:endParaRPr lang="bg-BG" i="1" dirty="0"/>
          </a:p>
        </p:txBody>
      </p:sp>
      <p:sp>
        <p:nvSpPr>
          <p:cNvPr id="8" name="Rectangle 7"/>
          <p:cNvSpPr/>
          <p:nvPr/>
        </p:nvSpPr>
        <p:spPr>
          <a:xfrm>
            <a:off x="1405897" y="4699316"/>
            <a:ext cx="2793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Скалният орел е постоянен вид. В средата на миналия век е извънредно рядък и почти на изчезване. </a:t>
            </a:r>
          </a:p>
        </p:txBody>
      </p:sp>
      <p:pic>
        <p:nvPicPr>
          <p:cNvPr id="9" name="Picture 5" descr="изтеглен файл (4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63" y="2640099"/>
            <a:ext cx="2996875" cy="224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Картина 6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63" y="4236282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802350" y="4514650"/>
            <a:ext cx="2299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i="1" dirty="0" smtClean="0"/>
              <a:t> Застрашен вид!</a:t>
            </a:r>
            <a:endParaRPr lang="bg-BG" i="1" dirty="0"/>
          </a:p>
        </p:txBody>
      </p:sp>
      <p:sp>
        <p:nvSpPr>
          <p:cNvPr id="12" name="Rectangle 11"/>
          <p:cNvSpPr/>
          <p:nvPr/>
        </p:nvSpPr>
        <p:spPr>
          <a:xfrm>
            <a:off x="6096000" y="513986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Ливадният дърдавец е световно застрашен вид. Включен е в Приложение I на Директивата за птиците. Защитен е от Закона за биологичното разнообразие.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Обитава влажни места с тревни съобщества.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31559" y="2084666"/>
            <a:ext cx="1895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Скален орел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05813" y="2084666"/>
            <a:ext cx="2550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Ливаден дърдавец</a:t>
            </a:r>
          </a:p>
        </p:txBody>
      </p:sp>
    </p:spTree>
    <p:extLst>
      <p:ext uri="{BB962C8B-B14F-4D97-AF65-F5344CB8AC3E}">
        <p14:creationId xmlns:p14="http://schemas.microsoft.com/office/powerpoint/2010/main" val="977199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25727" cy="837703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Природна забележителност „белоградчишки скали“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17" y="1643323"/>
            <a:ext cx="5996287" cy="5080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Уникалният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природен феномен Белоградчишки скали е скален комплекс с дължина около 30 км и ширина 6-7 км.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скални форми (червени пясъчници), които природата е ваяла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векове са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 с многообразието на растителния и животински свят около тях (над 23 вида защитени растения и над 15 вида защитени животни), превръщат Белоградчишкият район в неповторим по красота и уникалност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Белоградчишката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рунянка е </a:t>
            </a:r>
            <a:r>
              <a:rPr lang="bg-BG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ендемичен вид,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критично застрашен. В България се среща единствено в природната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забележителност  „Белоградчишки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скали”. </a:t>
            </a: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  <a:p>
            <a:endParaRPr lang="bg-BG" dirty="0"/>
          </a:p>
        </p:txBody>
      </p:sp>
      <p:pic>
        <p:nvPicPr>
          <p:cNvPr id="4" name="Картина 2" descr="runqn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714" y="2275354"/>
            <a:ext cx="36718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Картина 7" descr="Exclamation-mark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376" y="150414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456743" y="1643324"/>
            <a:ext cx="2890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i="1" dirty="0"/>
              <a:t>Критично </a:t>
            </a:r>
            <a:r>
              <a:rPr lang="bg-BG" i="1" dirty="0" smtClean="0"/>
              <a:t>застрашен!</a:t>
            </a:r>
            <a:endParaRPr lang="bg-BG" i="1" dirty="0"/>
          </a:p>
        </p:txBody>
      </p:sp>
      <p:sp>
        <p:nvSpPr>
          <p:cNvPr id="7" name="Rectangle 6"/>
          <p:cNvSpPr/>
          <p:nvPr/>
        </p:nvSpPr>
        <p:spPr>
          <a:xfrm>
            <a:off x="7970763" y="5443257"/>
            <a:ext cx="3199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bg-BG" dirty="0"/>
              <a:t>Белоградчишка рунянка</a:t>
            </a:r>
          </a:p>
        </p:txBody>
      </p:sp>
    </p:spTree>
    <p:extLst>
      <p:ext uri="{BB962C8B-B14F-4D97-AF65-F5344CB8AC3E}">
        <p14:creationId xmlns:p14="http://schemas.microsoft.com/office/powerpoint/2010/main" val="701633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002998" cy="697854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Застрашен вид, който се среща в с. Долни лом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638" y="685800"/>
            <a:ext cx="7430023" cy="3014831"/>
          </a:xfrm>
        </p:spPr>
        <p:txBody>
          <a:bodyPr/>
          <a:lstStyle/>
          <a:p>
            <a:pPr marL="0" indent="0">
              <a:buNone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Сръбска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рамонда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Малкият феникс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Природозащитен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статут: застрашен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Сръбската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рамонда е многогодишно тревисто растение. Наречена е така, защото е открита за първи път в ждрелото на река Ерма в Сърбия. 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7" descr="Exclamation-mark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58" y="1406441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81043" y="3003925"/>
            <a:ext cx="60565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Любопитно: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Рамондата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наричана „цвете-феникс” или „вечното цвете” заради способността си на анабиоза. Това е процес на почти пълно, но обратимо прекратяване на жизнената дейност. От него организмът може да излезе при определени условия и да се върне към живот. В нашият случай „цветето феникс” може да оживее след година и половина. Това изключително откритие дължим на руския ботаник Павел Чернявски. Годината била 1928 и ученият съвсем без да иска разлял чаша вода върху един от хербариите си. Вътре била и Сръбската рамонда, която много скоро започнала да цъфти…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Картина 7" descr="lubopitn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58129"/>
            <a:ext cx="168592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Картина 2" descr="Сръбската рамонд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998" y="2193215"/>
            <a:ext cx="367188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498037" y="5447335"/>
            <a:ext cx="282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bg-BG" dirty="0"/>
              <a:t>Сръбската рамонда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23090" y="1596482"/>
            <a:ext cx="2299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i="1" dirty="0" smtClean="0"/>
              <a:t> </a:t>
            </a:r>
            <a:r>
              <a:rPr lang="bg-BG" i="1" dirty="0" smtClean="0"/>
              <a:t>Застрашен вид!</a:t>
            </a:r>
            <a:endParaRPr lang="bg-BG" i="1" dirty="0"/>
          </a:p>
        </p:txBody>
      </p:sp>
    </p:spTree>
    <p:extLst>
      <p:ext uri="{BB962C8B-B14F-4D97-AF65-F5344CB8AC3E}">
        <p14:creationId xmlns:p14="http://schemas.microsoft.com/office/powerpoint/2010/main" val="595282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024513" cy="848461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Защитени птици от поречието на река Дунав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0" y="967668"/>
            <a:ext cx="2897277" cy="193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01594" y="967668"/>
            <a:ext cx="2242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Полярен гмуркач </a:t>
            </a:r>
            <a:endParaRPr lang="bg-BG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516" y="2196346"/>
            <a:ext cx="2535480" cy="1842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7127" y="3656249"/>
            <a:ext cx="2234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Голям корморан </a:t>
            </a:r>
            <a:endParaRPr lang="bg-BG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510" y="848461"/>
            <a:ext cx="2825152" cy="182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07493" y="767602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Малък корморан </a:t>
            </a:r>
            <a:endParaRPr lang="bg-BG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475" y="2395293"/>
            <a:ext cx="2053196" cy="189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750832" y="3920125"/>
            <a:ext cx="1984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Червена чапла </a:t>
            </a:r>
            <a:endParaRPr lang="bg-BG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993" y="848461"/>
            <a:ext cx="2565429" cy="189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9607904" y="2307013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Голяма бяла чапла </a:t>
            </a:r>
            <a:endParaRPr lang="bg-BG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2088"/>
            <a:ext cx="2552700" cy="176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58584" y="4802088"/>
            <a:ext cx="2207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Малък воден бик </a:t>
            </a:r>
            <a:endParaRPr lang="bg-BG" dirty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09" y="4685973"/>
            <a:ext cx="2503541" cy="187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365741" y="4597978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Бял щъркел </a:t>
            </a:r>
            <a:endParaRPr lang="bg-BG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19" y="4720787"/>
            <a:ext cx="2776354" cy="180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262721" y="4685973"/>
            <a:ext cx="1936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Черен щъркел </a:t>
            </a:r>
            <a:endParaRPr lang="bg-BG" dirty="0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866" y="4720787"/>
            <a:ext cx="3002020" cy="199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9190161" y="4802088"/>
            <a:ext cx="835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bg-BG" dirty="0"/>
              <a:t>Бухал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072089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61" y="0"/>
            <a:ext cx="8207393" cy="816188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Заплахите за биологичното разнообразие са: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Глобалната промяна на климата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Замърсяването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Прекомерната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експлоатация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 на екзотични видове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 израждане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2" descr="22-01-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192" y="515545"/>
            <a:ext cx="3222625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21" y="4073921"/>
            <a:ext cx="3657600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812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7275" y="0"/>
            <a:ext cx="7809360" cy="783915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човекът опазва биоразнообразието на живата природа като: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82" y="1420008"/>
            <a:ext cx="6101379" cy="36253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Издава Червена книга, в която вписваизчезналите, застрашените от изчезване и редките видове;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 закони, с които забранява: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късането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изсичането на защитени растения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улавянето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убиването на животни 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птици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Обособява места, които се обявяват за защитени територии – национални паркове, резервати, защитени местности</a:t>
            </a:r>
          </a:p>
          <a:p>
            <a:pPr>
              <a:buFont typeface="Arial" panose="020B0604020202020204" pitchFamily="34" charset="0"/>
              <a:buChar char="•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 smtClean="0"/>
          </a:p>
          <a:p>
            <a:endParaRPr lang="bg-BG" dirty="0" smtClean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99" y="3911098"/>
            <a:ext cx="3201072" cy="2268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892" y="1065008"/>
            <a:ext cx="3683150" cy="49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70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10" y="0"/>
            <a:ext cx="7852391" cy="687096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В 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заключение...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456" y="3242733"/>
            <a:ext cx="8534400" cy="3615267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Ние, хората, трябва да опазваме природата и нейните обитатели, за да съществуват те по-дълго време сред нас .</a:t>
            </a:r>
          </a:p>
          <a:p>
            <a:pPr marL="0" indent="0" algn="ctr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 на България е уникална и всеки българин трябва да се гордее с нея, но за да я има, трябва да си я пазим и децата от малки да се учат на това!</a:t>
            </a:r>
          </a:p>
          <a:p>
            <a:pPr marL="0" indent="0" algn="ctr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42" y="871648"/>
            <a:ext cx="5163670" cy="248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88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30" y="3452439"/>
            <a:ext cx="3347028" cy="34055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3957" y="490418"/>
            <a:ext cx="949651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Благодаря за вниманието!</a:t>
            </a:r>
          </a:p>
          <a:p>
            <a:pPr algn="ctr"/>
            <a:r>
              <a:rPr lang="bg-BG" sz="54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Дано информацията </a:t>
            </a:r>
          </a:p>
          <a:p>
            <a:pPr algn="ctr"/>
            <a:r>
              <a:rPr lang="bg-BG" sz="5400" b="1" i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да Ви е била интересна!</a:t>
            </a:r>
            <a:endParaRPr lang="bg-BG" sz="5400" b="1" i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4902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666</TotalTime>
  <Words>1582</Words>
  <Application>Microsoft Office PowerPoint</Application>
  <PresentationFormat>Widescreen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Century Gothic</vt:lpstr>
      <vt:lpstr>Times New Roman</vt:lpstr>
      <vt:lpstr>Wingdings</vt:lpstr>
      <vt:lpstr>Wingdings 3</vt:lpstr>
      <vt:lpstr>Slice</vt:lpstr>
      <vt:lpstr>Застрашените видове в моя роден край </vt:lpstr>
      <vt:lpstr>Биоразнообразие в област Видин </vt:lpstr>
      <vt:lpstr>Биоразнообразието...</vt:lpstr>
      <vt:lpstr>Потърсих, проучих и научих...</vt:lpstr>
      <vt:lpstr>Защитена местност "Острови Близнаците" </vt:lpstr>
      <vt:lpstr>Защитена местност “връшка чука" </vt:lpstr>
      <vt:lpstr>Защитена местност “швирлик" </vt:lpstr>
      <vt:lpstr>Защитена местност “шишенци" </vt:lpstr>
      <vt:lpstr>Остров „Голя – с. кутово“</vt:lpstr>
      <vt:lpstr>Защитена зона „Кошановци“</vt:lpstr>
      <vt:lpstr>Защитена зона „оризището“</vt:lpstr>
      <vt:lpstr>Защитена зона „липака “</vt:lpstr>
      <vt:lpstr>Защитена зона „манастирското “</vt:lpstr>
      <vt:lpstr>Биосферен резерват „Чупрене“</vt:lpstr>
      <vt:lpstr>Биосферен резерват „Чупрене“</vt:lpstr>
      <vt:lpstr>Биосферен резерват „Чупрене“</vt:lpstr>
      <vt:lpstr>Биосферен резерват „Чупрене“</vt:lpstr>
      <vt:lpstr>Природна забележителност „белоградчишки скали“</vt:lpstr>
      <vt:lpstr>Застрашен вид, който се среща в с. Долни лом</vt:lpstr>
      <vt:lpstr>Защитени птици от поречието на река Дунав</vt:lpstr>
      <vt:lpstr>Заплахите за биологичното разнообразие са:</vt:lpstr>
      <vt:lpstr>човекът опазва биоразнообразието на живата природа като:</vt:lpstr>
      <vt:lpstr>                                       В заключение...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Mimi</dc:creator>
  <cp:lastModifiedBy>Mimi</cp:lastModifiedBy>
  <cp:revision>69</cp:revision>
  <dcterms:created xsi:type="dcterms:W3CDTF">2015-11-11T08:23:25Z</dcterms:created>
  <dcterms:modified xsi:type="dcterms:W3CDTF">2015-11-13T10:28:40Z</dcterms:modified>
</cp:coreProperties>
</file>