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5" r:id="rId32"/>
    <p:sldId id="288" r:id="rId3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ransition spd="slow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E114FCC-575E-4F35-B7E4-17187E06BED2}" type="datetimeFigureOut">
              <a:rPr lang="bg-BG" smtClean="0"/>
              <a:pPr/>
              <a:t>11.11.2015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C82AF5E-5E1D-4084-9538-BE299E14B951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 dir="rd"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sweet-poppy.co.uk/catalog/images/222851-tree%20of%20love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08720"/>
            <a:ext cx="4217777" cy="5749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335152" y="404664"/>
            <a:ext cx="848501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anose="02040502050405020303" pitchFamily="18" charset="0"/>
              </a:rPr>
              <a:t>Конкурс  „застрашени видове в моя роден край“</a:t>
            </a:r>
            <a:endParaRPr lang="en-US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eorgia" panose="02040502050405020303" pitchFamily="18" charset="0"/>
            </a:endParaRPr>
          </a:p>
        </p:txBody>
      </p:sp>
      <p:pic>
        <p:nvPicPr>
          <p:cNvPr id="1026" name="Picture 2" descr="Learning Forests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40768"/>
            <a:ext cx="148590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Екоучилищ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581128"/>
            <a:ext cx="148590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96136" y="908720"/>
            <a:ext cx="2304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/>
              <a:t>Йоана Михова  </a:t>
            </a:r>
            <a:endParaRPr lang="bg-BG" sz="2800" dirty="0" smtClean="0"/>
          </a:p>
          <a:p>
            <a:r>
              <a:rPr lang="bg-BG" sz="2800" dirty="0" smtClean="0"/>
              <a:t>7ж кл.,</a:t>
            </a:r>
          </a:p>
          <a:p>
            <a:r>
              <a:rPr lang="bg-BG" sz="2800" dirty="0" smtClean="0"/>
              <a:t>13 г.</a:t>
            </a:r>
            <a:endParaRPr lang="bg-BG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868144" y="3429000"/>
            <a:ext cx="27728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/>
              <a:t>Мартина Пачелиева </a:t>
            </a:r>
            <a:endParaRPr lang="bg-BG" sz="2800" dirty="0" smtClean="0"/>
          </a:p>
          <a:p>
            <a:r>
              <a:rPr lang="bg-BG" sz="2800" dirty="0" smtClean="0"/>
              <a:t>7ж кл.,</a:t>
            </a:r>
          </a:p>
          <a:p>
            <a:r>
              <a:rPr lang="bg-BG" sz="2800" dirty="0" smtClean="0"/>
              <a:t>13 г.</a:t>
            </a:r>
            <a:endParaRPr lang="bg-BG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908720"/>
            <a:ext cx="25202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/>
              <a:t>Милена </a:t>
            </a:r>
            <a:r>
              <a:rPr lang="bg-BG" sz="2800" dirty="0" smtClean="0"/>
              <a:t>Радева</a:t>
            </a:r>
          </a:p>
          <a:p>
            <a:r>
              <a:rPr lang="bg-BG" sz="2800" dirty="0" smtClean="0"/>
              <a:t>6в кл.,</a:t>
            </a:r>
          </a:p>
          <a:p>
            <a:r>
              <a:rPr lang="bg-BG" sz="2800" dirty="0" smtClean="0"/>
              <a:t>12 г.</a:t>
            </a:r>
            <a:endParaRPr lang="bg-BG" sz="2800" dirty="0" smtClean="0"/>
          </a:p>
          <a:p>
            <a:endParaRPr lang="bg-BG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949280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solidFill>
                  <a:srgbClr val="FF0000"/>
                </a:solidFill>
              </a:rPr>
              <a:t>ОУ „Антон Страшимиров“,</a:t>
            </a:r>
            <a:r>
              <a:rPr lang="bg-BG" sz="2000" b="1" dirty="0" smtClean="0">
                <a:solidFill>
                  <a:srgbClr val="FF0000"/>
                </a:solidFill>
              </a:rPr>
              <a:t>гр.Бургас, ж.к. Славейков, до бл. 28, тел. 056 887384, </a:t>
            </a:r>
            <a:r>
              <a:rPr lang="en-US" sz="2000" b="1" dirty="0" smtClean="0">
                <a:solidFill>
                  <a:srgbClr val="FF0000"/>
                </a:solidFill>
              </a:rPr>
              <a:t>e-mail: ou.as.bs@gmail.com</a:t>
            </a:r>
            <a:endParaRPr lang="bg-BG" sz="2000" b="1" dirty="0" smtClean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15616" y="5589240"/>
            <a:ext cx="5153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 smtClean="0"/>
              <a:t>Ръководител</a:t>
            </a:r>
            <a:r>
              <a:rPr lang="en-US" sz="2000" b="1" dirty="0" smtClean="0"/>
              <a:t> </a:t>
            </a:r>
            <a:r>
              <a:rPr lang="bg-BG" sz="2000" b="1" dirty="0" smtClean="0"/>
              <a:t>-</a:t>
            </a:r>
            <a:r>
              <a:rPr lang="en-US" sz="2000" b="1" dirty="0" smtClean="0"/>
              <a:t> </a:t>
            </a:r>
            <a:r>
              <a:rPr lang="bg-BG" sz="2000" b="1" dirty="0" smtClean="0"/>
              <a:t>Мария </a:t>
            </a:r>
            <a:r>
              <a:rPr lang="bg-BG" sz="2000" b="1" dirty="0" smtClean="0"/>
              <a:t>Джованова</a:t>
            </a:r>
            <a:endParaRPr lang="bg-BG" sz="2000" b="1" dirty="0"/>
          </a:p>
        </p:txBody>
      </p:sp>
    </p:spTree>
    <p:extLst>
      <p:ext uri="{BB962C8B-B14F-4D97-AF65-F5344CB8AC3E}">
        <p14:creationId xmlns:p14="http://schemas.microsoft.com/office/powerpoint/2010/main" xmlns="" val="911368199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146d-thumb-630xauto-7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5751" y="-23834"/>
            <a:ext cx="9179751" cy="68818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764704"/>
            <a:ext cx="7125113" cy="924475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Тратонзос, Салмидесос, Монс Астикус, Хемимонт, Парория.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5936" y="2132856"/>
            <a:ext cx="5148064" cy="352839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bg-BG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Говорят ли ви нещо тези </a:t>
            </a:r>
            <a:r>
              <a:rPr lang="bg-BG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имена</a:t>
            </a:r>
            <a:r>
              <a:rPr lang="bg-BG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bg-BG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Не,нали! </a:t>
            </a:r>
            <a:r>
              <a:rPr lang="bg-BG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Това са имена на </a:t>
            </a:r>
            <a:r>
              <a:rPr lang="bg-BG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най-близката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bg-BG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 </a:t>
            </a:r>
            <a:r>
              <a:rPr lang="bg-BG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нас планина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bg-BG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bg-BG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Странджа.</a:t>
            </a:r>
            <a:endParaRPr lang="bg-BG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509370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548680"/>
            <a:ext cx="71287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Всички знаят много за Черно море, но мал</a:t>
            </a:r>
            <a:r>
              <a:rPr lang="bg-BG" dirty="0" smtClean="0"/>
              <a:t>ко</a:t>
            </a:r>
            <a:r>
              <a:rPr lang="ru-RU" dirty="0" smtClean="0"/>
              <a:t> са тези, които познават неповторимостта на флората и богатото биоразнообразие на планината с име </a:t>
            </a:r>
            <a:r>
              <a:rPr lang="ru-RU" b="1" dirty="0" smtClean="0"/>
              <a:t>Странджа</a:t>
            </a:r>
            <a:r>
              <a:rPr lang="ru-RU" dirty="0" smtClean="0"/>
              <a:t>. На малцина е известно, че в момента Странджа с достоверност може да се нарече палеонтологичен „жив” музей на  предледникова Европа. Тук е липсвало характерното за Европа заледяване преди около 1-1,5 млн.</a:t>
            </a:r>
            <a:r>
              <a:rPr lang="en-US" dirty="0" smtClean="0"/>
              <a:t> </a:t>
            </a:r>
            <a:r>
              <a:rPr lang="ru-RU" dirty="0" smtClean="0"/>
              <a:t>години и много животински и растителни видове, широко разпространени на континента, са се придвижили към нашата планина и в днешно време имат своя единствен дом на континента в Странджа.</a:t>
            </a:r>
            <a:endParaRPr lang="ru-RU" dirty="0"/>
          </a:p>
        </p:txBody>
      </p:sp>
      <p:pic>
        <p:nvPicPr>
          <p:cNvPr id="29698" name="Picture 2" descr="http://parks.bg/wp-content/uploads/2014/10/map-strandzh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717032"/>
            <a:ext cx="5529729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8235090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548680"/>
            <a:ext cx="64807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8288" algn="just"/>
            <a:r>
              <a:rPr lang="ru-RU" dirty="0" smtClean="0"/>
              <a:t>През 2013 г. Учениците и учителите от </a:t>
            </a:r>
            <a:r>
              <a:rPr lang="ru-RU" b="1" dirty="0" smtClean="0"/>
              <a:t>ОУ”Антон Страшимиров</a:t>
            </a:r>
            <a:r>
              <a:rPr lang="en-US" b="1" dirty="0" smtClean="0"/>
              <a:t>”</a:t>
            </a:r>
            <a:r>
              <a:rPr lang="ru-RU" b="1" dirty="0" smtClean="0"/>
              <a:t> </a:t>
            </a:r>
            <a:r>
              <a:rPr lang="ru-RU" dirty="0" smtClean="0"/>
              <a:t>се включиха в изготвянето на проект “Да доведем планината при децата”,</a:t>
            </a:r>
            <a:r>
              <a:rPr lang="en-US" dirty="0" smtClean="0"/>
              <a:t> </a:t>
            </a:r>
            <a:r>
              <a:rPr lang="ru-RU" dirty="0" smtClean="0"/>
              <a:t>финансиран от ПУДООС в рамките на програма  “Обичам природата- и аз участвам”</a:t>
            </a:r>
          </a:p>
          <a:p>
            <a:pPr indent="268288" algn="just"/>
            <a:r>
              <a:rPr lang="ru-RU" dirty="0" smtClean="0"/>
              <a:t>Основната идея е учениците да се запознаят  с  уникалната  природа  на родния ни край.</a:t>
            </a:r>
            <a:r>
              <a:rPr lang="bg-BG" dirty="0" smtClean="0">
                <a:solidFill>
                  <a:srgbClr val="FF0000"/>
                </a:solidFill>
              </a:rPr>
              <a:t> </a:t>
            </a:r>
            <a:r>
              <a:rPr lang="bg-BG" dirty="0" smtClean="0"/>
              <a:t>С част от интересните и уникални само за Странджа планина растителни и животински видове,</a:t>
            </a:r>
            <a:r>
              <a:rPr lang="en-US" dirty="0" smtClean="0"/>
              <a:t> </a:t>
            </a:r>
            <a:r>
              <a:rPr lang="bg-BG" dirty="0" smtClean="0"/>
              <a:t>ще Ви запознаем  с тази презентация.</a:t>
            </a:r>
          </a:p>
          <a:p>
            <a:endParaRPr lang="bg-BG" dirty="0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068960"/>
            <a:ext cx="4672608" cy="35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157159978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424936" cy="1872208"/>
          </a:xfrm>
        </p:spPr>
        <p:txBody>
          <a:bodyPr/>
          <a:lstStyle/>
          <a:p>
            <a:pPr algn="just"/>
            <a:r>
              <a:rPr lang="bg-BG" sz="1600" dirty="0"/>
              <a:t>Планината заема кръстопътно положение </a:t>
            </a:r>
            <a:r>
              <a:rPr lang="bg-BG" sz="1600" dirty="0" smtClean="0"/>
              <a:t>между </a:t>
            </a:r>
            <a:r>
              <a:rPr lang="bg-BG" sz="1600" dirty="0"/>
              <a:t>Европа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Средиземноморието </a:t>
            </a:r>
            <a:r>
              <a:rPr lang="bg-BG" sz="1600" dirty="0"/>
              <a:t>и Азия</a:t>
            </a:r>
            <a:r>
              <a:rPr lang="bg-BG" sz="1600" dirty="0" smtClean="0"/>
              <a:t>.</a:t>
            </a:r>
            <a:r>
              <a:rPr lang="en-US" sz="1600" dirty="0" smtClean="0"/>
              <a:t> </a:t>
            </a:r>
            <a:r>
              <a:rPr lang="bg-BG" sz="1600" dirty="0" smtClean="0"/>
              <a:t>Географският </a:t>
            </a:r>
            <a:r>
              <a:rPr lang="bg-BG" sz="1600" dirty="0"/>
              <a:t>кръстопът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на </a:t>
            </a:r>
            <a:r>
              <a:rPr lang="bg-BG" sz="1600" dirty="0"/>
              <a:t>който се намира Странджа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близостта </a:t>
            </a:r>
            <a:r>
              <a:rPr lang="bg-BG" sz="1600" dirty="0"/>
              <a:t>до големи водни басейни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разнообразният </a:t>
            </a:r>
            <a:r>
              <a:rPr lang="bg-BG" sz="1600" dirty="0"/>
              <a:t>релеф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мекият </a:t>
            </a:r>
            <a:r>
              <a:rPr lang="bg-BG" sz="1600" dirty="0"/>
              <a:t>и влажен климат и липсата на заледяване през кватернера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са </a:t>
            </a:r>
            <a:r>
              <a:rPr lang="bg-BG" sz="1600" dirty="0"/>
              <a:t>причина в планината да се срещат растения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които </a:t>
            </a:r>
            <a:r>
              <a:rPr lang="bg-BG" sz="1600" dirty="0"/>
              <a:t>в миналото са били много разпространени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но </a:t>
            </a:r>
            <a:r>
              <a:rPr lang="bg-BG" sz="1600" dirty="0"/>
              <a:t>днес  се срещат само в нашата планина.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76872"/>
            <a:ext cx="7452320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97629084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75724"/>
            <a:ext cx="7378979" cy="2177212"/>
          </a:xfrm>
        </p:spPr>
        <p:txBody>
          <a:bodyPr/>
          <a:lstStyle/>
          <a:p>
            <a:pPr algn="just"/>
            <a:r>
              <a:rPr lang="bg-BG" sz="1600" dirty="0" smtClean="0"/>
              <a:t>Причината </a:t>
            </a:r>
            <a:r>
              <a:rPr lang="bg-BG" sz="1600" dirty="0"/>
              <a:t>за това е фактът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че </a:t>
            </a:r>
            <a:r>
              <a:rPr lang="bg-BG" sz="1600" dirty="0"/>
              <a:t>климатът на планината в съвремието се доближава до този  от </a:t>
            </a:r>
            <a:r>
              <a:rPr lang="bg-BG" sz="1600" dirty="0" smtClean="0"/>
              <a:t>терциера</a:t>
            </a:r>
            <a:r>
              <a:rPr lang="en-US" sz="1600" dirty="0" smtClean="0"/>
              <a:t> </a:t>
            </a:r>
            <a:r>
              <a:rPr lang="bg-BG" sz="1600" dirty="0" smtClean="0"/>
              <a:t>- </a:t>
            </a:r>
            <a:r>
              <a:rPr lang="bg-BG" sz="1600" dirty="0"/>
              <a:t>топли и влажни лета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меки </a:t>
            </a:r>
            <a:r>
              <a:rPr lang="bg-BG" sz="1600" dirty="0"/>
              <a:t>и дъждовни зими</a:t>
            </a:r>
            <a:r>
              <a:rPr lang="bg-BG" sz="1600" dirty="0" smtClean="0"/>
              <a:t>.</a:t>
            </a:r>
            <a:r>
              <a:rPr lang="en-US" sz="1600" dirty="0" smtClean="0"/>
              <a:t> </a:t>
            </a:r>
            <a:r>
              <a:rPr lang="bg-BG" sz="1600" dirty="0" smtClean="0"/>
              <a:t>В </a:t>
            </a:r>
            <a:r>
              <a:rPr lang="bg-BG" sz="1600" dirty="0"/>
              <a:t>момента   Странджа е  едно от </a:t>
            </a:r>
            <a:r>
              <a:rPr lang="bg-BG" sz="1600" dirty="0" smtClean="0"/>
              <a:t>м</a:t>
            </a:r>
            <a:r>
              <a:rPr lang="en-US" sz="1600" dirty="0" smtClean="0"/>
              <a:t>a</a:t>
            </a:r>
            <a:r>
              <a:rPr lang="bg-BG" sz="1600" dirty="0" smtClean="0"/>
              <a:t>лкото </a:t>
            </a:r>
            <a:r>
              <a:rPr lang="bg-BG" sz="1600" dirty="0"/>
              <a:t>места на континента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съхранило </a:t>
            </a:r>
            <a:r>
              <a:rPr lang="bg-BG" sz="1600" dirty="0"/>
              <a:t>растителни съобщества  от предледниковата флора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владеела </a:t>
            </a:r>
            <a:r>
              <a:rPr lang="bg-BG" sz="1600" dirty="0"/>
              <a:t>преди милион години цяла </a:t>
            </a:r>
            <a:r>
              <a:rPr lang="bg-BG" sz="1600" dirty="0" smtClean="0"/>
              <a:t>Европа.</a:t>
            </a:r>
            <a:r>
              <a:rPr lang="en-US" sz="1600" dirty="0" smtClean="0"/>
              <a:t> </a:t>
            </a:r>
            <a:r>
              <a:rPr lang="bg-BG" sz="1600" dirty="0" smtClean="0"/>
              <a:t>Не </a:t>
            </a:r>
            <a:r>
              <a:rPr lang="bg-BG" sz="1600" dirty="0"/>
              <a:t>случайно в един от резерватите в Странджа стои следната табела</a:t>
            </a:r>
            <a:r>
              <a:rPr lang="bg-BG" sz="1600" dirty="0" smtClean="0"/>
              <a:t>:</a:t>
            </a:r>
            <a:endParaRPr lang="bg-BG" dirty="0"/>
          </a:p>
        </p:txBody>
      </p:sp>
      <p:pic>
        <p:nvPicPr>
          <p:cNvPr id="3" name="Picture 2" descr="Picture 2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2678877"/>
            <a:ext cx="5572164" cy="4179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84678613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76672"/>
            <a:ext cx="7125113" cy="1123527"/>
          </a:xfrm>
        </p:spPr>
        <p:txBody>
          <a:bodyPr/>
          <a:lstStyle/>
          <a:p>
            <a:pPr algn="just"/>
            <a:r>
              <a:rPr lang="bg-BG" sz="1600" dirty="0"/>
              <a:t>Почти цялата територия на планината е убежище на видове от отминали геологични </a:t>
            </a:r>
            <a:r>
              <a:rPr lang="bg-BG" sz="1600" dirty="0" smtClean="0"/>
              <a:t>времена</a:t>
            </a:r>
            <a:r>
              <a:rPr lang="en-US" sz="1600" dirty="0" smtClean="0"/>
              <a:t> </a:t>
            </a:r>
            <a:r>
              <a:rPr lang="bg-BG" sz="1600" dirty="0" smtClean="0"/>
              <a:t>-</a:t>
            </a:r>
            <a:r>
              <a:rPr lang="en-US" sz="1600" dirty="0" smtClean="0"/>
              <a:t> </a:t>
            </a:r>
            <a:r>
              <a:rPr lang="bg-BG" sz="1600" dirty="0" smtClean="0"/>
              <a:t>т.нар</a:t>
            </a:r>
            <a:r>
              <a:rPr lang="bg-BG" sz="1600" dirty="0"/>
              <a:t>. </a:t>
            </a:r>
            <a:r>
              <a:rPr lang="bg-BG" sz="1600" dirty="0">
                <a:solidFill>
                  <a:schemeClr val="accent4">
                    <a:lumMod val="75000"/>
                  </a:schemeClr>
                </a:solidFill>
              </a:rPr>
              <a:t>РЕЛИКТИ.</a:t>
            </a:r>
            <a:r>
              <a:rPr lang="bg-BG" sz="1600" dirty="0"/>
              <a:t> Много от тях са основни образуватели на  съобществата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например </a:t>
            </a:r>
            <a:r>
              <a:rPr lang="bg-BG" sz="1600" dirty="0"/>
              <a:t>източен бук и горун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странджански </a:t>
            </a:r>
            <a:r>
              <a:rPr lang="bg-BG" sz="1600" dirty="0"/>
              <a:t>дъб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цер.</a:t>
            </a:r>
            <a:endParaRPr lang="bg-BG" sz="1600" dirty="0"/>
          </a:p>
        </p:txBody>
      </p:sp>
      <p:pic>
        <p:nvPicPr>
          <p:cNvPr id="3" name="Picture 2" descr="странджански дъ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0240"/>
            <a:ext cx="4300704" cy="485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825417" y="2204864"/>
            <a:ext cx="2425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 smtClean="0">
                <a:solidFill>
                  <a:schemeClr val="bg1"/>
                </a:solidFill>
              </a:rPr>
              <a:t>Странджански дъб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5" name="Picture 4" descr="це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2000240"/>
            <a:ext cx="4857752" cy="485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5436096" y="2211412"/>
            <a:ext cx="6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 smtClean="0">
                <a:solidFill>
                  <a:schemeClr val="bg1"/>
                </a:solidFill>
              </a:rPr>
              <a:t>Цер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556792"/>
            <a:ext cx="4071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Червена книга-рядък вид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442645168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sz="2000" b="1" dirty="0" smtClean="0"/>
              <a:t>Странджанското бясно дърво </a:t>
            </a:r>
            <a:r>
              <a:rPr lang="bg-BG" sz="1600" dirty="0" smtClean="0"/>
              <a:t>е терциерен реликт,</a:t>
            </a:r>
            <a:r>
              <a:rPr lang="en-US" sz="1600" dirty="0" smtClean="0"/>
              <a:t> </a:t>
            </a:r>
            <a:r>
              <a:rPr lang="bg-BG" sz="1600" dirty="0" smtClean="0"/>
              <a:t>който за територията на Европа е разпространен единствено в Странджа!</a:t>
            </a:r>
            <a:r>
              <a:rPr lang="en-US" sz="1600" dirty="0" smtClean="0"/>
              <a:t> </a:t>
            </a:r>
            <a:r>
              <a:rPr lang="bg-BG" sz="1600" dirty="0" smtClean="0"/>
              <a:t>Включено е в Червената книга на България като застрашен вид.</a:t>
            </a:r>
            <a:endParaRPr lang="bg-BG" sz="1600" dirty="0"/>
          </a:p>
        </p:txBody>
      </p:sp>
      <p:pic>
        <p:nvPicPr>
          <p:cNvPr id="3" name="Picture 2" descr="бясно дърво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884101"/>
            <a:ext cx="7632848" cy="4857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64526573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sz="1600" dirty="0" smtClean="0"/>
              <a:t>Чашковидната звъника и калуната също са достигнали до нас от терциера и днес Странджа е единственото място в Европа,където можем да ги видим в диво състояние.</a:t>
            </a:r>
            <a:endParaRPr lang="bg-BG" sz="1600" dirty="0"/>
          </a:p>
        </p:txBody>
      </p:sp>
      <p:pic>
        <p:nvPicPr>
          <p:cNvPr id="3" name="Picture 2" descr="Hypericum_calycinum8-чашковидна звъни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85611">
            <a:off x="296193" y="2282737"/>
            <a:ext cx="3889724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0" y="5979661"/>
            <a:ext cx="34499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 smtClean="0"/>
              <a:t> </a:t>
            </a:r>
            <a:r>
              <a:rPr lang="bg-BG" sz="2000" b="1" dirty="0" smtClean="0"/>
              <a:t>Чашковидна звъника</a:t>
            </a:r>
            <a:endParaRPr lang="bg-BG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7524328" y="1547500"/>
            <a:ext cx="12586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 smtClean="0"/>
              <a:t>Калуна</a:t>
            </a:r>
            <a:endParaRPr lang="bg-BG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6348993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Червена книга-рядък вид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53100">
            <a:off x="4072483" y="2764303"/>
            <a:ext cx="4709848" cy="35323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70847" y="1916832"/>
            <a:ext cx="2873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Червена книга-рядък вид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926716747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1600" dirty="0" smtClean="0"/>
              <a:t>Други растителни видове с най-голямо природозащитно значение са: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bg-BG" sz="2000" b="1" dirty="0" smtClean="0"/>
              <a:t>Кавказка </a:t>
            </a:r>
            <a:r>
              <a:rPr lang="bg-BG" sz="2000" b="1" dirty="0"/>
              <a:t>(дървовидна </a:t>
            </a:r>
            <a:r>
              <a:rPr lang="bg-BG" sz="2000" b="1" dirty="0" smtClean="0"/>
              <a:t>странджанска) боровинка</a:t>
            </a:r>
            <a:r>
              <a:rPr lang="bg-BG" sz="1600" dirty="0" smtClean="0"/>
              <a:t>-застрашен вид от Червената книга</a:t>
            </a:r>
            <a:endParaRPr lang="bg-BG" sz="1600" dirty="0"/>
          </a:p>
        </p:txBody>
      </p:sp>
      <p:pic>
        <p:nvPicPr>
          <p:cNvPr id="3" name="Picture 2" descr="кавказка боровин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772816"/>
            <a:ext cx="6124162" cy="4593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49719009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колхидски джел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6588224" y="2492896"/>
            <a:ext cx="2412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smtClean="0">
                <a:solidFill>
                  <a:schemeClr val="bg1"/>
                </a:solidFill>
              </a:rPr>
              <a:t>Колхидски джел</a:t>
            </a:r>
            <a:endParaRPr lang="bg-BG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59229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522998" cy="924475"/>
          </a:xfrm>
        </p:spPr>
        <p:txBody>
          <a:bodyPr/>
          <a:lstStyle/>
          <a:p>
            <a:r>
              <a:rPr lang="bg-BG" b="1" dirty="0" smtClean="0"/>
              <a:t>Лавровишнята</a:t>
            </a:r>
            <a:r>
              <a:rPr lang="en-US" dirty="0" smtClean="0"/>
              <a:t> </a:t>
            </a:r>
            <a:r>
              <a:rPr lang="bg-BG" dirty="0" smtClean="0"/>
              <a:t>-</a:t>
            </a:r>
            <a:r>
              <a:rPr lang="en-US" dirty="0" smtClean="0"/>
              <a:t> </a:t>
            </a:r>
            <a:r>
              <a:rPr lang="bg-BG" dirty="0" smtClean="0"/>
              <a:t>образува </a:t>
            </a:r>
            <a:r>
              <a:rPr lang="bg-BG" dirty="0"/>
              <a:t>т.нар. подлес от вечнозелени храсти.</a:t>
            </a:r>
          </a:p>
        </p:txBody>
      </p:sp>
      <p:pic>
        <p:nvPicPr>
          <p:cNvPr id="3" name="Picture 2" descr="лавровиш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1929230"/>
            <a:ext cx="5292650" cy="4456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18634127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16632"/>
            <a:ext cx="7125113" cy="1483567"/>
          </a:xfrm>
        </p:spPr>
        <p:txBody>
          <a:bodyPr/>
          <a:lstStyle/>
          <a:p>
            <a:pPr algn="just"/>
            <a:r>
              <a:rPr lang="bg-BG" sz="1600" dirty="0" smtClean="0"/>
              <a:t/>
            </a:r>
            <a:br>
              <a:rPr lang="bg-BG" sz="1600" dirty="0" smtClean="0"/>
            </a:br>
            <a:r>
              <a:rPr lang="bg-BG" sz="1600" dirty="0" smtClean="0"/>
              <a:t>Царицата </a:t>
            </a:r>
            <a:r>
              <a:rPr lang="bg-BG" sz="1600" dirty="0"/>
              <a:t>на тази </a:t>
            </a:r>
            <a:r>
              <a:rPr lang="bg-BG" sz="1600" dirty="0" smtClean="0"/>
              <a:t>планина,</a:t>
            </a:r>
            <a:r>
              <a:rPr lang="en-US" sz="1600" dirty="0" smtClean="0"/>
              <a:t> </a:t>
            </a:r>
            <a:r>
              <a:rPr lang="bg-BG" sz="1600" dirty="0" smtClean="0"/>
              <a:t>безспорно </a:t>
            </a:r>
            <a:r>
              <a:rPr lang="bg-BG" sz="1600" dirty="0"/>
              <a:t>е </a:t>
            </a:r>
            <a:r>
              <a:rPr lang="bg-BG" sz="2000" b="1" dirty="0"/>
              <a:t>странджанската </a:t>
            </a:r>
            <a:r>
              <a:rPr lang="bg-BG" sz="2000" b="1" dirty="0" smtClean="0"/>
              <a:t>зеленика</a:t>
            </a:r>
            <a:r>
              <a:rPr lang="en-US" sz="2000" dirty="0" smtClean="0"/>
              <a:t> </a:t>
            </a:r>
            <a:r>
              <a:rPr lang="bg-BG" sz="1600" dirty="0" smtClean="0"/>
              <a:t>-</a:t>
            </a:r>
            <a:r>
              <a:rPr lang="en-US" sz="1600" dirty="0" smtClean="0"/>
              <a:t> </a:t>
            </a:r>
            <a:r>
              <a:rPr lang="bg-BG" sz="1600" dirty="0" smtClean="0"/>
              <a:t>терциерен </a:t>
            </a:r>
            <a:r>
              <a:rPr lang="bg-BG" sz="1600" dirty="0"/>
              <a:t>реликт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който </a:t>
            </a:r>
            <a:r>
              <a:rPr lang="bg-BG" sz="1600" dirty="0"/>
              <a:t>се среща само в Странджа и Кавказ</a:t>
            </a:r>
            <a:r>
              <a:rPr lang="bg-BG" sz="1600" dirty="0" smtClean="0"/>
              <a:t>.</a:t>
            </a:r>
            <a:r>
              <a:rPr lang="en-US" sz="1600" dirty="0" smtClean="0"/>
              <a:t> </a:t>
            </a:r>
            <a:r>
              <a:rPr lang="bg-BG" sz="1600" dirty="0" smtClean="0"/>
              <a:t>Всяка </a:t>
            </a:r>
            <a:r>
              <a:rPr lang="bg-BG" sz="1600" dirty="0"/>
              <a:t>година в различни  селища се провежда </a:t>
            </a:r>
            <a:r>
              <a:rPr lang="bg-BG" sz="1600" dirty="0" smtClean="0"/>
              <a:t>“Фестивал </a:t>
            </a:r>
            <a:r>
              <a:rPr lang="bg-BG" sz="1600" dirty="0"/>
              <a:t>на зелениката</a:t>
            </a:r>
            <a:r>
              <a:rPr lang="bg-BG" sz="1600" dirty="0" smtClean="0"/>
              <a:t>”,</a:t>
            </a:r>
            <a:r>
              <a:rPr lang="en-US" sz="1600" dirty="0" smtClean="0"/>
              <a:t> </a:t>
            </a:r>
            <a:r>
              <a:rPr lang="bg-BG" sz="1600" dirty="0" smtClean="0"/>
              <a:t>който </a:t>
            </a:r>
            <a:r>
              <a:rPr lang="bg-BG" sz="1600" dirty="0"/>
              <a:t>има за цел да запознае хората не само с уникалната природа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но </a:t>
            </a:r>
            <a:r>
              <a:rPr lang="bg-BG" sz="1600" dirty="0"/>
              <a:t>и със самобитността на </a:t>
            </a:r>
            <a:r>
              <a:rPr lang="bg-BG" sz="1600" dirty="0" smtClean="0"/>
              <a:t>странджанци</a:t>
            </a:r>
            <a:r>
              <a:rPr lang="en-US" sz="1600" dirty="0" smtClean="0"/>
              <a:t> </a:t>
            </a:r>
            <a:r>
              <a:rPr lang="bg-BG" sz="1600" dirty="0" smtClean="0"/>
              <a:t>- </a:t>
            </a:r>
            <a:r>
              <a:rPr lang="bg-BG" sz="1600" dirty="0"/>
              <a:t>с техните обичаи и дух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които </a:t>
            </a:r>
            <a:r>
              <a:rPr lang="bg-BG" sz="1600" dirty="0"/>
              <a:t>пазят  планината жива.</a:t>
            </a:r>
          </a:p>
        </p:txBody>
      </p:sp>
      <p:pic>
        <p:nvPicPr>
          <p:cNvPr id="3" name="Picture 2" descr="IMG_7685-thumb-630xauto-3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9258" y="1902051"/>
            <a:ext cx="7770177" cy="4839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29925201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5656" y="188640"/>
            <a:ext cx="6462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/>
              <a:t>Както повечето реликти, тя е силно уязвима от измененията на средата. Зелениката участва като подлес в гори от източен бук, източен горун и благун. Тя е влаголюбив вид, много взискателен към почвената и въздушната влажност. Вписана е в Червената книга на България и е защитена от Закона за биологичното разнообразие, както и от редица международни конвенции и споразумения.</a:t>
            </a:r>
            <a:r>
              <a:rPr lang="ru-RU" dirty="0"/>
              <a:t> </a:t>
            </a:r>
            <a:endParaRPr lang="bg-BG" dirty="0"/>
          </a:p>
        </p:txBody>
      </p:sp>
      <p:pic>
        <p:nvPicPr>
          <p:cNvPr id="5122" name="Picture 2" descr="3 / 7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92896"/>
            <a:ext cx="7020272" cy="40634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1625500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378982" cy="1241108"/>
          </a:xfrm>
        </p:spPr>
        <p:txBody>
          <a:bodyPr/>
          <a:lstStyle/>
          <a:p>
            <a:pPr indent="360363"/>
            <a:r>
              <a:rPr lang="bg-BG" sz="1600" dirty="0"/>
              <a:t>Животинският свят в Странджа също е много </a:t>
            </a:r>
            <a:r>
              <a:rPr lang="bg-BG" sz="1600" dirty="0" smtClean="0"/>
              <a:t>богат</a:t>
            </a:r>
            <a:r>
              <a:rPr lang="en-US" sz="1600" dirty="0" smtClean="0"/>
              <a:t> </a:t>
            </a:r>
            <a:r>
              <a:rPr lang="bg-BG" sz="1600" dirty="0" smtClean="0"/>
              <a:t>-</a:t>
            </a:r>
            <a:r>
              <a:rPr lang="en-US" sz="1600" dirty="0" smtClean="0"/>
              <a:t> </a:t>
            </a:r>
            <a:r>
              <a:rPr lang="bg-BG" sz="1600" dirty="0" smtClean="0"/>
              <a:t>над  </a:t>
            </a:r>
            <a:r>
              <a:rPr lang="bg-BG" sz="1600" dirty="0"/>
              <a:t>600 вида безгръбначни животни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гръбначните </a:t>
            </a:r>
            <a:r>
              <a:rPr lang="bg-BG" sz="1600" dirty="0"/>
              <a:t>са около 400, от които 42 вида риби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10 </a:t>
            </a:r>
            <a:r>
              <a:rPr lang="bg-BG" sz="1600" dirty="0"/>
              <a:t>вида земноводни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24 </a:t>
            </a:r>
            <a:r>
              <a:rPr lang="bg-BG" sz="1600" dirty="0"/>
              <a:t>вида влечуги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270 </a:t>
            </a:r>
            <a:r>
              <a:rPr lang="bg-BG" sz="1600" dirty="0"/>
              <a:t>вида птици</a:t>
            </a:r>
            <a:r>
              <a:rPr lang="bg-BG" sz="1600" dirty="0" smtClean="0"/>
              <a:t>,</a:t>
            </a:r>
            <a:r>
              <a:rPr lang="en-US" sz="1600" dirty="0" smtClean="0"/>
              <a:t> </a:t>
            </a:r>
            <a:r>
              <a:rPr lang="bg-BG" sz="1600" dirty="0" smtClean="0"/>
              <a:t>66 </a:t>
            </a:r>
            <a:r>
              <a:rPr lang="bg-BG" sz="1600" dirty="0"/>
              <a:t>вида </a:t>
            </a:r>
            <a:r>
              <a:rPr lang="bg-BG" sz="1600" dirty="0" smtClean="0"/>
              <a:t>бозайници.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bg-BG" sz="2000" b="1" dirty="0" smtClean="0"/>
              <a:t>Жабата </a:t>
            </a:r>
            <a:r>
              <a:rPr lang="bg-BG" sz="2000" b="1" dirty="0"/>
              <a:t>дървесница и каспийската блатна костенурка  </a:t>
            </a:r>
            <a:r>
              <a:rPr lang="bg-BG" sz="1600" dirty="0"/>
              <a:t>са застрашени видове.</a:t>
            </a:r>
            <a:br>
              <a:rPr lang="bg-BG" sz="1600" dirty="0"/>
            </a:br>
            <a:endParaRPr lang="bg-BG" sz="1600" dirty="0"/>
          </a:p>
        </p:txBody>
      </p:sp>
      <p:pic>
        <p:nvPicPr>
          <p:cNvPr id="3" name="Picture 2" descr="жаба дървесниц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924944"/>
            <a:ext cx="3143272" cy="3590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каспийска блатна костенурка.jpg"/>
          <p:cNvPicPr>
            <a:picLocks noChangeAspect="1"/>
          </p:cNvPicPr>
          <p:nvPr/>
        </p:nvPicPr>
        <p:blipFill>
          <a:blip r:embed="rId3" cstate="print"/>
          <a:srcRect b="5250"/>
          <a:stretch>
            <a:fillRect/>
          </a:stretch>
        </p:blipFill>
        <p:spPr>
          <a:xfrm>
            <a:off x="4716016" y="2636912"/>
            <a:ext cx="3794952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31394191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1600" dirty="0" smtClean="0"/>
              <a:t>България е най-важната страна,</a:t>
            </a:r>
            <a:r>
              <a:rPr lang="en-US" sz="1600" dirty="0" smtClean="0"/>
              <a:t> </a:t>
            </a:r>
            <a:r>
              <a:rPr lang="bg-BG" sz="1600" dirty="0" smtClean="0"/>
              <a:t>а Странджа е най-важната планина в световен мащаб за опазването на популациите от такива застрашени видове като:</a:t>
            </a:r>
            <a:br>
              <a:rPr lang="bg-BG" sz="1600" dirty="0" smtClean="0"/>
            </a:br>
            <a:r>
              <a:rPr lang="bg-BG" sz="1600" dirty="0"/>
              <a:t/>
            </a:r>
            <a:br>
              <a:rPr lang="bg-BG" sz="1600" dirty="0"/>
            </a:br>
            <a:r>
              <a:rPr lang="bg-BG" sz="1600" dirty="0" smtClean="0"/>
              <a:t> </a:t>
            </a:r>
            <a:r>
              <a:rPr lang="bg-BG" sz="2000" b="1" dirty="0" smtClean="0"/>
              <a:t>Голям маслинов присмехулник</a:t>
            </a:r>
            <a:endParaRPr lang="bg-BG" sz="2000" b="1" dirty="0"/>
          </a:p>
        </p:txBody>
      </p:sp>
      <p:pic>
        <p:nvPicPr>
          <p:cNvPr id="3" name="Picture 2" descr="голям маслинов присмехулни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420888"/>
            <a:ext cx="3524258" cy="2643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525349" y="1916832"/>
            <a:ext cx="461865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u="sng" dirty="0"/>
              <a:t>Миграция и зимуване:</a:t>
            </a:r>
            <a:endParaRPr lang="ru-RU" dirty="0"/>
          </a:p>
          <a:p>
            <a:pPr algn="just"/>
            <a:r>
              <a:rPr lang="ru-RU" dirty="0"/>
              <a:t>Зимува в Африка. Пролетната миграция е през април-май, а есенната – през август.</a:t>
            </a:r>
          </a:p>
          <a:p>
            <a:r>
              <a:rPr lang="ru-RU" dirty="0"/>
              <a:t> </a:t>
            </a:r>
          </a:p>
          <a:p>
            <a:r>
              <a:rPr lang="ru-RU" i="1" u="sng" dirty="0"/>
              <a:t>Заплахи:</a:t>
            </a:r>
            <a:endParaRPr lang="ru-RU" dirty="0"/>
          </a:p>
          <a:p>
            <a:pPr algn="just"/>
            <a:r>
              <a:rPr lang="ru-RU" dirty="0"/>
              <a:t>Премахване на храстите и единичните дървета от пасищата, изсичане на ивиците от дървета и храсти в земеделските райони.</a:t>
            </a:r>
          </a:p>
          <a:p>
            <a:r>
              <a:rPr lang="ru-RU" dirty="0"/>
              <a:t> </a:t>
            </a:r>
          </a:p>
          <a:p>
            <a:pPr algn="just"/>
            <a:r>
              <a:rPr lang="ru-RU" i="1" u="sng" dirty="0"/>
              <a:t>Природозащитен статус в България:</a:t>
            </a:r>
            <a:endParaRPr lang="ru-RU" dirty="0"/>
          </a:p>
          <a:p>
            <a:r>
              <a:rPr lang="ru-RU" dirty="0"/>
              <a:t>Уязвим.</a:t>
            </a:r>
          </a:p>
          <a:p>
            <a:r>
              <a:rPr lang="ru-RU" dirty="0"/>
              <a:t> </a:t>
            </a:r>
          </a:p>
          <a:p>
            <a:r>
              <a:rPr lang="ru-RU" i="1" u="sng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02806487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полубеловрата мухолов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916832"/>
            <a:ext cx="3500462" cy="3494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83568" y="105273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Полубеловрата мухоловка</a:t>
            </a:r>
            <a:endParaRPr lang="bg-BG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2204864"/>
            <a:ext cx="39604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u="sng" dirty="0"/>
              <a:t>Миграция и зимуване:</a:t>
            </a:r>
            <a:endParaRPr lang="ru-RU" dirty="0"/>
          </a:p>
          <a:p>
            <a:r>
              <a:rPr lang="ru-RU" dirty="0"/>
              <a:t>Зимува в Африка. Пролетната миграция е април, а есенната – през август-септември.</a:t>
            </a:r>
          </a:p>
          <a:p>
            <a:r>
              <a:rPr lang="ru-RU" dirty="0"/>
              <a:t> </a:t>
            </a:r>
          </a:p>
          <a:p>
            <a:r>
              <a:rPr lang="ru-RU" i="1" u="sng" dirty="0"/>
              <a:t>Заплахи:</a:t>
            </a:r>
            <a:endParaRPr lang="ru-RU" dirty="0"/>
          </a:p>
          <a:p>
            <a:r>
              <a:rPr lang="ru-RU" dirty="0"/>
              <a:t>Интензификация на горското стопанство, изсичане на равнинните дъбови и крайречните гори.</a:t>
            </a:r>
          </a:p>
          <a:p>
            <a:r>
              <a:rPr lang="ru-RU" dirty="0"/>
              <a:t> </a:t>
            </a:r>
          </a:p>
          <a:p>
            <a:r>
              <a:rPr lang="ru-RU" i="1" u="sng" dirty="0"/>
              <a:t>Природозащитен статус в България:</a:t>
            </a:r>
            <a:endParaRPr lang="ru-RU" dirty="0"/>
          </a:p>
          <a:p>
            <a:r>
              <a:rPr lang="ru-RU" dirty="0"/>
              <a:t>Уязвим.</a:t>
            </a:r>
          </a:p>
        </p:txBody>
      </p:sp>
    </p:spTree>
    <p:extLst>
      <p:ext uri="{BB962C8B-B14F-4D97-AF65-F5344CB8AC3E}">
        <p14:creationId xmlns:p14="http://schemas.microsoft.com/office/powerpoint/2010/main" xmlns="" val="3821087615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белогръб кълвач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267744" y="2109049"/>
            <a:ext cx="4509120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348543" y="974157"/>
            <a:ext cx="3923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Южен белогръб кълвач</a:t>
            </a:r>
            <a:endParaRPr lang="bg-BG" b="1" dirty="0"/>
          </a:p>
        </p:txBody>
      </p:sp>
      <p:sp>
        <p:nvSpPr>
          <p:cNvPr id="4" name="Rectangle 3"/>
          <p:cNvSpPr/>
          <p:nvPr/>
        </p:nvSpPr>
        <p:spPr>
          <a:xfrm>
            <a:off x="179512" y="74332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 Включен e в Червената книга на България, категория "</a:t>
            </a:r>
            <a:r>
              <a:rPr lang="ru-RU" b="1" dirty="0"/>
              <a:t>рядък вид</a:t>
            </a:r>
            <a:r>
              <a:rPr lang="ru-RU" dirty="0"/>
              <a:t>". Защитен вид в </a:t>
            </a:r>
            <a:r>
              <a:rPr lang="ru-RU" b="1" dirty="0"/>
              <a:t>Закона за биологичното разнообразие.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532061916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76328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Хиляди бръмбари нападат във филмите „Мумията” и „Мумията се завръща”. Ужасните скарабеи влизат в тялото и умъртвяват човека </a:t>
            </a:r>
            <a:r>
              <a:rPr lang="ru-RU" dirty="0" smtClean="0"/>
              <a:t>мъчително…</a:t>
            </a:r>
            <a:endParaRPr lang="en-US" dirty="0" smtClean="0"/>
          </a:p>
          <a:p>
            <a:pPr algn="just"/>
            <a:r>
              <a:rPr lang="ru-RU" dirty="0" smtClean="0"/>
              <a:t>Това </a:t>
            </a:r>
            <a:r>
              <a:rPr lang="ru-RU" dirty="0"/>
              <a:t>е една от най-големите глупости на Холивуд</a:t>
            </a:r>
            <a:r>
              <a:rPr lang="ru-RU" dirty="0" smtClean="0"/>
              <a:t>.</a:t>
            </a:r>
            <a:r>
              <a:rPr lang="ru-RU" dirty="0"/>
              <a:t> </a:t>
            </a:r>
            <a:r>
              <a:rPr lang="ru-RU" smtClean="0"/>
              <a:t>Набеденият </a:t>
            </a:r>
            <a:r>
              <a:rPr lang="ru-RU" dirty="0"/>
              <a:t>за </a:t>
            </a:r>
            <a:r>
              <a:rPr lang="ru-RU"/>
              <a:t>злодей </a:t>
            </a:r>
            <a:r>
              <a:rPr lang="ru-RU" smtClean="0"/>
              <a:t>бръмбар - скарабей </a:t>
            </a:r>
            <a:r>
              <a:rPr lang="ru-RU" dirty="0"/>
              <a:t>е всъщност безобидна гадинка, търкаляща торно топче, което е единственото й имане.</a:t>
            </a:r>
            <a:endParaRPr lang="bg-BG" dirty="0"/>
          </a:p>
        </p:txBody>
      </p:sp>
      <p:pic>
        <p:nvPicPr>
          <p:cNvPr id="2050" name="Picture 2" descr="http://www.burgasmuseums.bg/system/images/cache/albums/album180_485x1000dung-beetl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0179" y="2204864"/>
            <a:ext cx="4475609" cy="4475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4974126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.photo-forum.net/site_pics/176/n_1247915664_Bukov_sechko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43049"/>
            <a:ext cx="9144000" cy="5314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0466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Буков</a:t>
            </a:r>
            <a:r>
              <a:rPr lang="bg-BG" dirty="0" smtClean="0"/>
              <a:t> </a:t>
            </a:r>
            <a:r>
              <a:rPr lang="bg-BG" b="1" dirty="0" smtClean="0"/>
              <a:t>сечко</a:t>
            </a:r>
            <a:r>
              <a:rPr lang="en-US" dirty="0" smtClean="0"/>
              <a:t> </a:t>
            </a:r>
            <a:r>
              <a:rPr lang="bg-BG" dirty="0" smtClean="0"/>
              <a:t>-световно застрашен вид със статут уязвим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282307701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focus-news.net/b9a7df7be1c2f9fceb6184204db4d5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6696744" cy="4248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4509120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27 от общо 33 вида прилепи, които се срещат в страната ни, могат да се видят в парка. Някой от тях са с по-висок „консервационен статут” или изискват по-висока степен на защитеност. Такива са някой пещерни видове като петте вида „подковоноси”, както и горски видове като „</a:t>
            </a:r>
            <a:r>
              <a:rPr lang="ru-RU" b="1" dirty="0"/>
              <a:t>дългоухия нощник</a:t>
            </a:r>
            <a:r>
              <a:rPr lang="ru-RU" dirty="0"/>
              <a:t>”. Този горски вид е с най-голяма популация именно в природния парк. Той се среща по хралупите на дърветата.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584101892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златка.jpg"/>
          <p:cNvPicPr>
            <a:picLocks noChangeAspect="1"/>
          </p:cNvPicPr>
          <p:nvPr/>
        </p:nvPicPr>
        <p:blipFill>
          <a:blip r:embed="rId2" cstate="print"/>
          <a:srcRect l="21893" r="23391"/>
          <a:stretch>
            <a:fillRect/>
          </a:stretch>
        </p:blipFill>
        <p:spPr>
          <a:xfrm>
            <a:off x="3491880" y="1573642"/>
            <a:ext cx="2592288" cy="4099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251520" y="572461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В "Червената книга на Република България" е включена като застрашен от изчезване вид.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4355976" y="4046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/>
              <a:t> </a:t>
            </a:r>
            <a:r>
              <a:rPr lang="ru-RU" b="1" dirty="0"/>
              <a:t>Златката</a:t>
            </a:r>
            <a:r>
              <a:rPr lang="ru-RU" dirty="0"/>
              <a:t>, наричана още Евразийска златка, е дребен хищник от семейството Порови.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850652358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 smtClean="0"/>
              <a:t>Как научихме всичко това?  Включихме се в проекта “Обичам природата –и аз участвам” по следния начин:</a:t>
            </a:r>
          </a:p>
          <a:p>
            <a:r>
              <a:rPr lang="bg-BG" dirty="0" smtClean="0"/>
              <a:t> Организирахме  си екскурзия и направихме чудни снимки.</a:t>
            </a:r>
          </a:p>
          <a:p>
            <a:r>
              <a:rPr lang="bg-BG" dirty="0" smtClean="0"/>
              <a:t> </a:t>
            </a:r>
            <a:endParaRPr lang="bg-BG" dirty="0"/>
          </a:p>
        </p:txBody>
      </p:sp>
      <p:pic>
        <p:nvPicPr>
          <p:cNvPr id="3" name="Picture 2" descr="Picture 3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052735"/>
            <a:ext cx="7776864" cy="5832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94219396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4"/>
            <a:ext cx="6462917" cy="48471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1808663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sz="1600" dirty="0" smtClean="0"/>
              <a:t>Посетихме изворите на река Младежка,</a:t>
            </a:r>
            <a:r>
              <a:rPr lang="en-US" sz="1600" dirty="0" smtClean="0"/>
              <a:t> </a:t>
            </a:r>
            <a:r>
              <a:rPr lang="bg-BG" sz="1600" dirty="0" smtClean="0"/>
              <a:t>проучихме различни маршрути,</a:t>
            </a:r>
            <a:r>
              <a:rPr lang="en-US" sz="1600" dirty="0" smtClean="0"/>
              <a:t> </a:t>
            </a:r>
            <a:r>
              <a:rPr lang="bg-BG" sz="1600" dirty="0" smtClean="0"/>
              <a:t>полюбувахме се на водопад  Докузак до с.Стоилово,</a:t>
            </a:r>
            <a:r>
              <a:rPr lang="en-US" sz="1600" dirty="0" smtClean="0"/>
              <a:t> </a:t>
            </a:r>
            <a:r>
              <a:rPr lang="bg-BG" sz="1600" dirty="0" smtClean="0"/>
              <a:t>разгледахме с голям интерес посетителските центрове в гр.Малко търново и с.Граматиково</a:t>
            </a:r>
            <a:endParaRPr lang="bg-BG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68059"/>
            <a:ext cx="4189671" cy="4077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5438661" cy="4078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10836657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64704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4">
                    <a:lumMod val="75000"/>
                  </a:schemeClr>
                </a:solidFill>
              </a:rPr>
              <a:t>Научихме,че най-големите заплахи за растенията и животните са: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ИЗСИЧАНЕТО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ПОЖАРИТЕ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БРАКОНИЕРСТВОТО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ЗАМЪРСЯВАНЕТО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ПРЕКОМЕРНОТО СЪБИРАНЕ НА БИЛКИ,СЕМЕНА И ПЛОДОВЕ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БЕЗПОКОЙСТВОТО НА ЖИВОТНИТЕ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УНИЩОЖАВАНЕ НА ЕСТЕСТВЕНИТЕ МЕСТООБИТАНИЯ</a:t>
            </a:r>
            <a:endParaRPr lang="bg-BG" dirty="0"/>
          </a:p>
        </p:txBody>
      </p:sp>
      <p:pic>
        <p:nvPicPr>
          <p:cNvPr id="3" name="Picture 9" descr="1b9b2a3ff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0" y="3536950"/>
            <a:ext cx="4572000" cy="3321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7" descr="salvage-logging-in-the-wild-r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3536951"/>
            <a:ext cx="4572000" cy="3311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79854361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ker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92696"/>
            <a:ext cx="3851275" cy="515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Content Placeholder 10" descr="дренаж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51520" y="51522"/>
            <a:ext cx="4680520" cy="6689846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550824856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83529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НАУЧИХМЕ КАК МОЖЕМ ДА ПОМОГНЕМ НА ГОРАТА И НЕЙНИТЕ ОБИТАТЕЛИ: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КАТО ЗАЛЕСЯВАМЕ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КАТО РЕЦИКЛИРАМЕ ХАРТИЯТА И ОТПАДЪЦИТЕ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КАТО СЕ БОРИМ С ПОЖАРИТЕ И БРАКОНИЕРСТВОТО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КАТО ОБРАЗОВАМЕ ХОРАТА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 smtClean="0"/>
              <a:t>КАТО ПОСТАВЯМЕ ГНЕЗДИЛКИ ПО ДЪРВЕТАТА</a:t>
            </a:r>
            <a:endParaRPr lang="bg-BG" dirty="0"/>
          </a:p>
        </p:txBody>
      </p:sp>
      <p:pic>
        <p:nvPicPr>
          <p:cNvPr id="3" name="Picture 4" descr="Sibenik0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14483"/>
            <a:ext cx="4834952" cy="430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Checking-nesting-si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7" y="2507997"/>
            <a:ext cx="4788024" cy="430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69812697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6336704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90872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 smtClean="0"/>
              <a:t>Ето така се образоваме ние</a:t>
            </a:r>
            <a:r>
              <a:rPr lang="en-US" dirty="0" smtClean="0"/>
              <a:t> </a:t>
            </a:r>
            <a:r>
              <a:rPr lang="bg-BG" dirty="0" smtClean="0"/>
              <a:t>-</a:t>
            </a:r>
            <a:r>
              <a:rPr lang="en-US" dirty="0" smtClean="0"/>
              <a:t> </a:t>
            </a:r>
            <a:r>
              <a:rPr lang="bg-BG" dirty="0" smtClean="0"/>
              <a:t>изработваме си собствени книжки за птици в бургаските влажни зони.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395302557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17616"/>
            <a:ext cx="7488832" cy="5616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62068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           Участваме в олимпиади по орнитология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107538952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 България има повече от 30 граждански организации,които работят за опазване на природата и биоразнообразието.Най-добре да станем част от тях!</a:t>
            </a:r>
            <a:endParaRPr lang="bg-BG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2052017" cy="2052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9826" y="1800916"/>
            <a:ext cx="1674292" cy="1674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34434"/>
            <a:ext cx="1728192" cy="1728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962426"/>
            <a:ext cx="1872208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116" y="4511539"/>
            <a:ext cx="1692548" cy="16925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1" y="5006812"/>
            <a:ext cx="1655643" cy="16556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194" name="Picture 2" descr="http://www.artship.bg/files/images/SIN%20FLAG%20logo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00916"/>
            <a:ext cx="2016224" cy="19891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8632394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0139527">
            <a:off x="827584" y="2132856"/>
            <a:ext cx="731482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БЛАГОДАРИМ ВИ </a:t>
            </a:r>
          </a:p>
          <a:p>
            <a:pPr algn="ctr"/>
            <a:r>
              <a:rPr lang="bg-BG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 ВНИМАНИЕТО!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TM02455596[[fn=Spring]]</Template>
  <TotalTime>454</TotalTime>
  <Words>1028</Words>
  <Application>Microsoft Office PowerPoint</Application>
  <PresentationFormat>On-screen Show (4:3)</PresentationFormat>
  <Paragraphs>87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Spring</vt:lpstr>
      <vt:lpstr>Slide 1</vt:lpstr>
      <vt:lpstr>Тратонзос, Салмидесос, Монс Астикус, Хемимонт, Парория.</vt:lpstr>
      <vt:lpstr>Slide 3</vt:lpstr>
      <vt:lpstr>Slide 4</vt:lpstr>
      <vt:lpstr>Планината заема кръстопътно положение между Европа, Средиземноморието и Азия. Географският кръстопът, на който се намира Странджа, близостта до големи водни басейни, разнообразният релеф, мекият и влажен климат и липсата на заледяване през кватернера, са причина в планината да се срещат растения, които в миналото са били много разпространени, но днес  се срещат само в нашата планина.</vt:lpstr>
      <vt:lpstr>Причината за това е фактът, че климатът на планината в съвремието се доближава до този  от терциера - топли и влажни лета, меки и дъждовни зими. В момента   Странджа е  едно от мaлкото места на континента, съхранило растителни съобщества  от предледниковата флора, владеела преди милион години цяла Европа. Не случайно в един от резерватите в Странджа стои следната табела:</vt:lpstr>
      <vt:lpstr>Почти цялата територия на планината е убежище на видове от отминали геологични времена - т.нар. РЕЛИКТИ. Много от тях са основни образуватели на  съобществата, например източен бук и горун, странджански дъб, цер.</vt:lpstr>
      <vt:lpstr>Странджанското бясно дърво е терциерен реликт, който за територията на Европа е разпространен единствено в Странджа! Включено е в Червената книга на България като застрашен вид.</vt:lpstr>
      <vt:lpstr>Чашковидната звъника и калуната също са достигнали до нас от терциера и днес Странджа е единственото място в Европа,където можем да ги видим в диво състояние.</vt:lpstr>
      <vt:lpstr>Други растителни видове с най-голямо природозащитно значение са: Кавказка (дървовидна странджанска) боровинка-застрашен вид от Червената книга</vt:lpstr>
      <vt:lpstr>Slide 11</vt:lpstr>
      <vt:lpstr>Лавровишнята - образува т.нар. подлес от вечнозелени храсти.</vt:lpstr>
      <vt:lpstr> Царицата на тази планина, безспорно е странджанската зеленика - терциерен реликт, който се среща само в Странджа и Кавказ. Всяка година в различни  селища се провежда “Фестивал на зелениката”, който има за цел да запознае хората не само с уникалната природа, но и със самобитността на странджанци - с техните обичаи и дух, които пазят  планината жива.</vt:lpstr>
      <vt:lpstr>Slide 14</vt:lpstr>
      <vt:lpstr>Животинският свят в Странджа също е много богат - над  600 вида безгръбначни животни, гръбначните са около 400, от които 42 вида риби, 10 вида земноводни, 24 вида влечуги, 270 вида птици, 66 вида бозайници. Жабата дървесница и каспийската блатна костенурка  са застрашени видове. </vt:lpstr>
      <vt:lpstr>България е най-важната страна, а Странджа е най-важната планина в световен мащаб за опазването на популациите от такива застрашени видове като:   Голям маслинов присмехулник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Посетихме изворите на река Младежка, проучихме различни маршрути, полюбувахме се на водопад  Докузак до с.Стоилово, разгледахме с голям интерес посетителските центрове в гр.Малко търново и с.Граматиково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ou</cp:lastModifiedBy>
  <cp:revision>88</cp:revision>
  <dcterms:created xsi:type="dcterms:W3CDTF">2015-11-07T09:56:21Z</dcterms:created>
  <dcterms:modified xsi:type="dcterms:W3CDTF">2015-11-11T11:03:46Z</dcterms:modified>
</cp:coreProperties>
</file>