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336" r:id="rId3"/>
    <p:sldId id="356" r:id="rId4"/>
    <p:sldId id="343" r:id="rId5"/>
    <p:sldId id="333" r:id="rId6"/>
    <p:sldId id="334" r:id="rId7"/>
    <p:sldId id="337" r:id="rId8"/>
    <p:sldId id="338" r:id="rId9"/>
    <p:sldId id="357" r:id="rId10"/>
    <p:sldId id="344" r:id="rId11"/>
    <p:sldId id="339" r:id="rId12"/>
    <p:sldId id="345" r:id="rId13"/>
    <p:sldId id="346" r:id="rId14"/>
    <p:sldId id="355" r:id="rId15"/>
    <p:sldId id="347" r:id="rId16"/>
    <p:sldId id="358" r:id="rId17"/>
    <p:sldId id="351" r:id="rId18"/>
    <p:sldId id="348" r:id="rId19"/>
    <p:sldId id="353" r:id="rId20"/>
    <p:sldId id="352" r:id="rId21"/>
    <p:sldId id="350" r:id="rId22"/>
  </p:sldIdLst>
  <p:sldSz cx="9144000" cy="6858000" type="screen4x3"/>
  <p:notesSz cx="6858000" cy="9144000"/>
  <p:defaultTextStyle>
    <a:defPPr>
      <a:defRPr lang="bg-BG"/>
    </a:defPPr>
    <a:lvl1pPr algn="ctr" rtl="0" fontAlgn="base">
      <a:lnSpc>
        <a:spcPct val="90000"/>
      </a:lnSpc>
      <a:spcBef>
        <a:spcPct val="20000"/>
      </a:spcBef>
      <a:spcAft>
        <a:spcPct val="0"/>
      </a:spcAft>
      <a:defRPr sz="30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lnSpc>
        <a:spcPct val="90000"/>
      </a:lnSpc>
      <a:spcBef>
        <a:spcPct val="20000"/>
      </a:spcBef>
      <a:spcAft>
        <a:spcPct val="0"/>
      </a:spcAft>
      <a:defRPr sz="30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lnSpc>
        <a:spcPct val="90000"/>
      </a:lnSpc>
      <a:spcBef>
        <a:spcPct val="20000"/>
      </a:spcBef>
      <a:spcAft>
        <a:spcPct val="0"/>
      </a:spcAft>
      <a:defRPr sz="30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lnSpc>
        <a:spcPct val="90000"/>
      </a:lnSpc>
      <a:spcBef>
        <a:spcPct val="20000"/>
      </a:spcBef>
      <a:spcAft>
        <a:spcPct val="0"/>
      </a:spcAft>
      <a:defRPr sz="30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lnSpc>
        <a:spcPct val="90000"/>
      </a:lnSpc>
      <a:spcBef>
        <a:spcPct val="20000"/>
      </a:spcBef>
      <a:spcAft>
        <a:spcPct val="0"/>
      </a:spcAft>
      <a:defRPr sz="30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0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0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0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000"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3399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918" autoAdjust="0"/>
    <p:restoredTop sz="91468" autoAdjust="0"/>
  </p:normalViewPr>
  <p:slideViewPr>
    <p:cSldViewPr>
      <p:cViewPr>
        <p:scale>
          <a:sx n="100" d="100"/>
          <a:sy n="100" d="100"/>
        </p:scale>
        <p:origin x="-1224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A9252FD-B186-4418-B76B-780E1AF6784A}" type="datetimeFigureOut">
              <a:rPr lang="bg-BG"/>
              <a:pPr>
                <a:defRPr/>
              </a:pPr>
              <a:t>13.11.2015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bg-BG" noProof="0" smtClean="0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noProof="0" smtClean="0"/>
              <a:t>Щракн., за да ред. стил на загл. в обр.</a:t>
            </a:r>
          </a:p>
          <a:p>
            <a:pPr lvl="1"/>
            <a:r>
              <a:rPr lang="bg-BG" noProof="0" smtClean="0"/>
              <a:t>Второ ниво</a:t>
            </a:r>
          </a:p>
          <a:p>
            <a:pPr lvl="2"/>
            <a:r>
              <a:rPr lang="bg-BG" noProof="0" smtClean="0"/>
              <a:t>Трето ниво</a:t>
            </a:r>
          </a:p>
          <a:p>
            <a:pPr lvl="3"/>
            <a:r>
              <a:rPr lang="bg-BG" noProof="0" smtClean="0"/>
              <a:t>Четвърто ниво</a:t>
            </a:r>
          </a:p>
          <a:p>
            <a:pPr lvl="4"/>
            <a:r>
              <a:rPr lang="bg-BG" noProof="0" smtClean="0"/>
              <a:t>Пето ниво</a:t>
            </a:r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DE93272-BBA5-4F8A-906B-B167FB508AC3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733477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bg-BG" smtClean="0"/>
              <a:t>Щракнете, за да редактирате стила на подзаглавията в образеца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732257-B611-4593-A0EB-1F6B6463F2C4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2849438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3AE868-8C99-40D9-BBD1-349E6EAABDF5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5649800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0C7854-41A5-48C5-8296-6A2BA7A97363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62795906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C1490-D336-4747-9393-E95BB518B944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29815994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F3C08-C023-4A9F-9FEB-05D7C3D09E42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79456289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570FA9-69AD-40DD-895F-C92D11F3DB88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90687047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E4DE67-032B-4262-9135-1200436B8AF0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28016031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35261-82CC-4C1E-89C2-DCECC8A802D6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86531191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 smtClean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661019-B98E-4CDA-9BA8-3A848844FB61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26692485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CEDF42-FBF1-4D32-842D-F8557E594F6C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92493363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9824FA-7193-4643-9B72-65B6F527C968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71325107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лавие, текст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05F133-33DD-4FD5-9F4C-FAB90762217C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57924079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9CA7D0-9CA6-4D3B-B66A-28E02F1EB65E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74646401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bg-BG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smtClean="0"/>
              <a:t>Click to edit Master text styles</a:t>
            </a:r>
          </a:p>
          <a:p>
            <a:pPr lvl="1"/>
            <a:r>
              <a:rPr lang="bg-BG" smtClean="0"/>
              <a:t>Second level</a:t>
            </a:r>
          </a:p>
          <a:p>
            <a:pPr lvl="2"/>
            <a:r>
              <a:rPr lang="bg-BG" smtClean="0"/>
              <a:t>Third level</a:t>
            </a:r>
          </a:p>
          <a:p>
            <a:pPr lvl="3"/>
            <a:r>
              <a:rPr lang="bg-BG" smtClean="0"/>
              <a:t>Fourth level</a:t>
            </a:r>
          </a:p>
          <a:p>
            <a:pPr lvl="4"/>
            <a:r>
              <a:rPr lang="bg-BG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defRPr sz="1400" b="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400" b="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 b="0"/>
            </a:lvl1pPr>
          </a:lstStyle>
          <a:p>
            <a:pPr>
              <a:defRPr/>
            </a:pPr>
            <a:fld id="{79F061DC-9322-4E60-8289-F95F047ACF7B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FF00"/>
            </a:gs>
            <a:gs pos="100000">
              <a:schemeClr val="bg1"/>
            </a:gs>
          </a:gsLst>
          <a:path path="rect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sz="3200" smtClean="0"/>
              <a:t>ОБЕДИНЕНО  ДЕТСКО ЗАВЕДЕНИЕ </a:t>
            </a:r>
            <a:br>
              <a:rPr lang="bg-BG" sz="3200" smtClean="0"/>
            </a:br>
            <a:r>
              <a:rPr lang="bg-BG" sz="3200" smtClean="0"/>
              <a:t>№ 15  “МОРЯЧЕ”</a:t>
            </a:r>
          </a:p>
        </p:txBody>
      </p:sp>
      <p:pic>
        <p:nvPicPr>
          <p:cNvPr id="2051" name="Picture 0" descr="Moriache-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95513" y="1844675"/>
            <a:ext cx="4752975" cy="4537075"/>
          </a:xfrm>
          <a:noFill/>
        </p:spPr>
      </p:pic>
    </p:spTree>
  </p:cSld>
  <p:clrMapOvr>
    <a:masterClrMapping/>
  </p:clrMapOvr>
  <p:transition advClick="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endParaRPr lang="bg-BG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395536" y="332656"/>
            <a:ext cx="8424936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dirty="0" smtClean="0"/>
              <a:t>„Училищна мрежа на програмите „Екоучилища“ и „Учим за гората“-модел за успешно сътрудничество за устойчиво развитие,опазване на околната среда и екологично образование“</a:t>
            </a:r>
            <a:endParaRPr lang="bg-BG" sz="2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710093"/>
            <a:ext cx="1076325" cy="119062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869160"/>
            <a:ext cx="1114507" cy="11287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2773485"/>
            <a:ext cx="1838325" cy="13239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572" y="4347102"/>
            <a:ext cx="3347864" cy="251089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96136" y="3125639"/>
            <a:ext cx="3168352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dirty="0" smtClean="0"/>
              <a:t>Еко код на ОДЗ“Моряче</a:t>
            </a:r>
            <a:r>
              <a:rPr lang="bg-BG" dirty="0" smtClean="0"/>
              <a:t>“</a:t>
            </a:r>
            <a:endParaRPr lang="bg-BG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2400" dirty="0" smtClean="0"/>
              <a:t>„Застрашени видове в моя роден край“</a:t>
            </a:r>
            <a:endParaRPr lang="bg-BG" sz="2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008" y="1556792"/>
            <a:ext cx="4041775" cy="834107"/>
          </a:xfrm>
        </p:spPr>
        <p:txBody>
          <a:bodyPr/>
          <a:lstStyle/>
          <a:p>
            <a:pPr marL="342900" lvl="0" indent="-342900">
              <a:buFontTx/>
              <a:buChar char="•"/>
            </a:pPr>
            <a:r>
              <a:rPr lang="bg-BG" sz="2000" dirty="0">
                <a:solidFill>
                  <a:srgbClr val="92D050"/>
                </a:solidFill>
              </a:rPr>
              <a:t>ОДЗ№</a:t>
            </a:r>
            <a:r>
              <a:rPr lang="bg-BG" sz="2000" dirty="0" smtClean="0">
                <a:solidFill>
                  <a:srgbClr val="92D050"/>
                </a:solidFill>
              </a:rPr>
              <a:t>15“Моряче“гр.Бургас </a:t>
            </a:r>
            <a:endParaRPr lang="bg-BG" sz="2000" dirty="0">
              <a:solidFill>
                <a:srgbClr val="92D050"/>
              </a:solidFill>
            </a:endParaRPr>
          </a:p>
          <a:p>
            <a:endParaRPr lang="bg-BG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204864"/>
            <a:ext cx="3692792" cy="3951288"/>
          </a:xfrm>
        </p:spPr>
      </p:pic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851967" y="1591841"/>
            <a:ext cx="4040188" cy="906115"/>
          </a:xfrm>
        </p:spPr>
        <p:txBody>
          <a:bodyPr/>
          <a:lstStyle/>
          <a:p>
            <a:pPr marL="342900" lvl="0" indent="-342900">
              <a:buFontTx/>
              <a:buChar char="•"/>
            </a:pPr>
            <a:endParaRPr lang="bg-BG" sz="2000" i="1" u="sng" dirty="0" smtClean="0">
              <a:solidFill>
                <a:srgbClr val="FF0000"/>
              </a:solidFill>
            </a:endParaRPr>
          </a:p>
          <a:p>
            <a:pPr marL="342900" lvl="0" indent="-342900">
              <a:buFontTx/>
              <a:buChar char="•"/>
            </a:pPr>
            <a:endParaRPr lang="bg-BG" sz="2000" i="1" u="sng" dirty="0">
              <a:solidFill>
                <a:srgbClr val="FF0000"/>
              </a:solidFill>
            </a:endParaRPr>
          </a:p>
          <a:p>
            <a:pPr marL="342900" lvl="0" indent="-342900">
              <a:buFontTx/>
              <a:buChar char="•"/>
            </a:pPr>
            <a:endParaRPr lang="bg-BG" sz="2000" i="1" u="sng" dirty="0" smtClean="0">
              <a:solidFill>
                <a:srgbClr val="FF0000"/>
              </a:solidFill>
            </a:endParaRPr>
          </a:p>
          <a:p>
            <a:pPr marL="342900" lvl="0" indent="-342900">
              <a:buFontTx/>
              <a:buChar char="•"/>
            </a:pPr>
            <a:endParaRPr lang="bg-BG" sz="2000" i="1" u="sng" dirty="0">
              <a:solidFill>
                <a:srgbClr val="FF0000"/>
              </a:solidFill>
            </a:endParaRPr>
          </a:p>
          <a:p>
            <a:pPr marL="342900" lvl="0" indent="-342900">
              <a:buFontTx/>
              <a:buChar char="•"/>
            </a:pPr>
            <a:endParaRPr lang="bg-BG" sz="2000" i="1" u="sng" dirty="0" smtClean="0">
              <a:solidFill>
                <a:srgbClr val="FF0000"/>
              </a:solidFill>
            </a:endParaRPr>
          </a:p>
          <a:p>
            <a:pPr lvl="0"/>
            <a:endParaRPr lang="bg-BG" sz="2000" i="1" u="sng" dirty="0" smtClean="0">
              <a:solidFill>
                <a:srgbClr val="FF0000"/>
              </a:solidFill>
            </a:endParaRPr>
          </a:p>
          <a:p>
            <a:pPr lvl="0"/>
            <a:endParaRPr lang="bg-BG" sz="2000" i="1" u="sng" dirty="0">
              <a:solidFill>
                <a:srgbClr val="FF0000"/>
              </a:solidFill>
            </a:endParaRPr>
          </a:p>
          <a:p>
            <a:pPr lvl="0"/>
            <a:endParaRPr lang="bg-BG" sz="2000" i="1" u="sng" dirty="0" smtClean="0">
              <a:solidFill>
                <a:srgbClr val="FF0000"/>
              </a:solidFill>
            </a:endParaRPr>
          </a:p>
          <a:p>
            <a:pPr lvl="0"/>
            <a:endParaRPr lang="bg-BG" sz="2000" i="1" u="sng" dirty="0">
              <a:solidFill>
                <a:srgbClr val="FF0000"/>
              </a:solidFill>
            </a:endParaRPr>
          </a:p>
          <a:p>
            <a:pPr lvl="0"/>
            <a:endParaRPr lang="bg-BG" sz="2000" i="1" u="sng" dirty="0" smtClean="0">
              <a:solidFill>
                <a:srgbClr val="FF0000"/>
              </a:solidFill>
            </a:endParaRPr>
          </a:p>
          <a:p>
            <a:pPr lvl="0"/>
            <a:r>
              <a:rPr lang="bg-BG" sz="2000" i="1" u="sng" dirty="0" smtClean="0">
                <a:solidFill>
                  <a:srgbClr val="92D050"/>
                </a:solidFill>
              </a:rPr>
              <a:t>Подготвителна </a:t>
            </a:r>
            <a:r>
              <a:rPr lang="bg-BG" sz="2000" i="1" u="sng" dirty="0">
                <a:solidFill>
                  <a:srgbClr val="92D050"/>
                </a:solidFill>
              </a:rPr>
              <a:t>група „Лъвчета“-6/7год</a:t>
            </a:r>
          </a:p>
          <a:p>
            <a:endParaRPr lang="bg-BG" dirty="0">
              <a:solidFill>
                <a:srgbClr val="92D050"/>
              </a:solidFill>
            </a:endParaRPr>
          </a:p>
        </p:txBody>
      </p:sp>
      <p:sp>
        <p:nvSpPr>
          <p:cNvPr id="13" name="Text Placeholder 2"/>
          <p:cNvSpPr>
            <a:spLocks noGrp="1"/>
          </p:cNvSpPr>
          <p:nvPr>
            <p:ph sz="quarter" idx="4"/>
          </p:nvPr>
        </p:nvSpPr>
        <p:spPr>
          <a:xfrm>
            <a:off x="5004048" y="2636912"/>
            <a:ext cx="3682752" cy="3024336"/>
          </a:xfrm>
        </p:spPr>
        <p:txBody>
          <a:bodyPr/>
          <a:lstStyle/>
          <a:p>
            <a:endParaRPr lang="bg-BG" sz="2000" b="1" i="1" u="sng" dirty="0" smtClean="0">
              <a:solidFill>
                <a:srgbClr val="FF0000"/>
              </a:solidFill>
            </a:endParaRPr>
          </a:p>
          <a:p>
            <a:r>
              <a:rPr lang="bg-BG" sz="2000" dirty="0" smtClean="0">
                <a:solidFill>
                  <a:srgbClr val="92D050"/>
                </a:solidFill>
              </a:rPr>
              <a:t>Тел.0899178965</a:t>
            </a:r>
          </a:p>
          <a:p>
            <a:r>
              <a:rPr lang="en-US" sz="2000" dirty="0" smtClean="0">
                <a:solidFill>
                  <a:srgbClr val="92D050"/>
                </a:solidFill>
              </a:rPr>
              <a:t>email</a:t>
            </a:r>
            <a:r>
              <a:rPr lang="bg-BG" sz="2000" dirty="0" smtClean="0">
                <a:solidFill>
                  <a:srgbClr val="92D050"/>
                </a:solidFill>
              </a:rPr>
              <a:t>:</a:t>
            </a:r>
            <a:r>
              <a:rPr lang="en-US" sz="2000" dirty="0" smtClean="0">
                <a:solidFill>
                  <a:srgbClr val="92D050"/>
                </a:solidFill>
              </a:rPr>
              <a:t>tali7333@gmail.com</a:t>
            </a:r>
          </a:p>
          <a:p>
            <a:r>
              <a:rPr lang="bg-BG" sz="2000" dirty="0" smtClean="0">
                <a:solidFill>
                  <a:srgbClr val="92D050"/>
                </a:solidFill>
              </a:rPr>
              <a:t>Ръководители:</a:t>
            </a:r>
          </a:p>
          <a:p>
            <a:r>
              <a:rPr lang="bg-BG" sz="2000" dirty="0">
                <a:solidFill>
                  <a:srgbClr val="92D050"/>
                </a:solidFill>
              </a:rPr>
              <a:t>Татяна Минкова</a:t>
            </a:r>
          </a:p>
          <a:p>
            <a:r>
              <a:rPr lang="bg-BG" sz="2000" dirty="0" smtClean="0">
                <a:solidFill>
                  <a:srgbClr val="92D050"/>
                </a:solidFill>
              </a:rPr>
              <a:t>Галя Кръстева</a:t>
            </a:r>
          </a:p>
          <a:p>
            <a:r>
              <a:rPr lang="bg-BG" sz="2000" dirty="0" smtClean="0">
                <a:solidFill>
                  <a:srgbClr val="92D050"/>
                </a:solidFill>
              </a:rPr>
              <a:t>Наталия Йорданова</a:t>
            </a:r>
          </a:p>
        </p:txBody>
      </p:sp>
    </p:spTree>
    <p:extLst>
      <p:ext uri="{BB962C8B-B14F-4D97-AF65-F5344CB8AC3E}">
        <p14:creationId xmlns:p14="http://schemas.microsoft.com/office/powerpoint/2010/main" val="27636136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107950" y="0"/>
            <a:ext cx="8350250" cy="2420938"/>
          </a:xfrm>
        </p:spPr>
        <p:txBody>
          <a:bodyPr/>
          <a:lstStyle/>
          <a:p>
            <a:r>
              <a:rPr lang="bg-BG" sz="1600" dirty="0" smtClean="0"/>
              <a:t>Птиците са перлата на Вая.През различните сезони на годината във водите на езерото могат да се видят около 260 вида птици.</a:t>
            </a:r>
            <a:br>
              <a:rPr lang="bg-BG" sz="1600" dirty="0" smtClean="0"/>
            </a:br>
            <a:r>
              <a:rPr lang="bg-BG" sz="1600" dirty="0" smtClean="0"/>
              <a:t>Много от тях са редки за страната и Европа ,а 9 вида са застрашени от изчезване в световен мащаб.С живота и особеностите на някои от тези птици  запознахме децата.</a:t>
            </a:r>
          </a:p>
        </p:txBody>
      </p:sp>
      <p:sp>
        <p:nvSpPr>
          <p:cNvPr id="4099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232650" cy="1752600"/>
          </a:xfrm>
        </p:spPr>
        <p:txBody>
          <a:bodyPr/>
          <a:lstStyle/>
          <a:p>
            <a:endParaRPr lang="bg-BG" smtClean="0"/>
          </a:p>
        </p:txBody>
      </p:sp>
      <p:pic>
        <p:nvPicPr>
          <p:cNvPr id="4100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060575"/>
            <a:ext cx="3527425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2060575"/>
            <a:ext cx="4608513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2400" dirty="0" smtClean="0">
                <a:solidFill>
                  <a:schemeClr val="tx1"/>
                </a:solidFill>
              </a:rPr>
              <a:t>Червеногуша гъска</a:t>
            </a:r>
            <a:r>
              <a:rPr lang="bg-BG" dirty="0" smtClean="0">
                <a:solidFill>
                  <a:schemeClr val="tx1"/>
                </a:solidFill>
              </a:rPr>
              <a:t/>
            </a:r>
            <a:br>
              <a:rPr lang="bg-BG" dirty="0" smtClean="0">
                <a:solidFill>
                  <a:schemeClr val="tx1"/>
                </a:solidFill>
              </a:rPr>
            </a:br>
            <a:endParaRPr lang="bg-BG" dirty="0" smtClean="0">
              <a:solidFill>
                <a:schemeClr val="tx1"/>
              </a:solidFill>
            </a:endParaRPr>
          </a:p>
        </p:txBody>
      </p:sp>
      <p:sp>
        <p:nvSpPr>
          <p:cNvPr id="512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bg-BG" smtClean="0"/>
          </a:p>
        </p:txBody>
      </p:sp>
      <p:pic>
        <p:nvPicPr>
          <p:cNvPr id="5124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1628775"/>
            <a:ext cx="4038600" cy="4537075"/>
          </a:xfrm>
        </p:spPr>
      </p:pic>
      <p:sp>
        <p:nvSpPr>
          <p:cNvPr id="5125" name="TextBox 6"/>
          <p:cNvSpPr txBox="1">
            <a:spLocks noChangeArrowheads="1"/>
          </p:cNvSpPr>
          <p:nvPr/>
        </p:nvSpPr>
        <p:spPr bwMode="auto">
          <a:xfrm>
            <a:off x="5003800" y="1700213"/>
            <a:ext cx="3600450" cy="494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0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 dirty="0"/>
              <a:t>Е най-дребната дива гъска в Европа и Азия. Дължината на тялото й достига до 56 см, а размахът на крилете - до 135 см. Това е единствената гъска с ярко оперение, което я прави много красива. Почти цялата световна популация на вида, която наброява около 50 000 птици, прекарва зимата в Добруджа и може да се наблюдава в България и Румъния от ноември до март.</a:t>
            </a:r>
            <a:endParaRPr lang="bg-BG" sz="2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2400" dirty="0" smtClean="0"/>
              <a:t>Къдроглав пеликан</a:t>
            </a:r>
          </a:p>
        </p:txBody>
      </p:sp>
      <p:sp>
        <p:nvSpPr>
          <p:cNvPr id="6147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bg-BG" smtClean="0"/>
          </a:p>
        </p:txBody>
      </p:sp>
      <p:pic>
        <p:nvPicPr>
          <p:cNvPr id="6148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1628775"/>
            <a:ext cx="4105275" cy="4537075"/>
          </a:xfrm>
        </p:spPr>
      </p:pic>
      <p:sp>
        <p:nvSpPr>
          <p:cNvPr id="6149" name="TextBox 6"/>
          <p:cNvSpPr txBox="1">
            <a:spLocks noChangeArrowheads="1"/>
          </p:cNvSpPr>
          <p:nvPr/>
        </p:nvSpPr>
        <p:spPr bwMode="auto">
          <a:xfrm>
            <a:off x="5148263" y="1773238"/>
            <a:ext cx="3455987" cy="397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0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/>
              <a:t>Блатата с гъста растителност, но по периферията на водоема, са любимите места на къдроглавия пеликан. В стоящи пресни води птиците търсят храна, а наличието на двата вида местообитания в съседство е предпоставка и за загнездването на къдроглавите пеликани.</a:t>
            </a:r>
            <a:endParaRPr lang="bg-BG" sz="200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2400" dirty="0" smtClean="0"/>
              <a:t>Тънкоопашата потапница</a:t>
            </a:r>
          </a:p>
        </p:txBody>
      </p:sp>
      <p:sp>
        <p:nvSpPr>
          <p:cNvPr id="7171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bg-BG" smtClean="0"/>
          </a:p>
        </p:txBody>
      </p:sp>
      <p:pic>
        <p:nvPicPr>
          <p:cNvPr id="7172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1628775"/>
            <a:ext cx="4032250" cy="4464050"/>
          </a:xfrm>
        </p:spPr>
      </p:pic>
      <p:sp>
        <p:nvSpPr>
          <p:cNvPr id="7173" name="TextBox 5"/>
          <p:cNvSpPr txBox="1">
            <a:spLocks noChangeArrowheads="1"/>
          </p:cNvSpPr>
          <p:nvPr/>
        </p:nvSpPr>
        <p:spPr bwMode="auto">
          <a:xfrm>
            <a:off x="4859338" y="1557338"/>
            <a:ext cx="3673475" cy="507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0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 dirty="0"/>
              <a:t>Само няколко водоема у нас предлагат идеални условия за този вид птици през студените зимни месеци и най-предпочитаното сред тях е езерото Вая. Именно Бургаското езеро се явява най-важната зимна квартира за малкото оцелели в света тръноопашати потапници. Във водите на Вая потапница с вирнатата, като трън опашка, от където произлиза и името й, открива достатъчно от любимата си храна. </a:t>
            </a:r>
            <a:endParaRPr lang="bg-BG" sz="2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2400" dirty="0" smtClean="0"/>
              <a:t>Малък корморан</a:t>
            </a:r>
          </a:p>
        </p:txBody>
      </p:sp>
      <p:sp>
        <p:nvSpPr>
          <p:cNvPr id="8195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bg-BG" smtClean="0"/>
          </a:p>
        </p:txBody>
      </p:sp>
      <p:pic>
        <p:nvPicPr>
          <p:cNvPr id="8196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1628775"/>
            <a:ext cx="4038600" cy="4464050"/>
          </a:xfrm>
        </p:spPr>
      </p:pic>
      <p:sp>
        <p:nvSpPr>
          <p:cNvPr id="8197" name="TextBox 5"/>
          <p:cNvSpPr txBox="1">
            <a:spLocks noChangeArrowheads="1"/>
          </p:cNvSpPr>
          <p:nvPr/>
        </p:nvSpPr>
        <p:spPr bwMode="auto">
          <a:xfrm>
            <a:off x="4932363" y="1341438"/>
            <a:ext cx="3960812" cy="493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0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800" dirty="0"/>
              <a:t>Дължина на тялото: 45 – 55 см. Размах на крилата: 75 – 90 см</a:t>
            </a:r>
          </a:p>
          <a:p>
            <a:pPr eaLnBrk="1" hangingPunct="1"/>
            <a:r>
              <a:rPr lang="ru-RU" sz="1800" dirty="0"/>
              <a:t>Значително по-дребен от големия корморан. Опашката е относително дълга, клюнът и  шията са къси. Оперението е тъмнокафяво до черно с метален блясък. През размножителния период има бели напетнявания по главата и горната част на тялото, които липсват през останалите сезони.</a:t>
            </a:r>
          </a:p>
          <a:p>
            <a:pPr eaLnBrk="1" hangingPunct="1"/>
            <a:r>
              <a:rPr lang="ru-RU" sz="1800" dirty="0"/>
              <a:t>Колониите са основно по поречието на р. Дунав, около Бургас и в Тракийската низина. Най-многобройното гнездово находище на вида в България е в езерото Сребърна.</a:t>
            </a:r>
            <a:endParaRPr lang="bg-BG" sz="1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1600" dirty="0" smtClean="0"/>
              <a:t>„……</a:t>
            </a:r>
            <a:r>
              <a:rPr lang="bg-BG" sz="1600" dirty="0" smtClean="0"/>
              <a:t>Ние, от </a:t>
            </a:r>
            <a:r>
              <a:rPr lang="bg-BG" sz="1600" dirty="0" smtClean="0"/>
              <a:t>гр.“Лъвчета</a:t>
            </a:r>
            <a:r>
              <a:rPr lang="bg-BG" sz="1600" dirty="0" smtClean="0"/>
              <a:t>“,обичаме </a:t>
            </a:r>
            <a:r>
              <a:rPr lang="bg-BG" sz="1600" dirty="0" smtClean="0"/>
              <a:t>природата и се грижим за нея.С помощта на възрастните се запознахме с тези  и други видове птици,местата в които живеят  и с </a:t>
            </a:r>
            <a:r>
              <a:rPr lang="bg-BG" sz="1600" dirty="0" smtClean="0"/>
              <a:t>какво </a:t>
            </a:r>
            <a:r>
              <a:rPr lang="bg-BG" sz="1600" dirty="0" smtClean="0"/>
              <a:t>се хранят</a:t>
            </a:r>
            <a:r>
              <a:rPr lang="bg-BG" sz="1600" dirty="0" smtClean="0"/>
              <a:t>.</a:t>
            </a:r>
            <a:br>
              <a:rPr lang="bg-BG" sz="1600" dirty="0" smtClean="0"/>
            </a:br>
            <a:r>
              <a:rPr lang="bg-BG" sz="1600" dirty="0" smtClean="0"/>
              <a:t>Моля Ви…. </a:t>
            </a:r>
            <a:r>
              <a:rPr lang="bg-BG" sz="1600" dirty="0" smtClean="0"/>
              <a:t>,направете света по-добро място за птиците и всички </a:t>
            </a:r>
            <a:r>
              <a:rPr lang="bg-BG" sz="1600" dirty="0" smtClean="0"/>
              <a:t>животни!……</a:t>
            </a:r>
            <a:endParaRPr lang="bg-BG" sz="16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610" y="1600200"/>
            <a:ext cx="2934780" cy="4525963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96574">
            <a:off x="306655" y="2989006"/>
            <a:ext cx="2349802" cy="323097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1320">
            <a:off x="6372199" y="2373189"/>
            <a:ext cx="2477755" cy="37565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552" y="6298026"/>
            <a:ext cx="2304256" cy="24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100" dirty="0" smtClean="0"/>
              <a:t>Денислава и Преслав</a:t>
            </a:r>
            <a:endParaRPr lang="bg-BG" sz="1100" dirty="0"/>
          </a:p>
        </p:txBody>
      </p:sp>
      <p:sp>
        <p:nvSpPr>
          <p:cNvPr id="4" name="TextBox 3"/>
          <p:cNvSpPr txBox="1"/>
          <p:nvPr/>
        </p:nvSpPr>
        <p:spPr>
          <a:xfrm>
            <a:off x="3275856" y="6237312"/>
            <a:ext cx="2376264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200" dirty="0" smtClean="0"/>
              <a:t>Александър</a:t>
            </a:r>
            <a:endParaRPr lang="bg-BG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6516216" y="6093296"/>
            <a:ext cx="1656184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200" dirty="0" smtClean="0"/>
              <a:t>Ивета</a:t>
            </a:r>
            <a:endParaRPr lang="bg-BG" sz="1200" dirty="0"/>
          </a:p>
        </p:txBody>
      </p:sp>
    </p:spTree>
    <p:extLst>
      <p:ext uri="{BB962C8B-B14F-4D97-AF65-F5344CB8AC3E}">
        <p14:creationId xmlns:p14="http://schemas.microsoft.com/office/powerpoint/2010/main" val="11050929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2400" dirty="0" smtClean="0"/>
              <a:t>Защитена местност </a:t>
            </a:r>
            <a:br>
              <a:rPr lang="bg-BG" sz="2400" dirty="0" smtClean="0"/>
            </a:br>
            <a:r>
              <a:rPr lang="bg-BG" sz="2400" dirty="0" smtClean="0"/>
              <a:t> гр.Бургас</a:t>
            </a:r>
          </a:p>
        </p:txBody>
      </p:sp>
      <p:pic>
        <p:nvPicPr>
          <p:cNvPr id="10243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1600200"/>
            <a:ext cx="8207375" cy="4781550"/>
          </a:xfr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188640"/>
            <a:ext cx="1944216" cy="136815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88640"/>
            <a:ext cx="1800200" cy="136815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1600" dirty="0" smtClean="0"/>
              <a:t>Казват ,че първите  седем години са най-важните в живота на човека-  като седем големи крачки към себепознанието и обособяването на собствената екологична социална ниша.С местообитанията,храната и живота на птиците бяха запознати децата по време на обучителната беседа.</a:t>
            </a:r>
          </a:p>
        </p:txBody>
      </p:sp>
      <p:pic>
        <p:nvPicPr>
          <p:cNvPr id="11268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628800"/>
            <a:ext cx="8713788" cy="5040288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1600" dirty="0" smtClean="0"/>
              <a:t>Изключително интересно бе за тях да наблюдават с бинокли и далекогледи плаващите и прелитащи птици.</a:t>
            </a:r>
          </a:p>
        </p:txBody>
      </p:sp>
      <p:pic>
        <p:nvPicPr>
          <p:cNvPr id="12291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1600200"/>
            <a:ext cx="8569325" cy="5141913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1600" dirty="0" smtClean="0"/>
              <a:t>Интерактивни игри свързани с местообитание ,хранене ,гнездене на животните.</a:t>
            </a:r>
          </a:p>
        </p:txBody>
      </p:sp>
      <p:pic>
        <p:nvPicPr>
          <p:cNvPr id="13315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1412875"/>
            <a:ext cx="8351837" cy="5445125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2400" dirty="0" smtClean="0"/>
              <a:t>Моите впечатления от защитена местност Пода </a:t>
            </a:r>
            <a:endParaRPr lang="bg-BG" sz="2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2776"/>
            <a:ext cx="9144000" cy="5445224"/>
          </a:xfrm>
        </p:spPr>
      </p:pic>
    </p:spTree>
    <p:extLst>
      <p:ext uri="{BB962C8B-B14F-4D97-AF65-F5344CB8AC3E}">
        <p14:creationId xmlns:p14="http://schemas.microsoft.com/office/powerpoint/2010/main" val="32696465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8229600" cy="1143000"/>
          </a:xfrm>
        </p:spPr>
        <p:txBody>
          <a:bodyPr/>
          <a:lstStyle/>
          <a:p>
            <a:r>
              <a:rPr lang="bg-BG" sz="2400" dirty="0" smtClean="0"/>
              <a:t>Какво научихме за </a:t>
            </a:r>
            <a:r>
              <a:rPr lang="bg-BG" sz="2400" dirty="0" smtClean="0"/>
              <a:t> птиците?</a:t>
            </a:r>
            <a:br>
              <a:rPr lang="bg-BG" sz="2400" dirty="0" smtClean="0"/>
            </a:br>
            <a:r>
              <a:rPr lang="bg-BG" sz="1600" dirty="0" smtClean="0"/>
              <a:t>Природата няма да е същата без тях.С течение на време дейността на човека е застрашила някой видове.Те са на изчезване и са записани в Червената книга.</a:t>
            </a:r>
            <a:endParaRPr lang="bg-BG" sz="1600" dirty="0" smtClean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268760"/>
            <a:ext cx="7920880" cy="5184576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60648"/>
            <a:ext cx="7992888" cy="6264696"/>
          </a:xfrm>
        </p:spPr>
      </p:pic>
    </p:spTree>
    <p:extLst>
      <p:ext uri="{BB962C8B-B14F-4D97-AF65-F5344CB8AC3E}">
        <p14:creationId xmlns:p14="http://schemas.microsoft.com/office/powerpoint/2010/main" val="2330924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2400" dirty="0" smtClean="0"/>
              <a:t>Проучихме мнението на родителите</a:t>
            </a:r>
            <a:r>
              <a:rPr lang="bg-BG" sz="2000" dirty="0" smtClean="0"/>
              <a:t>:</a:t>
            </a:r>
            <a:r>
              <a:rPr lang="bg-BG" sz="1400" dirty="0" smtClean="0"/>
              <a:t/>
            </a:r>
            <a:br>
              <a:rPr lang="bg-BG" sz="1400" dirty="0" smtClean="0"/>
            </a:br>
            <a:r>
              <a:rPr lang="bg-BG" sz="1400" dirty="0" smtClean="0"/>
              <a:t/>
            </a:r>
            <a:br>
              <a:rPr lang="bg-BG" sz="1400" dirty="0" smtClean="0"/>
            </a:br>
            <a:r>
              <a:rPr lang="bg-BG" sz="1600" dirty="0" smtClean="0"/>
              <a:t>1.</a:t>
            </a:r>
            <a:r>
              <a:rPr lang="bg-BG" sz="1600" dirty="0" smtClean="0"/>
              <a:t>Какви застрашени видове познавате?</a:t>
            </a:r>
            <a:endParaRPr lang="bg-BG" sz="1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844824"/>
            <a:ext cx="3364798" cy="3312368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242" y="1844824"/>
            <a:ext cx="4356214" cy="3376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12830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/>
            </a:r>
            <a:br>
              <a:rPr lang="bg-BG" dirty="0" smtClean="0"/>
            </a:br>
            <a:endParaRPr lang="bg-BG" dirty="0" smtClean="0"/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196752"/>
            <a:ext cx="6768752" cy="4824535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48680"/>
            <a:ext cx="7776864" cy="5716326"/>
          </a:xfrm>
        </p:spPr>
      </p:pic>
    </p:spTree>
    <p:extLst>
      <p:ext uri="{BB962C8B-B14F-4D97-AF65-F5344CB8AC3E}">
        <p14:creationId xmlns:p14="http://schemas.microsoft.com/office/powerpoint/2010/main" val="29680706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20688"/>
            <a:ext cx="7780862" cy="5413076"/>
          </a:xfrm>
        </p:spPr>
      </p:pic>
    </p:spTree>
    <p:extLst>
      <p:ext uri="{BB962C8B-B14F-4D97-AF65-F5344CB8AC3E}">
        <p14:creationId xmlns:p14="http://schemas.microsoft.com/office/powerpoint/2010/main" val="21578150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sz="1800" dirty="0" smtClean="0"/>
              <a:t>Всички хора и птици заслужават </a:t>
            </a:r>
            <a:r>
              <a:rPr lang="bg-BG" sz="1800" dirty="0" smtClean="0"/>
              <a:t>подкрепа, </a:t>
            </a:r>
            <a:r>
              <a:rPr lang="bg-BG" sz="1800" dirty="0" smtClean="0"/>
              <a:t>за да се развиват </a:t>
            </a:r>
            <a:r>
              <a:rPr lang="bg-BG" sz="1800" dirty="0" smtClean="0"/>
              <a:t>,за </a:t>
            </a:r>
            <a:r>
              <a:rPr lang="bg-BG" sz="1800" dirty="0" smtClean="0"/>
              <a:t>да откриват пътищатата в </a:t>
            </a:r>
            <a:r>
              <a:rPr lang="bg-BG" sz="1800" dirty="0" smtClean="0"/>
              <a:t>живота </a:t>
            </a:r>
            <a:r>
              <a:rPr lang="bg-BG" sz="1800" dirty="0" smtClean="0"/>
              <a:t>и да летят свободни в пространството</a:t>
            </a:r>
            <a:r>
              <a:rPr lang="bg-BG" sz="1800" dirty="0" smtClean="0"/>
              <a:t>.</a:t>
            </a:r>
            <a:br>
              <a:rPr lang="bg-BG" sz="1800" dirty="0" smtClean="0"/>
            </a:br>
            <a:r>
              <a:rPr lang="bg-BG" sz="1800" dirty="0" smtClean="0"/>
              <a:t>Всички </a:t>
            </a:r>
            <a:r>
              <a:rPr lang="bg-BG" sz="1800" dirty="0" smtClean="0"/>
              <a:t>имаме една </a:t>
            </a:r>
            <a:r>
              <a:rPr lang="bg-BG" sz="1800" dirty="0" smtClean="0"/>
              <a:t>мечта </a:t>
            </a:r>
            <a:r>
              <a:rPr lang="bg-BG" sz="1800" dirty="0" smtClean="0"/>
              <a:t>за чист и зелен свят </a:t>
            </a:r>
            <a:r>
              <a:rPr lang="bg-BG" sz="1800" dirty="0" smtClean="0"/>
              <a:t>,където </a:t>
            </a:r>
            <a:r>
              <a:rPr lang="bg-BG" sz="1800" dirty="0" smtClean="0"/>
              <a:t>хората и природата да живеят в хармония </a:t>
            </a:r>
            <a:r>
              <a:rPr lang="bg-BG" sz="1800" dirty="0" smtClean="0"/>
              <a:t>,но </a:t>
            </a:r>
            <a:r>
              <a:rPr lang="bg-BG" sz="1800" dirty="0" smtClean="0"/>
              <a:t>ние сами трябва да го изградим</a:t>
            </a:r>
            <a:r>
              <a:rPr lang="bg-BG" sz="1800" dirty="0" smtClean="0"/>
              <a:t>.</a:t>
            </a:r>
            <a:br>
              <a:rPr lang="bg-BG" sz="1800" dirty="0" smtClean="0"/>
            </a:br>
            <a:r>
              <a:rPr lang="bg-BG" sz="1800" dirty="0"/>
              <a:t/>
            </a:r>
            <a:br>
              <a:rPr lang="bg-BG" sz="1800" dirty="0"/>
            </a:br>
            <a:r>
              <a:rPr lang="bg-BG" sz="1800" dirty="0" smtClean="0"/>
              <a:t/>
            </a:r>
            <a:br>
              <a:rPr lang="bg-BG" sz="1800" dirty="0" smtClean="0"/>
            </a:br>
            <a:r>
              <a:rPr lang="bg-BG" sz="2400" dirty="0" smtClean="0"/>
              <a:t>Ключът </a:t>
            </a:r>
            <a:r>
              <a:rPr lang="bg-BG" sz="2400" dirty="0" smtClean="0"/>
              <a:t>да се спаси планета се крие </a:t>
            </a:r>
            <a:r>
              <a:rPr lang="bg-BG" sz="2400" dirty="0" smtClean="0"/>
              <a:t>във </a:t>
            </a:r>
            <a:r>
              <a:rPr lang="bg-BG" sz="2400" dirty="0" smtClean="0"/>
              <a:t>всеки човек</a:t>
            </a:r>
            <a:r>
              <a:rPr lang="bg-BG" sz="2400" dirty="0" smtClean="0"/>
              <a:t>.</a:t>
            </a:r>
            <a:br>
              <a:rPr lang="bg-BG" sz="2400" dirty="0" smtClean="0"/>
            </a:br>
            <a:r>
              <a:rPr lang="bg-BG" sz="2400" dirty="0" smtClean="0"/>
              <a:t/>
            </a:r>
            <a:br>
              <a:rPr lang="bg-BG" sz="2400" dirty="0" smtClean="0"/>
            </a:br>
            <a:r>
              <a:rPr lang="bg-BG" sz="2400" dirty="0" smtClean="0"/>
              <a:t>Природата </a:t>
            </a:r>
            <a:r>
              <a:rPr lang="bg-BG" sz="2400" dirty="0" smtClean="0"/>
              <a:t>е </a:t>
            </a:r>
            <a:r>
              <a:rPr lang="bg-BG" sz="2400" dirty="0" smtClean="0"/>
              <a:t>наш дом! </a:t>
            </a:r>
            <a:endParaRPr lang="bg-BG" sz="24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4509120"/>
            <a:ext cx="3888432" cy="234888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6">
      <a:dk1>
        <a:srgbClr val="005A58"/>
      </a:dk1>
      <a:lt1>
        <a:srgbClr val="FFFFFF"/>
      </a:lt1>
      <a:dk2>
        <a:srgbClr val="008080"/>
      </a:dk2>
      <a:lt2>
        <a:srgbClr val="FFFF99"/>
      </a:lt2>
      <a:accent1>
        <a:srgbClr val="006462"/>
      </a:accent1>
      <a:accent2>
        <a:srgbClr val="6D6FC7"/>
      </a:accent2>
      <a:accent3>
        <a:srgbClr val="AAC0C0"/>
      </a:accent3>
      <a:accent4>
        <a:srgbClr val="DADADA"/>
      </a:accent4>
      <a:accent5>
        <a:srgbClr val="AAB8B7"/>
      </a:accent5>
      <a:accent6>
        <a:srgbClr val="6264B4"/>
      </a:accent6>
      <a:hlink>
        <a:srgbClr val="00FFFF"/>
      </a:hlink>
      <a:folHlink>
        <a:srgbClr val="00FF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bg-BG" sz="3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bg-BG" sz="3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2279</TotalTime>
  <Words>436</Words>
  <Application>Microsoft Office PowerPoint</Application>
  <PresentationFormat>On-screen Show (4:3)</PresentationFormat>
  <Paragraphs>48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Default Design</vt:lpstr>
      <vt:lpstr>ОБЕДИНЕНО  ДЕТСКО ЗАВЕДЕНИЕ  № 15  “МОРЯЧЕ”</vt:lpstr>
      <vt:lpstr>   </vt:lpstr>
      <vt:lpstr>„Застрашени видове в моя роден край“</vt:lpstr>
      <vt:lpstr>Птиците са перлата на Вая.През различните сезони на годината във водите на езерото могат да се видят около 260 вида птици. Много от тях са редки за страната и Европа ,а 9 вида са застрашени от изчезване в световен мащаб.С живота и особеностите на някои от тези птици  запознахме децата.</vt:lpstr>
      <vt:lpstr>Червеногуша гъска </vt:lpstr>
      <vt:lpstr>Къдроглав пеликан</vt:lpstr>
      <vt:lpstr>Тънкоопашата потапница</vt:lpstr>
      <vt:lpstr>Малък корморан</vt:lpstr>
      <vt:lpstr>„……Ние, от гр.“Лъвчета“,обичаме природата и се грижим за нея.С помощта на възрастните се запознахме с тези  и други видове птици,местата в които живеят  и с какво се хранят. Моля Ви…. ,направете света по-добро място за птиците и всички животни!……</vt:lpstr>
      <vt:lpstr>Защитена местност   гр.Бургас</vt:lpstr>
      <vt:lpstr>Казват ,че първите  седем години са най-важните в живота на човека-  като седем големи крачки към себепознанието и обособяването на собствената екологична социална ниша.С местообитанията,храната и живота на птиците бяха запознати децата по време на обучителната беседа.</vt:lpstr>
      <vt:lpstr>Изключително интересно бе за тях да наблюдават с бинокли и далекогледи плаващите и прелитащи птици.</vt:lpstr>
      <vt:lpstr>Интерактивни игри свързани с местообитание ,хранене ,гнездене на животните.</vt:lpstr>
      <vt:lpstr>Моите впечатления от защитена местност Пода </vt:lpstr>
      <vt:lpstr>Какво научихме за  птиците? Природата няма да е същата без тях.С течение на време дейността на човека е застрашила някой видове.Те са на изчезване и са записани в Червената книга.</vt:lpstr>
      <vt:lpstr>PowerPoint Presentation</vt:lpstr>
      <vt:lpstr>Проучихме мнението на родителите:  1.Какви застрашени видове познавате?</vt:lpstr>
      <vt:lpstr> </vt:lpstr>
      <vt:lpstr>PowerPoint Presentation</vt:lpstr>
      <vt:lpstr>PowerPoint Presentation</vt:lpstr>
      <vt:lpstr>Всички хора и птици заслужават подкрепа, за да се развиват ,за да откриват пътищатата в живота и да летят свободни в пространството. Всички имаме една мечта за чист и зелен свят ,където хората и природата да живеят в хармония ,но ние сами трябва да го изградим.   Ключът да се спаси планета се крие във всеки човек.  Природата е наш дом! 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PC</dc:creator>
  <cp:lastModifiedBy>user</cp:lastModifiedBy>
  <cp:revision>113</cp:revision>
  <dcterms:created xsi:type="dcterms:W3CDTF">2010-03-13T10:31:02Z</dcterms:created>
  <dcterms:modified xsi:type="dcterms:W3CDTF">2015-11-13T13:18:41Z</dcterms:modified>
</cp:coreProperties>
</file>