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0" r:id="rId13"/>
    <p:sldId id="269" r:id="rId14"/>
    <p:sldId id="272" r:id="rId15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Неозаглавена секция" id="{69491C80-B4FC-42B8-9E31-63587F4EAE89}">
          <p14:sldIdLst>
            <p14:sldId id="256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70"/>
            <p14:sldId id="269"/>
            <p14:sldId id="27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00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67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875CC-E498-434E-B309-AB33633F8C65}" type="datetimeFigureOut">
              <a:rPr lang="bg-BG" smtClean="0"/>
              <a:t>11.10.2015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2C469-5246-46D8-981A-594CFC59A78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03524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smtClean="0"/>
              <a:t>Тел. 623921, </a:t>
            </a:r>
            <a:r>
              <a:rPr lang="en-US" dirty="0" smtClean="0"/>
              <a:t>cdg23sz@abv.bg,</a:t>
            </a:r>
            <a:r>
              <a:rPr lang="bg-BG" dirty="0" smtClean="0"/>
              <a:t>ръководител Таня Желязкова</a:t>
            </a:r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2C469-5246-46D8-981A-594CFC59A785}" type="slidenum">
              <a:rPr lang="bg-BG" smtClean="0"/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98124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smtClean="0"/>
              <a:t>Защитен вид съгласно закона за биологичното разнообразие</a:t>
            </a:r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2C469-5246-46D8-981A-594CFC59A785}" type="slidenum">
              <a:rPr lang="bg-BG" smtClean="0"/>
              <a:t>4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25211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D8A0E-F536-4632-A158-57587153DD4C}" type="datetimeFigureOut">
              <a:rPr lang="bg-BG" smtClean="0"/>
              <a:t>11.10.2015 г.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62A2E-FFF4-4069-BE33-C3B8FF9CED59}" type="slidenum">
              <a:rPr lang="bg-BG" smtClean="0"/>
              <a:t>‹#›</a:t>
            </a:fld>
            <a:endParaRPr lang="bg-BG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 за редакция стил подзагл. обр.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D8A0E-F536-4632-A158-57587153DD4C}" type="datetimeFigureOut">
              <a:rPr lang="bg-BG" smtClean="0"/>
              <a:t>11.10.2015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62A2E-FFF4-4069-BE33-C3B8FF9CED59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D8A0E-F536-4632-A158-57587153DD4C}" type="datetimeFigureOut">
              <a:rPr lang="bg-BG" smtClean="0"/>
              <a:t>11.10.2015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2A62A2E-FFF4-4069-BE33-C3B8FF9CED59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D8A0E-F536-4632-A158-57587153DD4C}" type="datetimeFigureOut">
              <a:rPr lang="bg-BG" smtClean="0"/>
              <a:t>11.10.2015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62A2E-FFF4-4069-BE33-C3B8FF9CED59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D8A0E-F536-4632-A158-57587153DD4C}" type="datetimeFigureOut">
              <a:rPr lang="bg-BG" smtClean="0"/>
              <a:t>11.10.2015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62A2E-FFF4-4069-BE33-C3B8FF9CED59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D8A0E-F536-4632-A158-57587153DD4C}" type="datetimeFigureOut">
              <a:rPr lang="bg-BG" smtClean="0"/>
              <a:t>11.10.2015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62A2E-FFF4-4069-BE33-C3B8FF9CED59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D8A0E-F536-4632-A158-57587153DD4C}" type="datetimeFigureOut">
              <a:rPr lang="bg-BG" smtClean="0"/>
              <a:t>11.10.2015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62A2E-FFF4-4069-BE33-C3B8FF9CED59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D8A0E-F536-4632-A158-57587153DD4C}" type="datetimeFigureOut">
              <a:rPr lang="bg-BG" smtClean="0"/>
              <a:t>11.10.2015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62A2E-FFF4-4069-BE33-C3B8FF9CED59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bg-BG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Щракнете върху иконата, за да добавите картина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D8A0E-F536-4632-A158-57587153DD4C}" type="datetimeFigureOut">
              <a:rPr lang="bg-BG" smtClean="0"/>
              <a:t>11.10.2015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62A2E-FFF4-4069-BE33-C3B8FF9CED59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D8A0E-F536-4632-A158-57587153DD4C}" type="datetimeFigureOut">
              <a:rPr lang="bg-BG" smtClean="0"/>
              <a:t>11.10.2015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62A2E-FFF4-4069-BE33-C3B8FF9CED59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D8A0E-F536-4632-A158-57587153DD4C}" type="datetimeFigureOut">
              <a:rPr lang="bg-BG" smtClean="0"/>
              <a:t>11.10.2015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62A2E-FFF4-4069-BE33-C3B8FF9CED59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F1D8A0E-F536-4632-A158-57587153DD4C}" type="datetimeFigureOut">
              <a:rPr lang="bg-BG" smtClean="0"/>
              <a:t>11.10.2015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2A62A2E-FFF4-4069-BE33-C3B8FF9CED59}" type="slidenum">
              <a:rPr lang="bg-BG" smtClean="0"/>
              <a:t>‹#›</a:t>
            </a:fld>
            <a:endParaRPr lang="bg-BG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hyperlink" Target="mailto:cdg23sz@abv.bg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idx="1"/>
          </p:nvPr>
        </p:nvSpPr>
        <p:spPr>
          <a:xfrm>
            <a:off x="395536" y="1677001"/>
            <a:ext cx="8291264" cy="4632359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g-BG" b="1" i="1" dirty="0" smtClean="0">
                <a:solidFill>
                  <a:schemeClr val="bg1"/>
                </a:solidFill>
              </a:rPr>
              <a:t>ЦДГ 23 „КИПАРИС“</a:t>
            </a:r>
          </a:p>
          <a:p>
            <a:r>
              <a:rPr lang="bg-BG" b="1" i="1" dirty="0" smtClean="0">
                <a:solidFill>
                  <a:schemeClr val="bg1"/>
                </a:solidFill>
              </a:rPr>
              <a:t>СТАРА ЗАГОРА</a:t>
            </a:r>
          </a:p>
          <a:p>
            <a:r>
              <a:rPr lang="bg-BG" b="1" i="1" dirty="0" smtClean="0">
                <a:solidFill>
                  <a:schemeClr val="bg1"/>
                </a:solidFill>
              </a:rPr>
              <a:t>Ул.“ЦАР ИВАН АСЕН </a:t>
            </a:r>
            <a:r>
              <a:rPr lang="en-US" b="1" i="1" dirty="0" smtClean="0">
                <a:solidFill>
                  <a:schemeClr val="bg1"/>
                </a:solidFill>
              </a:rPr>
              <a:t>II</a:t>
            </a:r>
            <a:r>
              <a:rPr lang="bg-BG" b="1" i="1" dirty="0" smtClean="0">
                <a:solidFill>
                  <a:schemeClr val="bg1"/>
                </a:solidFill>
              </a:rPr>
              <a:t>“ 172</a:t>
            </a:r>
          </a:p>
          <a:p>
            <a:r>
              <a:rPr lang="ru-RU" b="1" i="1" dirty="0" smtClean="0">
                <a:solidFill>
                  <a:schemeClr val="bg1"/>
                </a:solidFill>
              </a:rPr>
              <a:t>Тел. 623921 </a:t>
            </a:r>
          </a:p>
          <a:p>
            <a:r>
              <a:rPr lang="ru-RU" b="1" i="1" dirty="0" smtClean="0">
                <a:solidFill>
                  <a:schemeClr val="bg1"/>
                </a:solidFill>
                <a:hlinkClick r:id="rId4"/>
              </a:rPr>
              <a:t>cdg23sz@abv.bg</a:t>
            </a:r>
            <a:endParaRPr lang="ru-RU" b="1" i="1" dirty="0" smtClean="0">
              <a:solidFill>
                <a:schemeClr val="bg1"/>
              </a:solidFill>
            </a:endParaRPr>
          </a:p>
          <a:p>
            <a:r>
              <a:rPr lang="ru-RU" b="1" i="1" dirty="0" err="1" smtClean="0">
                <a:solidFill>
                  <a:schemeClr val="bg1"/>
                </a:solidFill>
              </a:rPr>
              <a:t>ръководител</a:t>
            </a:r>
            <a:r>
              <a:rPr lang="ru-RU" b="1" i="1" dirty="0" smtClean="0">
                <a:solidFill>
                  <a:schemeClr val="bg1"/>
                </a:solidFill>
              </a:rPr>
              <a:t> Таня </a:t>
            </a:r>
            <a:r>
              <a:rPr lang="ru-RU" b="1" i="1" dirty="0" err="1" smtClean="0">
                <a:solidFill>
                  <a:schemeClr val="bg1"/>
                </a:solidFill>
              </a:rPr>
              <a:t>Желязкова</a:t>
            </a:r>
            <a:endParaRPr lang="ru-RU" b="1" i="1" dirty="0" smtClean="0">
              <a:solidFill>
                <a:schemeClr val="bg1"/>
              </a:solidFill>
            </a:endParaRPr>
          </a:p>
          <a:p>
            <a:endParaRPr lang="bg-BG" b="1" i="1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611560" y="476672"/>
            <a:ext cx="792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600" b="1" i="1" dirty="0" smtClean="0">
                <a:solidFill>
                  <a:schemeClr val="bg1"/>
                </a:solidFill>
              </a:rPr>
              <a:t>КОНКУРС „ЗАСТРАШЕНИ ВИДОВЕ В МОЯ РОДЕН КРАЙ“</a:t>
            </a:r>
            <a:endParaRPr lang="bg-BG" sz="3600" b="1" i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70859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953"/>
    </mc:Choice>
    <mc:Fallback>
      <p:transition spd="slow" advTm="169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37160" indent="0">
              <a:buNone/>
            </a:pPr>
            <a:endParaRPr lang="bg-BG" sz="5400" dirty="0"/>
          </a:p>
          <a:p>
            <a:pPr marL="137160" indent="0" algn="ctr">
              <a:buNone/>
            </a:pPr>
            <a:r>
              <a:rPr lang="bg-BG" sz="5400" b="1" i="1" dirty="0" smtClean="0"/>
              <a:t>  </a:t>
            </a:r>
            <a:r>
              <a:rPr lang="bg-BG" sz="5400" b="1" i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ЗАЩИТЕНИ </a:t>
            </a:r>
          </a:p>
          <a:p>
            <a:pPr marL="137160" indent="0" algn="ctr">
              <a:buNone/>
            </a:pPr>
            <a:r>
              <a:rPr lang="bg-BG" sz="5400" b="1" i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ВИДОВЕ</a:t>
            </a:r>
            <a:endParaRPr lang="bg-BG" sz="5400" b="1" i="1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5" name="Текстово поле 4"/>
          <p:cNvSpPr txBox="1"/>
          <p:nvPr/>
        </p:nvSpPr>
        <p:spPr>
          <a:xfrm>
            <a:off x="2123728" y="332656"/>
            <a:ext cx="489654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100" b="1" i="1" dirty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ОБЛАСТ</a:t>
            </a:r>
            <a:br>
              <a:rPr lang="bg-BG" sz="4100" b="1" i="1" dirty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bg-BG" sz="4100" b="1" i="1" dirty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СТАРА ЗАГОРА</a:t>
            </a:r>
            <a:endParaRPr lang="bg-BG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0939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261"/>
    </mc:Choice>
    <mc:Fallback>
      <p:transition spd="slow" advTm="102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онтейнер за съдържание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358" y="27928"/>
            <a:ext cx="9144000" cy="6830072"/>
          </a:xfrm>
        </p:spPr>
      </p:pic>
      <p:sp>
        <p:nvSpPr>
          <p:cNvPr id="3" name="Текстово поле 2"/>
          <p:cNvSpPr txBox="1"/>
          <p:nvPr/>
        </p:nvSpPr>
        <p:spPr>
          <a:xfrm>
            <a:off x="0" y="4674356"/>
            <a:ext cx="907300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4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+mj-ea"/>
                <a:cs typeface="+mj-cs"/>
              </a:rPr>
              <a:t>Резерват “СОКОЛНА“</a:t>
            </a:r>
            <a:br>
              <a:rPr lang="bg-BG" sz="44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+mj-ea"/>
                <a:cs typeface="+mj-cs"/>
              </a:rPr>
            </a:br>
            <a:r>
              <a:rPr lang="bg-BG" sz="4400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+mj-ea"/>
                <a:cs typeface="+mj-cs"/>
              </a:rPr>
              <a:t>национален парк „Централен Балкан“</a:t>
            </a:r>
            <a:endParaRPr lang="bg-BG" sz="4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3572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444"/>
    </mc:Choice>
    <mc:Fallback>
      <p:transition spd="slow" advTm="94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Текстово поле 4"/>
          <p:cNvSpPr txBox="1"/>
          <p:nvPr/>
        </p:nvSpPr>
        <p:spPr>
          <a:xfrm>
            <a:off x="251520" y="322266"/>
            <a:ext cx="8568952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100" b="1" i="1" dirty="0">
                <a:ln w="6350">
                  <a:noFill/>
                </a:ln>
                <a:solidFill>
                  <a:srgbClr val="FFFF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+mj-ea"/>
                <a:cs typeface="+mj-cs"/>
              </a:rPr>
              <a:t>Старопланински еделвайс</a:t>
            </a:r>
            <a:endParaRPr lang="bg-BG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29112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626"/>
    </mc:Choice>
    <mc:Fallback>
      <p:transition spd="slow" advTm="126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лавие 8"/>
          <p:cNvSpPr>
            <a:spLocks noGrp="1"/>
          </p:cNvSpPr>
          <p:nvPr>
            <p:ph type="title"/>
          </p:nvPr>
        </p:nvSpPr>
        <p:spPr>
          <a:xfrm>
            <a:off x="395536" y="332656"/>
            <a:ext cx="3008313" cy="1162050"/>
          </a:xfrm>
        </p:spPr>
        <p:txBody>
          <a:bodyPr>
            <a:noAutofit/>
          </a:bodyPr>
          <a:lstStyle/>
          <a:p>
            <a:pPr algn="ctr"/>
            <a:r>
              <a:rPr lang="bg-BG" sz="3200" b="1" i="1" dirty="0" smtClean="0">
                <a:solidFill>
                  <a:srgbClr val="FFFF00"/>
                </a:solidFill>
              </a:rPr>
              <a:t>Жълт планински крем</a:t>
            </a:r>
            <a:endParaRPr lang="bg-BG" sz="3200" b="1" i="1" dirty="0">
              <a:solidFill>
                <a:srgbClr val="FFFF00"/>
              </a:solidFill>
            </a:endParaRPr>
          </a:p>
        </p:txBody>
      </p:sp>
      <p:sp>
        <p:nvSpPr>
          <p:cNvPr id="10" name="Текстов контейнер 9"/>
          <p:cNvSpPr>
            <a:spLocks noGrp="1"/>
          </p:cNvSpPr>
          <p:nvPr>
            <p:ph type="body" idx="2"/>
          </p:nvPr>
        </p:nvSpPr>
        <p:spPr/>
        <p:txBody>
          <a:bodyPr>
            <a:noAutofit/>
          </a:bodyPr>
          <a:lstStyle/>
          <a:p>
            <a:r>
              <a:rPr lang="bg-BG" sz="3600" i="1" dirty="0" smtClean="0">
                <a:solidFill>
                  <a:srgbClr val="FF0000"/>
                </a:solidFill>
              </a:rPr>
              <a:t>Балкански </a:t>
            </a:r>
            <a:r>
              <a:rPr lang="bg-BG" sz="3600" i="1" dirty="0" err="1" smtClean="0">
                <a:solidFill>
                  <a:srgbClr val="FF0000"/>
                </a:solidFill>
              </a:rPr>
              <a:t>ендемит</a:t>
            </a:r>
            <a:r>
              <a:rPr lang="bg-BG" sz="3600" i="1" dirty="0" smtClean="0">
                <a:solidFill>
                  <a:srgbClr val="FF0000"/>
                </a:solidFill>
              </a:rPr>
              <a:t>, включен в Червената книга на България и Червения списък на </a:t>
            </a:r>
            <a:r>
              <a:rPr lang="en-US" sz="3600" i="1" dirty="0" smtClean="0">
                <a:solidFill>
                  <a:srgbClr val="FF0000"/>
                </a:solidFill>
              </a:rPr>
              <a:t>IUCN</a:t>
            </a:r>
            <a:endParaRPr lang="bg-BG" sz="3600" i="1" dirty="0">
              <a:solidFill>
                <a:srgbClr val="FF0000"/>
              </a:solidFill>
            </a:endParaRPr>
          </a:p>
        </p:txBody>
      </p:sp>
      <p:pic>
        <p:nvPicPr>
          <p:cNvPr id="6" name="Контейнер за съдържание 5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008" y="273050"/>
            <a:ext cx="4389834" cy="5853113"/>
          </a:xfrm>
          <a:ln>
            <a:solidFill>
              <a:srgbClr val="FFFF00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70980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581"/>
    </mc:Choice>
    <mc:Fallback>
      <p:transition spd="slow" advTm="215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273050"/>
            <a:ext cx="3563888" cy="1162050"/>
          </a:xfrm>
        </p:spPr>
        <p:txBody>
          <a:bodyPr>
            <a:normAutofit/>
          </a:bodyPr>
          <a:lstStyle/>
          <a:p>
            <a:pPr algn="ctr"/>
            <a:r>
              <a:rPr lang="bg-BG" sz="2800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Старопланинска иглика</a:t>
            </a:r>
            <a:endParaRPr lang="bg-BG" sz="2800" b="1" i="1" dirty="0">
              <a:solidFill>
                <a:schemeClr val="accent3">
                  <a:lumMod val="60000"/>
                  <a:lumOff val="4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/>
        <p:txBody>
          <a:bodyPr>
            <a:noAutofit/>
          </a:bodyPr>
          <a:lstStyle/>
          <a:p>
            <a:r>
              <a:rPr lang="bg-BG" sz="2800" i="1" dirty="0" smtClean="0">
                <a:solidFill>
                  <a:srgbClr val="FF0000"/>
                </a:solidFill>
              </a:rPr>
              <a:t>Български </a:t>
            </a:r>
            <a:r>
              <a:rPr lang="bg-BG" sz="2800" i="1" dirty="0" err="1" smtClean="0">
                <a:solidFill>
                  <a:srgbClr val="FF0000"/>
                </a:solidFill>
              </a:rPr>
              <a:t>ендемит</a:t>
            </a:r>
            <a:r>
              <a:rPr lang="bg-BG" sz="2800" i="1" dirty="0" smtClean="0">
                <a:solidFill>
                  <a:srgbClr val="FF0000"/>
                </a:solidFill>
              </a:rPr>
              <a:t>, включен в категория „застрашен“ в Червената книга на България,в Червения списък на Европа и Червения списък на </a:t>
            </a:r>
            <a:r>
              <a:rPr lang="en-US" sz="2800" i="1" dirty="0" smtClean="0">
                <a:solidFill>
                  <a:srgbClr val="FF0000"/>
                </a:solidFill>
              </a:rPr>
              <a:t>IUCN</a:t>
            </a:r>
            <a:endParaRPr lang="bg-BG" sz="2800" i="1" dirty="0">
              <a:solidFill>
                <a:srgbClr val="FF0000"/>
              </a:solidFill>
            </a:endParaRPr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0"/>
            <a:ext cx="5580112" cy="6858000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9766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815"/>
    </mc:Choice>
    <mc:Fallback>
      <p:transition spd="slow" advTm="208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онтейнер за съдържание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</p:spPr>
      </p:pic>
      <p:sp>
        <p:nvSpPr>
          <p:cNvPr id="2" name="Текстово поле 1"/>
          <p:cNvSpPr txBox="1"/>
          <p:nvPr/>
        </p:nvSpPr>
        <p:spPr>
          <a:xfrm>
            <a:off x="1025716" y="188639"/>
            <a:ext cx="720080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100" b="1" dirty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+mj-ea"/>
                <a:cs typeface="+mj-cs"/>
              </a:rPr>
              <a:t>ДИВА КОЗА</a:t>
            </a:r>
            <a:endParaRPr lang="bg-BG" dirty="0">
              <a:solidFill>
                <a:srgbClr val="C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43232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603"/>
    </mc:Choice>
    <mc:Fallback>
      <p:transition spd="slow" advTm="116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лавие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3600" dirty="0" smtClean="0">
                <a:solidFill>
                  <a:srgbClr val="002060"/>
                </a:solidFill>
              </a:rPr>
              <a:t>ГАРВАН  ГРОБАР</a:t>
            </a:r>
            <a:endParaRPr lang="bg-BG" sz="3600" dirty="0">
              <a:solidFill>
                <a:srgbClr val="002060"/>
              </a:solidFill>
            </a:endParaRPr>
          </a:p>
        </p:txBody>
      </p:sp>
      <p:sp>
        <p:nvSpPr>
          <p:cNvPr id="7" name="Текстов контейнер 6"/>
          <p:cNvSpPr>
            <a:spLocks noGrp="1"/>
          </p:cNvSpPr>
          <p:nvPr>
            <p:ph type="body" idx="2"/>
          </p:nvPr>
        </p:nvSpPr>
        <p:spPr/>
        <p:txBody>
          <a:bodyPr>
            <a:noAutofit/>
          </a:bodyPr>
          <a:lstStyle/>
          <a:p>
            <a:r>
              <a:rPr lang="ru-RU" sz="3200" b="1" i="1" dirty="0" err="1">
                <a:solidFill>
                  <a:srgbClr val="FFFF00"/>
                </a:solidFill>
              </a:rPr>
              <a:t>Притежава</a:t>
            </a:r>
            <a:r>
              <a:rPr lang="ru-RU" sz="3200" b="1" i="1" dirty="0">
                <a:solidFill>
                  <a:srgbClr val="FFFF00"/>
                </a:solidFill>
              </a:rPr>
              <a:t> </a:t>
            </a:r>
            <a:r>
              <a:rPr lang="ru-RU" sz="3200" b="1" i="1" dirty="0" err="1">
                <a:solidFill>
                  <a:srgbClr val="FFFF00"/>
                </a:solidFill>
              </a:rPr>
              <a:t>завидни</a:t>
            </a:r>
            <a:r>
              <a:rPr lang="ru-RU" sz="3200" b="1" i="1" dirty="0">
                <a:solidFill>
                  <a:srgbClr val="FFFF00"/>
                </a:solidFill>
              </a:rPr>
              <a:t> </a:t>
            </a:r>
            <a:r>
              <a:rPr lang="ru-RU" sz="3200" b="1" i="1" dirty="0" err="1">
                <a:solidFill>
                  <a:srgbClr val="FFFF00"/>
                </a:solidFill>
              </a:rPr>
              <a:t>умствени</a:t>
            </a:r>
            <a:r>
              <a:rPr lang="ru-RU" sz="3200" b="1" i="1" dirty="0">
                <a:solidFill>
                  <a:srgbClr val="FFFF00"/>
                </a:solidFill>
              </a:rPr>
              <a:t> способности, </a:t>
            </a:r>
            <a:r>
              <a:rPr lang="ru-RU" sz="3200" b="1" i="1" dirty="0" err="1">
                <a:solidFill>
                  <a:srgbClr val="FFFF00"/>
                </a:solidFill>
              </a:rPr>
              <a:t>може</a:t>
            </a:r>
            <a:r>
              <a:rPr lang="ru-RU" sz="3200" b="1" i="1" dirty="0">
                <a:solidFill>
                  <a:srgbClr val="FFFF00"/>
                </a:solidFill>
              </a:rPr>
              <a:t> да </a:t>
            </a:r>
            <a:r>
              <a:rPr lang="ru-RU" sz="3200" b="1" i="1" dirty="0" err="1">
                <a:solidFill>
                  <a:srgbClr val="FFFF00"/>
                </a:solidFill>
              </a:rPr>
              <a:t>брои</a:t>
            </a:r>
            <a:r>
              <a:rPr lang="ru-RU" sz="3200" b="1" i="1" dirty="0">
                <a:solidFill>
                  <a:srgbClr val="FFFF00"/>
                </a:solidFill>
              </a:rPr>
              <a:t>, </a:t>
            </a:r>
            <a:r>
              <a:rPr lang="ru-RU" sz="3200" b="1" i="1" dirty="0" err="1">
                <a:solidFill>
                  <a:srgbClr val="FFFF00"/>
                </a:solidFill>
              </a:rPr>
              <a:t>има</a:t>
            </a:r>
            <a:r>
              <a:rPr lang="ru-RU" sz="3200" b="1" i="1" dirty="0">
                <a:solidFill>
                  <a:srgbClr val="FFFF00"/>
                </a:solidFill>
              </a:rPr>
              <a:t> добра </a:t>
            </a:r>
            <a:r>
              <a:rPr lang="ru-RU" sz="3200" b="1" i="1" dirty="0" err="1">
                <a:solidFill>
                  <a:srgbClr val="FFFF00"/>
                </a:solidFill>
              </a:rPr>
              <a:t>памет</a:t>
            </a:r>
            <a:r>
              <a:rPr lang="ru-RU" sz="3200" b="1" i="1" dirty="0">
                <a:solidFill>
                  <a:srgbClr val="FFFF00"/>
                </a:solidFill>
              </a:rPr>
              <a:t>, </a:t>
            </a:r>
            <a:r>
              <a:rPr lang="ru-RU" sz="3200" b="1" i="1" dirty="0" err="1">
                <a:solidFill>
                  <a:srgbClr val="FFFF00"/>
                </a:solidFill>
              </a:rPr>
              <a:t>известни</a:t>
            </a:r>
            <a:r>
              <a:rPr lang="ru-RU" sz="3200" b="1" i="1" dirty="0">
                <a:solidFill>
                  <a:srgbClr val="FFFF00"/>
                </a:solidFill>
              </a:rPr>
              <a:t> </a:t>
            </a:r>
            <a:r>
              <a:rPr lang="ru-RU" sz="3200" b="1" i="1" dirty="0" err="1">
                <a:solidFill>
                  <a:srgbClr val="FFFF00"/>
                </a:solidFill>
              </a:rPr>
              <a:t>са</a:t>
            </a:r>
            <a:r>
              <a:rPr lang="ru-RU" sz="3200" b="1" i="1" dirty="0">
                <a:solidFill>
                  <a:srgbClr val="FFFF00"/>
                </a:solidFill>
              </a:rPr>
              <a:t> случаи и на </a:t>
            </a:r>
            <a:r>
              <a:rPr lang="ru-RU" sz="3200" b="1" i="1" dirty="0" err="1">
                <a:solidFill>
                  <a:srgbClr val="FFFF00"/>
                </a:solidFill>
              </a:rPr>
              <a:t>заучаване</a:t>
            </a:r>
            <a:r>
              <a:rPr lang="ru-RU" sz="3200" b="1" i="1" dirty="0">
                <a:solidFill>
                  <a:srgbClr val="FFFF00"/>
                </a:solidFill>
              </a:rPr>
              <a:t> на </a:t>
            </a:r>
            <a:r>
              <a:rPr lang="ru-RU" sz="3200" b="1" i="1" dirty="0" err="1">
                <a:solidFill>
                  <a:srgbClr val="FFFF00"/>
                </a:solidFill>
              </a:rPr>
              <a:t>думи</a:t>
            </a:r>
            <a:r>
              <a:rPr lang="ru-RU" sz="3200" b="1" i="1" dirty="0">
                <a:solidFill>
                  <a:srgbClr val="FFFF00"/>
                </a:solidFill>
              </a:rPr>
              <a:t>.</a:t>
            </a:r>
            <a:endParaRPr lang="bg-BG" sz="3200" b="1" i="1" dirty="0">
              <a:solidFill>
                <a:srgbClr val="FFFF00"/>
              </a:solidFill>
            </a:endParaRPr>
          </a:p>
        </p:txBody>
      </p:sp>
      <p:pic>
        <p:nvPicPr>
          <p:cNvPr id="8" name="Контейнер за съдържание 7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0"/>
            <a:ext cx="5652119" cy="6858000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10304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916"/>
    </mc:Choice>
    <mc:Fallback>
      <p:transition spd="slow" advTm="209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лавие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bg-BG" sz="4400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Кафява мечка</a:t>
            </a:r>
            <a:endParaRPr lang="bg-BG" sz="44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Текстов контейнер 8"/>
          <p:cNvSpPr>
            <a:spLocks noGrp="1"/>
          </p:cNvSpPr>
          <p:nvPr>
            <p:ph type="body" idx="2"/>
          </p:nvPr>
        </p:nvSpPr>
        <p:spPr/>
        <p:txBody>
          <a:bodyPr>
            <a:noAutofit/>
          </a:bodyPr>
          <a:lstStyle/>
          <a:p>
            <a:r>
              <a:rPr lang="ru-RU" sz="3200" i="1" dirty="0" err="1">
                <a:solidFill>
                  <a:srgbClr val="FF0000"/>
                </a:solidFill>
              </a:rPr>
              <a:t>Днес</a:t>
            </a:r>
            <a:r>
              <a:rPr lang="ru-RU" sz="3200" i="1" dirty="0">
                <a:solidFill>
                  <a:srgbClr val="FF0000"/>
                </a:solidFill>
              </a:rPr>
              <a:t> в </a:t>
            </a:r>
            <a:r>
              <a:rPr lang="ru-RU" sz="3200" i="1" dirty="0" err="1">
                <a:solidFill>
                  <a:srgbClr val="FF0000"/>
                </a:solidFill>
              </a:rPr>
              <a:t>България</a:t>
            </a:r>
            <a:r>
              <a:rPr lang="ru-RU" sz="3200" i="1" dirty="0">
                <a:solidFill>
                  <a:srgbClr val="FF0000"/>
                </a:solidFill>
              </a:rPr>
              <a:t> </a:t>
            </a:r>
            <a:r>
              <a:rPr lang="ru-RU" sz="3200" i="1" dirty="0" err="1">
                <a:solidFill>
                  <a:srgbClr val="FF0000"/>
                </a:solidFill>
              </a:rPr>
              <a:t>мечките</a:t>
            </a:r>
            <a:r>
              <a:rPr lang="ru-RU" sz="3200" i="1" dirty="0">
                <a:solidFill>
                  <a:srgbClr val="FF0000"/>
                </a:solidFill>
              </a:rPr>
              <a:t> </a:t>
            </a:r>
            <a:r>
              <a:rPr lang="ru-RU" sz="3200" i="1" dirty="0" err="1">
                <a:solidFill>
                  <a:srgbClr val="FF0000"/>
                </a:solidFill>
              </a:rPr>
              <a:t>са</a:t>
            </a:r>
            <a:r>
              <a:rPr lang="ru-RU" sz="3200" i="1" dirty="0">
                <a:solidFill>
                  <a:srgbClr val="FF0000"/>
                </a:solidFill>
              </a:rPr>
              <a:t> не </a:t>
            </a:r>
            <a:r>
              <a:rPr lang="ru-RU" sz="3200" i="1" dirty="0" err="1">
                <a:solidFill>
                  <a:srgbClr val="FF0000"/>
                </a:solidFill>
              </a:rPr>
              <a:t>повече</a:t>
            </a:r>
            <a:r>
              <a:rPr lang="ru-RU" sz="3200" i="1" dirty="0">
                <a:solidFill>
                  <a:srgbClr val="FF0000"/>
                </a:solidFill>
              </a:rPr>
              <a:t> от 750-800. </a:t>
            </a:r>
            <a:r>
              <a:rPr lang="ru-RU" sz="3200" i="1" dirty="0" err="1">
                <a:solidFill>
                  <a:srgbClr val="FF0000"/>
                </a:solidFill>
              </a:rPr>
              <a:t>Живеят</a:t>
            </a:r>
            <a:r>
              <a:rPr lang="ru-RU" sz="3200" i="1" dirty="0">
                <a:solidFill>
                  <a:srgbClr val="FF0000"/>
                </a:solidFill>
              </a:rPr>
              <a:t> в </a:t>
            </a:r>
            <a:r>
              <a:rPr lang="ru-RU" sz="3200" i="1" dirty="0" err="1">
                <a:solidFill>
                  <a:srgbClr val="FF0000"/>
                </a:solidFill>
              </a:rPr>
              <a:t>Средна</a:t>
            </a:r>
            <a:r>
              <a:rPr lang="ru-RU" sz="3200" i="1" dirty="0">
                <a:solidFill>
                  <a:srgbClr val="FF0000"/>
                </a:solidFill>
              </a:rPr>
              <a:t> Стара </a:t>
            </a:r>
            <a:r>
              <a:rPr lang="ru-RU" sz="3200" i="1" dirty="0" err="1">
                <a:solidFill>
                  <a:srgbClr val="FF0000"/>
                </a:solidFill>
              </a:rPr>
              <a:t>планина</a:t>
            </a:r>
            <a:r>
              <a:rPr lang="ru-RU" sz="3200" i="1" dirty="0">
                <a:solidFill>
                  <a:srgbClr val="FF0000"/>
                </a:solidFill>
              </a:rPr>
              <a:t>, </a:t>
            </a:r>
            <a:r>
              <a:rPr lang="ru-RU" sz="3200" i="1" dirty="0" err="1">
                <a:solidFill>
                  <a:srgbClr val="FF0000"/>
                </a:solidFill>
              </a:rPr>
              <a:t>Рила</a:t>
            </a:r>
            <a:r>
              <a:rPr lang="ru-RU" sz="3200" i="1" dirty="0">
                <a:solidFill>
                  <a:srgbClr val="FF0000"/>
                </a:solidFill>
              </a:rPr>
              <a:t>, </a:t>
            </a:r>
            <a:r>
              <a:rPr lang="ru-RU" sz="3200" i="1" dirty="0" err="1">
                <a:solidFill>
                  <a:srgbClr val="FF0000"/>
                </a:solidFill>
              </a:rPr>
              <a:t>Пирин</a:t>
            </a:r>
            <a:r>
              <a:rPr lang="ru-RU" sz="3200" i="1" dirty="0">
                <a:solidFill>
                  <a:srgbClr val="FF0000"/>
                </a:solidFill>
              </a:rPr>
              <a:t> и </a:t>
            </a:r>
            <a:r>
              <a:rPr lang="ru-RU" sz="3200" i="1" dirty="0" err="1">
                <a:solidFill>
                  <a:srgbClr val="FF0000"/>
                </a:solidFill>
              </a:rPr>
              <a:t>Западните</a:t>
            </a:r>
            <a:r>
              <a:rPr lang="ru-RU" sz="3200" i="1" dirty="0">
                <a:solidFill>
                  <a:srgbClr val="FF0000"/>
                </a:solidFill>
              </a:rPr>
              <a:t> </a:t>
            </a:r>
            <a:r>
              <a:rPr lang="ru-RU" sz="3200" i="1" dirty="0" err="1">
                <a:solidFill>
                  <a:srgbClr val="FF0000"/>
                </a:solidFill>
              </a:rPr>
              <a:t>Родопи</a:t>
            </a:r>
            <a:r>
              <a:rPr lang="ru-RU" sz="3200" i="1" dirty="0">
                <a:solidFill>
                  <a:srgbClr val="FF0000"/>
                </a:solidFill>
              </a:rPr>
              <a:t>.</a:t>
            </a:r>
            <a:endParaRPr lang="bg-BG" sz="3200" i="1" dirty="0">
              <a:solidFill>
                <a:srgbClr val="FF0000"/>
              </a:solidFill>
            </a:endParaRPr>
          </a:p>
        </p:txBody>
      </p:sp>
      <p:pic>
        <p:nvPicPr>
          <p:cNvPr id="10" name="Контейнер за съдържание 9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1" y="0"/>
            <a:ext cx="5652120" cy="6858000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84396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778"/>
    </mc:Choice>
    <mc:Fallback>
      <p:transition spd="slow" advTm="257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лавие 1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bg-BG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Местност</a:t>
            </a:r>
            <a:r>
              <a:rPr lang="bg-BG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„КАРАСИВРИЯ</a:t>
            </a:r>
            <a:r>
              <a:rPr lang="bg-BG" sz="2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“</a:t>
            </a:r>
            <a:endParaRPr lang="bg-BG" sz="28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Текстов контейнер 15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bg-BG" sz="3200" b="1" i="1" dirty="0" smtClean="0">
                <a:solidFill>
                  <a:srgbClr val="002060"/>
                </a:solidFill>
              </a:rPr>
              <a:t>В северните покрайнини на Стара Загора се намира единственото известно находище на </a:t>
            </a:r>
            <a:r>
              <a:rPr lang="bg-BG" sz="3200" b="1" i="1" dirty="0" err="1" smtClean="0">
                <a:solidFill>
                  <a:srgbClr val="002060"/>
                </a:solidFill>
              </a:rPr>
              <a:t>Звъниколистен</a:t>
            </a:r>
            <a:r>
              <a:rPr lang="bg-BG" sz="3200" b="1" i="1" dirty="0" smtClean="0">
                <a:solidFill>
                  <a:srgbClr val="002060"/>
                </a:solidFill>
              </a:rPr>
              <a:t> </a:t>
            </a:r>
            <a:r>
              <a:rPr lang="bg-BG" sz="3200" b="1" i="1" dirty="0" err="1" smtClean="0">
                <a:solidFill>
                  <a:srgbClr val="002060"/>
                </a:solidFill>
              </a:rPr>
              <a:t>тъжник</a:t>
            </a:r>
            <a:endParaRPr lang="bg-BG" sz="3200" b="1" i="1" dirty="0">
              <a:solidFill>
                <a:srgbClr val="002060"/>
              </a:solidFill>
            </a:endParaRPr>
          </a:p>
        </p:txBody>
      </p:sp>
      <p:pic>
        <p:nvPicPr>
          <p:cNvPr id="17" name="Контейнер за съдържание 1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0"/>
            <a:ext cx="5652120" cy="6858000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20217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430"/>
    </mc:Choice>
    <mc:Fallback>
      <p:transition spd="slow" advTm="264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273050"/>
            <a:ext cx="3465513" cy="1162050"/>
          </a:xfrm>
        </p:spPr>
        <p:txBody>
          <a:bodyPr>
            <a:noAutofit/>
          </a:bodyPr>
          <a:lstStyle/>
          <a:p>
            <a:pPr algn="ctr"/>
            <a:r>
              <a:rPr lang="bg-BG" sz="3200" b="1" i="1" dirty="0" err="1" smtClean="0">
                <a:solidFill>
                  <a:srgbClr val="FFFF00"/>
                </a:solidFill>
              </a:rPr>
              <a:t>Звъниколистен</a:t>
            </a:r>
            <a:r>
              <a:rPr lang="bg-BG" sz="3200" b="1" i="1" dirty="0" smtClean="0">
                <a:solidFill>
                  <a:srgbClr val="FFFF00"/>
                </a:solidFill>
              </a:rPr>
              <a:t> </a:t>
            </a:r>
            <a:r>
              <a:rPr lang="bg-BG" sz="3200" b="1" i="1" dirty="0" err="1" smtClean="0">
                <a:solidFill>
                  <a:srgbClr val="FFFF00"/>
                </a:solidFill>
              </a:rPr>
              <a:t>тъжник</a:t>
            </a:r>
            <a:endParaRPr lang="bg-BG" sz="3200" b="1" i="1" dirty="0">
              <a:solidFill>
                <a:srgbClr val="FFFF00"/>
              </a:solidFill>
            </a:endParaRP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/>
        <p:txBody>
          <a:bodyPr>
            <a:noAutofit/>
          </a:bodyPr>
          <a:lstStyle/>
          <a:p>
            <a:r>
              <a:rPr lang="ru-RU" sz="1800" i="1" dirty="0" err="1">
                <a:solidFill>
                  <a:srgbClr val="FF0000"/>
                </a:solidFill>
                <a:latin typeface="Arial Black" pitchFamily="34" charset="0"/>
              </a:rPr>
              <a:t>Необходими</a:t>
            </a:r>
            <a:r>
              <a:rPr lang="ru-RU" sz="1800" i="1" dirty="0">
                <a:solidFill>
                  <a:srgbClr val="FF0000"/>
                </a:solidFill>
                <a:latin typeface="Arial Black" pitchFamily="34" charset="0"/>
              </a:rPr>
              <a:t> мерки за </a:t>
            </a:r>
            <a:r>
              <a:rPr lang="ru-RU" sz="1800" i="1" dirty="0" err="1" smtClean="0">
                <a:solidFill>
                  <a:srgbClr val="FF0000"/>
                </a:solidFill>
                <a:latin typeface="Arial Black" pitchFamily="34" charset="0"/>
              </a:rPr>
              <a:t>опазване</a:t>
            </a:r>
            <a:r>
              <a:rPr lang="ru-RU" sz="1800" i="1" dirty="0">
                <a:solidFill>
                  <a:srgbClr val="FF0000"/>
                </a:solidFill>
                <a:latin typeface="Arial Black" pitchFamily="34" charset="0"/>
              </a:rPr>
              <a:t>:</a:t>
            </a:r>
            <a:r>
              <a:rPr lang="ru-RU" sz="1800" i="1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ru-RU" sz="1800" i="1" dirty="0" err="1">
                <a:solidFill>
                  <a:srgbClr val="FF0000"/>
                </a:solidFill>
                <a:latin typeface="Arial Black" pitchFamily="34" charset="0"/>
              </a:rPr>
              <a:t>Включване</a:t>
            </a:r>
            <a:r>
              <a:rPr lang="ru-RU" sz="1800" i="1" dirty="0">
                <a:solidFill>
                  <a:srgbClr val="FF0000"/>
                </a:solidFill>
                <a:latin typeface="Arial Black" pitchFamily="34" charset="0"/>
              </a:rPr>
              <a:t> на вида в </a:t>
            </a:r>
            <a:r>
              <a:rPr lang="ru-RU" sz="1800" i="1" dirty="0" err="1">
                <a:solidFill>
                  <a:srgbClr val="FF0000"/>
                </a:solidFill>
                <a:latin typeface="Arial Black" pitchFamily="34" charset="0"/>
              </a:rPr>
              <a:t>списъка</a:t>
            </a:r>
            <a:r>
              <a:rPr lang="ru-RU" sz="1800" i="1" dirty="0">
                <a:solidFill>
                  <a:srgbClr val="FF0000"/>
                </a:solidFill>
                <a:latin typeface="Arial Black" pitchFamily="34" charset="0"/>
              </a:rPr>
              <a:t> на </a:t>
            </a:r>
            <a:r>
              <a:rPr lang="ru-RU" sz="1800" i="1" dirty="0" err="1">
                <a:solidFill>
                  <a:srgbClr val="FF0000"/>
                </a:solidFill>
                <a:latin typeface="Arial Black" pitchFamily="34" charset="0"/>
              </a:rPr>
              <a:t>защитените</a:t>
            </a:r>
            <a:r>
              <a:rPr lang="ru-RU" sz="1800" i="1" dirty="0">
                <a:solidFill>
                  <a:srgbClr val="FF0000"/>
                </a:solidFill>
                <a:latin typeface="Arial Black" pitchFamily="34" charset="0"/>
              </a:rPr>
              <a:t> растения в </a:t>
            </a:r>
            <a:r>
              <a:rPr lang="ru-RU" sz="1800" i="1" dirty="0" err="1">
                <a:solidFill>
                  <a:srgbClr val="FF0000"/>
                </a:solidFill>
                <a:latin typeface="Arial Black" pitchFamily="34" charset="0"/>
              </a:rPr>
              <a:t>България</a:t>
            </a:r>
            <a:r>
              <a:rPr lang="ru-RU" sz="1800" i="1" dirty="0">
                <a:solidFill>
                  <a:srgbClr val="FF0000"/>
                </a:solidFill>
                <a:latin typeface="Arial Black" pitchFamily="34" charset="0"/>
              </a:rPr>
              <a:t>. </a:t>
            </a:r>
            <a:r>
              <a:rPr lang="ru-RU" sz="1800" i="1" dirty="0" err="1">
                <a:solidFill>
                  <a:srgbClr val="FF0000"/>
                </a:solidFill>
                <a:latin typeface="Arial Black" pitchFamily="34" charset="0"/>
              </a:rPr>
              <a:t>Маркиране</a:t>
            </a:r>
            <a:r>
              <a:rPr lang="ru-RU" sz="1800" i="1" dirty="0">
                <a:solidFill>
                  <a:srgbClr val="FF0000"/>
                </a:solidFill>
                <a:latin typeface="Arial Black" pitchFamily="34" charset="0"/>
              </a:rPr>
              <a:t> на </a:t>
            </a:r>
            <a:r>
              <a:rPr lang="ru-RU" sz="1800" i="1" dirty="0" err="1">
                <a:solidFill>
                  <a:srgbClr val="FF0000"/>
                </a:solidFill>
                <a:latin typeface="Arial Black" pitchFamily="34" charset="0"/>
              </a:rPr>
              <a:t>находището</a:t>
            </a:r>
            <a:r>
              <a:rPr lang="ru-RU" sz="1800" i="1" dirty="0">
                <a:solidFill>
                  <a:srgbClr val="FF0000"/>
                </a:solidFill>
                <a:latin typeface="Arial Black" pitchFamily="34" charset="0"/>
              </a:rPr>
              <a:t> и </a:t>
            </a:r>
            <a:r>
              <a:rPr lang="ru-RU" sz="1800" i="1" dirty="0" err="1">
                <a:solidFill>
                  <a:srgbClr val="FF0000"/>
                </a:solidFill>
                <a:latin typeface="Arial Black" pitchFamily="34" charset="0"/>
              </a:rPr>
              <a:t>обявяването</a:t>
            </a:r>
            <a:r>
              <a:rPr lang="ru-RU" sz="1800" i="1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ru-RU" sz="1800" i="1" dirty="0" err="1">
                <a:solidFill>
                  <a:srgbClr val="FF0000"/>
                </a:solidFill>
                <a:latin typeface="Arial Black" pitchFamily="34" charset="0"/>
              </a:rPr>
              <a:t>му</a:t>
            </a:r>
            <a:r>
              <a:rPr lang="ru-RU" sz="1800" i="1" dirty="0">
                <a:solidFill>
                  <a:srgbClr val="FF0000"/>
                </a:solidFill>
                <a:latin typeface="Arial Black" pitchFamily="34" charset="0"/>
              </a:rPr>
              <a:t> за </a:t>
            </a:r>
            <a:r>
              <a:rPr lang="ru-RU" sz="1800" i="1" dirty="0" err="1">
                <a:solidFill>
                  <a:srgbClr val="FF0000"/>
                </a:solidFill>
                <a:latin typeface="Arial Black" pitchFamily="34" charset="0"/>
              </a:rPr>
              <a:t>защитена</a:t>
            </a:r>
            <a:r>
              <a:rPr lang="ru-RU" sz="1800" i="1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ru-RU" sz="1800" i="1" dirty="0" err="1">
                <a:solidFill>
                  <a:srgbClr val="FF0000"/>
                </a:solidFill>
                <a:latin typeface="Arial Black" pitchFamily="34" charset="0"/>
              </a:rPr>
              <a:t>местност</a:t>
            </a:r>
            <a:r>
              <a:rPr lang="ru-RU" sz="1800" i="1" dirty="0">
                <a:solidFill>
                  <a:srgbClr val="FF0000"/>
                </a:solidFill>
                <a:latin typeface="Arial Black" pitchFamily="34" charset="0"/>
              </a:rPr>
              <a:t>. </a:t>
            </a:r>
            <a:r>
              <a:rPr lang="ru-RU" sz="1800" i="1" dirty="0" err="1">
                <a:solidFill>
                  <a:srgbClr val="FF0000"/>
                </a:solidFill>
                <a:latin typeface="Arial Black" pitchFamily="34" charset="0"/>
              </a:rPr>
              <a:t>Събиране</a:t>
            </a:r>
            <a:r>
              <a:rPr lang="ru-RU" sz="1800" i="1" dirty="0">
                <a:solidFill>
                  <a:srgbClr val="FF0000"/>
                </a:solidFill>
                <a:latin typeface="Arial Black" pitchFamily="34" charset="0"/>
              </a:rPr>
              <a:t> на семена за </a:t>
            </a:r>
            <a:r>
              <a:rPr lang="ru-RU" sz="1800" i="1" dirty="0" err="1">
                <a:solidFill>
                  <a:srgbClr val="FF0000"/>
                </a:solidFill>
                <a:latin typeface="Arial Black" pitchFamily="34" charset="0"/>
              </a:rPr>
              <a:t>семенната</a:t>
            </a:r>
            <a:r>
              <a:rPr lang="ru-RU" sz="1800" i="1" dirty="0">
                <a:solidFill>
                  <a:srgbClr val="FF0000"/>
                </a:solidFill>
                <a:latin typeface="Arial Black" pitchFamily="34" charset="0"/>
              </a:rPr>
              <a:t> банка и растения за </a:t>
            </a:r>
            <a:r>
              <a:rPr lang="ru-RU" sz="1800" i="1" dirty="0" err="1">
                <a:solidFill>
                  <a:srgbClr val="FF0000"/>
                </a:solidFill>
                <a:latin typeface="Arial Black" pitchFamily="34" charset="0"/>
              </a:rPr>
              <a:t>живата</a:t>
            </a:r>
            <a:r>
              <a:rPr lang="ru-RU" sz="1800" i="1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ru-RU" sz="1800" i="1" dirty="0" err="1">
                <a:solidFill>
                  <a:srgbClr val="FF0000"/>
                </a:solidFill>
                <a:latin typeface="Arial Black" pitchFamily="34" charset="0"/>
              </a:rPr>
              <a:t>колекция</a:t>
            </a:r>
            <a:r>
              <a:rPr lang="ru-RU" sz="1800" i="1" dirty="0">
                <a:solidFill>
                  <a:srgbClr val="FF0000"/>
                </a:solidFill>
                <a:latin typeface="Arial Black" pitchFamily="34" charset="0"/>
              </a:rPr>
              <a:t> от </a:t>
            </a:r>
            <a:r>
              <a:rPr lang="ru-RU" sz="1800" i="1" dirty="0" err="1">
                <a:solidFill>
                  <a:srgbClr val="FF0000"/>
                </a:solidFill>
                <a:latin typeface="Arial Black" pitchFamily="34" charset="0"/>
              </a:rPr>
              <a:t>застрашени</a:t>
            </a:r>
            <a:r>
              <a:rPr lang="ru-RU" sz="1800" i="1" dirty="0">
                <a:solidFill>
                  <a:srgbClr val="FF0000"/>
                </a:solidFill>
                <a:latin typeface="Arial Black" pitchFamily="34" charset="0"/>
              </a:rPr>
              <a:t> и редки </a:t>
            </a:r>
            <a:r>
              <a:rPr lang="ru-RU" sz="1800" i="1" dirty="0" err="1">
                <a:solidFill>
                  <a:srgbClr val="FF0000"/>
                </a:solidFill>
                <a:latin typeface="Arial Black" pitchFamily="34" charset="0"/>
              </a:rPr>
              <a:t>видове</a:t>
            </a:r>
            <a:r>
              <a:rPr lang="ru-RU" sz="1800" i="1" dirty="0">
                <a:solidFill>
                  <a:srgbClr val="FF0000"/>
                </a:solidFill>
                <a:latin typeface="Arial Black" pitchFamily="34" charset="0"/>
              </a:rPr>
              <a:t> на Ин­ститута по ботаника с </a:t>
            </a:r>
            <a:r>
              <a:rPr lang="ru-RU" sz="1800" i="1" dirty="0" err="1">
                <a:solidFill>
                  <a:srgbClr val="FF0000"/>
                </a:solidFill>
                <a:latin typeface="Arial Black" pitchFamily="34" charset="0"/>
              </a:rPr>
              <a:t>Ботаническа</a:t>
            </a:r>
            <a:r>
              <a:rPr lang="ru-RU" sz="1800" i="1" dirty="0">
                <a:solidFill>
                  <a:srgbClr val="FF0000"/>
                </a:solidFill>
                <a:latin typeface="Arial Black" pitchFamily="34" charset="0"/>
              </a:rPr>
              <a:t> градина при БАН.</a:t>
            </a:r>
            <a:endParaRPr lang="bg-BG" sz="1800" i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16632"/>
            <a:ext cx="5580112" cy="6741368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30713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146"/>
    </mc:Choice>
    <mc:Fallback>
      <p:transition spd="slow" advTm="311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bg-BG" sz="4400" b="1" i="1" dirty="0" smtClean="0">
                <a:solidFill>
                  <a:srgbClr val="FFFF00"/>
                </a:solidFill>
              </a:rPr>
              <a:t>Старият чинар</a:t>
            </a:r>
            <a:endParaRPr lang="bg-BG" sz="4400" b="1" i="1" dirty="0">
              <a:solidFill>
                <a:srgbClr val="FFFF00"/>
              </a:solidFill>
            </a:endParaRP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bg-BG" sz="3200" b="1" i="1" dirty="0" smtClean="0">
                <a:solidFill>
                  <a:srgbClr val="FF0000"/>
                </a:solidFill>
              </a:rPr>
              <a:t>На 680 години, старият чинар е преживял пет опожарявания на Стара Загора….</a:t>
            </a:r>
          </a:p>
          <a:p>
            <a:endParaRPr lang="bg-BG" dirty="0"/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987" y="342106"/>
            <a:ext cx="5095875" cy="5715000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3459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508"/>
    </mc:Choice>
    <mc:Fallback>
      <p:transition spd="slow" advTm="215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bg-BG" sz="2800" b="1" i="1" dirty="0" smtClean="0">
                <a:solidFill>
                  <a:srgbClr val="FFFF00"/>
                </a:solidFill>
              </a:rPr>
              <a:t>СТАРИЯТ ЛЕТЕН ДЪБ В СЕЛО ГРАНИТ</a:t>
            </a:r>
            <a:endParaRPr lang="bg-BG" sz="2800" b="1" i="1" dirty="0">
              <a:solidFill>
                <a:srgbClr val="FFFF00"/>
              </a:solidFill>
            </a:endParaRPr>
          </a:p>
        </p:txBody>
      </p:sp>
      <p:sp>
        <p:nvSpPr>
          <p:cNvPr id="6" name="Текстов контейнер 5"/>
          <p:cNvSpPr>
            <a:spLocks noGrp="1"/>
          </p:cNvSpPr>
          <p:nvPr>
            <p:ph type="body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3700" b="1" dirty="0" err="1" smtClean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+mj-ea"/>
                <a:cs typeface="+mj-cs"/>
              </a:rPr>
              <a:t>Учените</a:t>
            </a:r>
            <a:r>
              <a:rPr lang="ru-RU" sz="3700" b="1" dirty="0" smtClean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+mj-ea"/>
                <a:cs typeface="+mj-cs"/>
              </a:rPr>
              <a:t> </a:t>
            </a:r>
            <a:r>
              <a:rPr lang="ru-RU" sz="3700" b="1" dirty="0" err="1" smtClean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+mj-ea"/>
                <a:cs typeface="+mj-cs"/>
              </a:rPr>
              <a:t>са</a:t>
            </a:r>
            <a:r>
              <a:rPr lang="ru-RU" sz="3700" b="1" dirty="0" smtClean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+mj-ea"/>
                <a:cs typeface="+mj-cs"/>
              </a:rPr>
              <a:t> установили, че </a:t>
            </a:r>
            <a:r>
              <a:rPr lang="ru-RU" sz="3700" b="1" dirty="0" err="1" smtClean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+mj-ea"/>
                <a:cs typeface="+mj-cs"/>
              </a:rPr>
              <a:t>прастарият</a:t>
            </a:r>
            <a:r>
              <a:rPr lang="ru-RU" sz="3700" b="1" dirty="0" smtClean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+mj-ea"/>
                <a:cs typeface="+mj-cs"/>
              </a:rPr>
              <a:t> </a:t>
            </a:r>
            <a:r>
              <a:rPr lang="ru-RU" sz="3700" b="1" dirty="0" err="1" smtClean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+mj-ea"/>
                <a:cs typeface="+mj-cs"/>
              </a:rPr>
              <a:t>летен</a:t>
            </a:r>
            <a:r>
              <a:rPr lang="ru-RU" sz="3700" b="1" dirty="0" smtClean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+mj-ea"/>
                <a:cs typeface="+mj-cs"/>
              </a:rPr>
              <a:t> </a:t>
            </a:r>
            <a:r>
              <a:rPr lang="ru-RU" sz="3700" b="1" dirty="0" err="1" smtClean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+mj-ea"/>
                <a:cs typeface="+mj-cs"/>
              </a:rPr>
              <a:t>дъб</a:t>
            </a:r>
            <a:r>
              <a:rPr lang="ru-RU" sz="3700" b="1" dirty="0" smtClean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+mj-ea"/>
                <a:cs typeface="+mj-cs"/>
              </a:rPr>
              <a:t> в село Гранит, </a:t>
            </a:r>
            <a:r>
              <a:rPr lang="ru-RU" sz="3700" b="1" dirty="0" err="1" smtClean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+mj-ea"/>
                <a:cs typeface="+mj-cs"/>
              </a:rPr>
              <a:t>област</a:t>
            </a:r>
            <a:r>
              <a:rPr lang="ru-RU" sz="3700" b="1" dirty="0" smtClean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+mj-ea"/>
                <a:cs typeface="+mj-cs"/>
              </a:rPr>
              <a:t> Стара </a:t>
            </a:r>
            <a:r>
              <a:rPr lang="ru-RU" sz="3700" b="1" dirty="0" err="1" smtClean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+mj-ea"/>
                <a:cs typeface="+mj-cs"/>
              </a:rPr>
              <a:t>Загора</a:t>
            </a:r>
            <a:r>
              <a:rPr lang="ru-RU" sz="3700" b="1" dirty="0" smtClean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+mj-ea"/>
                <a:cs typeface="+mj-cs"/>
              </a:rPr>
              <a:t> е от 345 г. и вероятно е </a:t>
            </a:r>
            <a:r>
              <a:rPr lang="ru-RU" sz="3700" b="1" dirty="0" err="1" smtClean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+mj-ea"/>
                <a:cs typeface="+mj-cs"/>
              </a:rPr>
              <a:t>най</a:t>
            </a:r>
            <a:r>
              <a:rPr lang="ru-RU" sz="3700" b="1" dirty="0" smtClean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+mj-ea"/>
                <a:cs typeface="+mj-cs"/>
              </a:rPr>
              <a:t>- </a:t>
            </a:r>
            <a:r>
              <a:rPr lang="ru-RU" sz="3700" b="1" dirty="0" err="1" smtClean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+mj-ea"/>
                <a:cs typeface="+mj-cs"/>
              </a:rPr>
              <a:t>старото</a:t>
            </a:r>
            <a:r>
              <a:rPr lang="ru-RU" sz="3700" b="1" dirty="0" smtClean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+mj-ea"/>
                <a:cs typeface="+mj-cs"/>
              </a:rPr>
              <a:t> </a:t>
            </a:r>
            <a:r>
              <a:rPr lang="ru-RU" sz="3700" b="1" dirty="0" err="1" smtClean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+mj-ea"/>
                <a:cs typeface="+mj-cs"/>
              </a:rPr>
              <a:t>дърво</a:t>
            </a:r>
            <a:r>
              <a:rPr lang="ru-RU" sz="3700" b="1" dirty="0" smtClean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+mj-ea"/>
                <a:cs typeface="+mj-cs"/>
              </a:rPr>
              <a:t> в Европа. </a:t>
            </a:r>
            <a:r>
              <a:rPr lang="ru-RU" sz="3700" b="1" dirty="0" err="1" smtClean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+mj-ea"/>
                <a:cs typeface="+mj-cs"/>
              </a:rPr>
              <a:t>Всъщност</a:t>
            </a:r>
            <a:r>
              <a:rPr lang="ru-RU" sz="3700" b="1" dirty="0" smtClean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+mj-ea"/>
                <a:cs typeface="+mj-cs"/>
              </a:rPr>
              <a:t> той е </a:t>
            </a:r>
            <a:r>
              <a:rPr lang="ru-RU" sz="3700" b="1" dirty="0" err="1" smtClean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+mj-ea"/>
                <a:cs typeface="+mj-cs"/>
              </a:rPr>
              <a:t>по-стар</a:t>
            </a:r>
            <a:r>
              <a:rPr lang="ru-RU" sz="3700" b="1" dirty="0" smtClean="0">
                <a:ln w="6350">
                  <a:noFill/>
                </a:ln>
                <a:solidFill>
                  <a:srgbClr val="C0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+mj-ea"/>
                <a:cs typeface="+mj-cs"/>
              </a:rPr>
              <a:t>  от Византия!</a:t>
            </a:r>
            <a:endParaRPr lang="bg-BG" dirty="0">
              <a:solidFill>
                <a:srgbClr val="C00000"/>
              </a:solidFill>
            </a:endParaRPr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0"/>
            <a:ext cx="5580112" cy="6858000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03683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742"/>
    </mc:Choice>
    <mc:Fallback>
      <p:transition spd="slow" advTm="257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6" y="0"/>
            <a:ext cx="9127424" cy="645881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Текстово поле 4"/>
          <p:cNvSpPr txBox="1"/>
          <p:nvPr/>
        </p:nvSpPr>
        <p:spPr>
          <a:xfrm>
            <a:off x="1259632" y="404664"/>
            <a:ext cx="6192688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100" b="1" dirty="0">
                <a:ln w="6350">
                  <a:noFill/>
                </a:ln>
                <a:solidFill>
                  <a:srgbClr val="9A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+mj-ea"/>
                <a:cs typeface="+mj-cs"/>
              </a:rPr>
              <a:t>„Това е въпрос на дисциплина- когато се стъкмиш сутрин,трябва да направиш същото и с планетата“</a:t>
            </a:r>
            <a:br>
              <a:rPr lang="bg-BG" sz="4100" b="1" dirty="0">
                <a:ln w="6350">
                  <a:noFill/>
                </a:ln>
                <a:solidFill>
                  <a:srgbClr val="9A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+mj-ea"/>
                <a:cs typeface="+mj-cs"/>
              </a:rPr>
            </a:br>
            <a:r>
              <a:rPr lang="bg-BG" sz="4100" b="1" dirty="0">
                <a:ln w="6350">
                  <a:noFill/>
                </a:ln>
                <a:solidFill>
                  <a:srgbClr val="9A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+mj-ea"/>
                <a:cs typeface="+mj-cs"/>
              </a:rPr>
              <a:t>Антоан дьо Сент Екзюпери</a:t>
            </a:r>
            <a:endParaRPr lang="bg-BG" dirty="0">
              <a:solidFill>
                <a:srgbClr val="9A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67308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103"/>
    </mc:Choice>
    <mc:Fallback>
      <p:transition spd="slow" advTm="211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4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2|2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5|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.5|1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2.1|1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3.8|8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|2.5|1.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3|1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4|1.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5.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ръх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Връх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Връх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1810</TotalTime>
  <Words>298</Words>
  <Application>Microsoft Office PowerPoint</Application>
  <PresentationFormat>Презентация на цял екран (4:3)</PresentationFormat>
  <Paragraphs>37</Paragraphs>
  <Slides>14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14</vt:i4>
      </vt:variant>
    </vt:vector>
  </HeadingPairs>
  <TitlesOfParts>
    <vt:vector size="15" baseType="lpstr">
      <vt:lpstr>Връх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Жълт планински крем</vt:lpstr>
      <vt:lpstr>Старопланинска иглика</vt:lpstr>
      <vt:lpstr>Презентация на PowerPoint</vt:lpstr>
      <vt:lpstr>ГАРВАН  ГРОБАР</vt:lpstr>
      <vt:lpstr>Кафява мечка</vt:lpstr>
      <vt:lpstr>Местност „КАРАСИВРИЯ“</vt:lpstr>
      <vt:lpstr>Звъниколистен тъжник</vt:lpstr>
      <vt:lpstr>Старият чинар</vt:lpstr>
      <vt:lpstr>СТАРИЯТ ЛЕТЕН ДЪБ В СЕЛО ГРАНИТ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КОНКУРС“ ЗАСТРАШЕНИ ВИДОВЕ В МОЯ РОДЕН КРАЙ“</dc:title>
  <dc:creator>Таня</dc:creator>
  <cp:lastModifiedBy>Таня</cp:lastModifiedBy>
  <cp:revision>26</cp:revision>
  <dcterms:created xsi:type="dcterms:W3CDTF">2015-10-10T06:41:40Z</dcterms:created>
  <dcterms:modified xsi:type="dcterms:W3CDTF">2015-10-11T12:58:50Z</dcterms:modified>
</cp:coreProperties>
</file>